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4.xml" ContentType="application/vnd.openxmlformats-officedocument.drawingml.chart+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57"/>
  </p:notesMasterIdLst>
  <p:sldIdLst>
    <p:sldId id="414" r:id="rId2"/>
    <p:sldId id="415" r:id="rId3"/>
    <p:sldId id="416" r:id="rId4"/>
    <p:sldId id="417" r:id="rId5"/>
    <p:sldId id="493" r:id="rId6"/>
    <p:sldId id="486" r:id="rId7"/>
    <p:sldId id="419" r:id="rId8"/>
    <p:sldId id="489" r:id="rId9"/>
    <p:sldId id="420" r:id="rId10"/>
    <p:sldId id="424" r:id="rId11"/>
    <p:sldId id="491" r:id="rId12"/>
    <p:sldId id="430" r:id="rId13"/>
    <p:sldId id="431" r:id="rId14"/>
    <p:sldId id="433" r:id="rId15"/>
    <p:sldId id="435" r:id="rId16"/>
    <p:sldId id="438" r:id="rId17"/>
    <p:sldId id="492" r:id="rId18"/>
    <p:sldId id="441" r:id="rId19"/>
    <p:sldId id="437" r:id="rId20"/>
    <p:sldId id="440" r:id="rId21"/>
    <p:sldId id="442" r:id="rId22"/>
    <p:sldId id="444" r:id="rId23"/>
    <p:sldId id="445" r:id="rId24"/>
    <p:sldId id="446" r:id="rId25"/>
    <p:sldId id="447" r:id="rId26"/>
    <p:sldId id="449" r:id="rId27"/>
    <p:sldId id="452" r:id="rId28"/>
    <p:sldId id="453" r:id="rId29"/>
    <p:sldId id="455" r:id="rId30"/>
    <p:sldId id="456" r:id="rId31"/>
    <p:sldId id="457" r:id="rId32"/>
    <p:sldId id="460" r:id="rId33"/>
    <p:sldId id="459" r:id="rId34"/>
    <p:sldId id="468" r:id="rId35"/>
    <p:sldId id="463" r:id="rId36"/>
    <p:sldId id="464" r:id="rId37"/>
    <p:sldId id="465" r:id="rId38"/>
    <p:sldId id="467" r:id="rId39"/>
    <p:sldId id="470" r:id="rId40"/>
    <p:sldId id="472" r:id="rId41"/>
    <p:sldId id="473" r:id="rId42"/>
    <p:sldId id="475" r:id="rId43"/>
    <p:sldId id="476" r:id="rId44"/>
    <p:sldId id="478" r:id="rId45"/>
    <p:sldId id="481" r:id="rId46"/>
    <p:sldId id="479" r:id="rId47"/>
    <p:sldId id="494" r:id="rId48"/>
    <p:sldId id="480" r:id="rId49"/>
    <p:sldId id="482" r:id="rId50"/>
    <p:sldId id="484" r:id="rId51"/>
    <p:sldId id="496" r:id="rId52"/>
    <p:sldId id="498" r:id="rId53"/>
    <p:sldId id="490" r:id="rId54"/>
    <p:sldId id="404" r:id="rId55"/>
    <p:sldId id="495" r:id="rId56"/>
  </p:sldIdLst>
  <p:sldSz cx="9120188" cy="6840538"/>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4" userDrawn="1">
          <p15:clr>
            <a:srgbClr val="A4A3A4"/>
          </p15:clr>
        </p15:guide>
        <p15:guide id="2" pos="28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ADBF"/>
    <a:srgbClr val="A6A6A6"/>
    <a:srgbClr val="3D4B5C"/>
    <a:srgbClr val="374557"/>
    <a:srgbClr val="44546A"/>
    <a:srgbClr val="5A5A5A"/>
    <a:srgbClr val="7F7F7F"/>
    <a:srgbClr val="1897A8"/>
    <a:srgbClr val="68936E"/>
    <a:srgbClr val="6591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71988" autoAdjust="0"/>
  </p:normalViewPr>
  <p:slideViewPr>
    <p:cSldViewPr snapToGrid="0">
      <p:cViewPr varScale="1">
        <p:scale>
          <a:sx n="66" d="100"/>
          <a:sy n="66" d="100"/>
        </p:scale>
        <p:origin x="2052" y="54"/>
      </p:cViewPr>
      <p:guideLst>
        <p:guide orient="horz" pos="2154"/>
        <p:guide pos="2872"/>
      </p:guideLst>
    </p:cSldViewPr>
  </p:slideViewPr>
  <p:notesTextViewPr>
    <p:cViewPr>
      <p:scale>
        <a:sx n="1" d="1"/>
        <a:sy n="1" d="1"/>
      </p:scale>
      <p:origin x="0" y="-132"/>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2" Type="http://schemas.openxmlformats.org/officeDocument/2006/relationships/oleObject" Target="file:///E:\DATA%20RAIS\th&#232;se\article\RESULTS%20GENI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E:\DATA%20RAIS\th&#232;se\article\RESULTS%20JNLPBA.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oleObject" Target="file:///E:\DATA%20RAIS\th&#232;se\article\WSD\effect%20of%20windows%20Size%20WSD\Result.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1" Type="http://schemas.openxmlformats.org/officeDocument/2006/relationships/oleObject" Target="file:///E:\DATA%20RAIS\th&#232;se\article\Pubmed%20Search%20clustring\result\Results%20PWSR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Sheet1!$D$7</c:f>
              <c:strCache>
                <c:ptCount val="1"/>
                <c:pt idx="0">
                  <c:v>Precision</c:v>
                </c:pt>
              </c:strCache>
            </c:strRef>
          </c:tx>
          <c:invertIfNegative val="0"/>
          <c:cat>
            <c:strRef>
              <c:f>Sheet1!$E$6:$K$6</c:f>
              <c:strCache>
                <c:ptCount val="7"/>
                <c:pt idx="0">
                  <c:v>CRF</c:v>
                </c:pt>
                <c:pt idx="1">
                  <c:v>HMM</c:v>
                </c:pt>
                <c:pt idx="2">
                  <c:v>MEMM</c:v>
                </c:pt>
                <c:pt idx="3">
                  <c:v>SVM</c:v>
                </c:pt>
                <c:pt idx="4">
                  <c:v>ME</c:v>
                </c:pt>
                <c:pt idx="5">
                  <c:v>DT</c:v>
                </c:pt>
                <c:pt idx="6">
                  <c:v>NB</c:v>
                </c:pt>
              </c:strCache>
            </c:strRef>
          </c:cat>
          <c:val>
            <c:numRef>
              <c:f>Sheet1!$E$7:$K$7</c:f>
              <c:numCache>
                <c:formatCode>General</c:formatCode>
                <c:ptCount val="7"/>
                <c:pt idx="0">
                  <c:v>88.22</c:v>
                </c:pt>
                <c:pt idx="1">
                  <c:v>86.82</c:v>
                </c:pt>
                <c:pt idx="2">
                  <c:v>74.8</c:v>
                </c:pt>
                <c:pt idx="3">
                  <c:v>69.2</c:v>
                </c:pt>
                <c:pt idx="4">
                  <c:v>65.12</c:v>
                </c:pt>
                <c:pt idx="5">
                  <c:v>64.7</c:v>
                </c:pt>
                <c:pt idx="6">
                  <c:v>64.91</c:v>
                </c:pt>
              </c:numCache>
            </c:numRef>
          </c:val>
        </c:ser>
        <c:ser>
          <c:idx val="1"/>
          <c:order val="1"/>
          <c:tx>
            <c:strRef>
              <c:f>Sheet1!$D$8</c:f>
              <c:strCache>
                <c:ptCount val="1"/>
                <c:pt idx="0">
                  <c:v>Recall</c:v>
                </c:pt>
              </c:strCache>
            </c:strRef>
          </c:tx>
          <c:invertIfNegative val="0"/>
          <c:cat>
            <c:strRef>
              <c:f>Sheet1!$E$6:$K$6</c:f>
              <c:strCache>
                <c:ptCount val="7"/>
                <c:pt idx="0">
                  <c:v>CRF</c:v>
                </c:pt>
                <c:pt idx="1">
                  <c:v>HMM</c:v>
                </c:pt>
                <c:pt idx="2">
                  <c:v>MEMM</c:v>
                </c:pt>
                <c:pt idx="3">
                  <c:v>SVM</c:v>
                </c:pt>
                <c:pt idx="4">
                  <c:v>ME</c:v>
                </c:pt>
                <c:pt idx="5">
                  <c:v>DT</c:v>
                </c:pt>
                <c:pt idx="6">
                  <c:v>NB</c:v>
                </c:pt>
              </c:strCache>
            </c:strRef>
          </c:cat>
          <c:val>
            <c:numRef>
              <c:f>Sheet1!$E$8:$K$8</c:f>
              <c:numCache>
                <c:formatCode>General</c:formatCode>
                <c:ptCount val="7"/>
                <c:pt idx="0">
                  <c:v>87.82</c:v>
                </c:pt>
                <c:pt idx="1">
                  <c:v>86.19</c:v>
                </c:pt>
                <c:pt idx="2">
                  <c:v>89.9</c:v>
                </c:pt>
                <c:pt idx="3">
                  <c:v>76.099999999999994</c:v>
                </c:pt>
                <c:pt idx="4">
                  <c:v>71.19</c:v>
                </c:pt>
                <c:pt idx="5">
                  <c:v>69.2</c:v>
                </c:pt>
                <c:pt idx="6">
                  <c:v>66.13</c:v>
                </c:pt>
              </c:numCache>
            </c:numRef>
          </c:val>
        </c:ser>
        <c:ser>
          <c:idx val="2"/>
          <c:order val="2"/>
          <c:tx>
            <c:strRef>
              <c:f>Sheet1!$D$9</c:f>
              <c:strCache>
                <c:ptCount val="1"/>
                <c:pt idx="0">
                  <c:v>F-Mesure</c:v>
                </c:pt>
              </c:strCache>
            </c:strRef>
          </c:tx>
          <c:invertIfNegative val="0"/>
          <c:cat>
            <c:strRef>
              <c:f>Sheet1!$E$6:$K$6</c:f>
              <c:strCache>
                <c:ptCount val="7"/>
                <c:pt idx="0">
                  <c:v>CRF</c:v>
                </c:pt>
                <c:pt idx="1">
                  <c:v>HMM</c:v>
                </c:pt>
                <c:pt idx="2">
                  <c:v>MEMM</c:v>
                </c:pt>
                <c:pt idx="3">
                  <c:v>SVM</c:v>
                </c:pt>
                <c:pt idx="4">
                  <c:v>ME</c:v>
                </c:pt>
                <c:pt idx="5">
                  <c:v>DT</c:v>
                </c:pt>
                <c:pt idx="6">
                  <c:v>NB</c:v>
                </c:pt>
              </c:strCache>
            </c:strRef>
          </c:cat>
          <c:val>
            <c:numRef>
              <c:f>Sheet1!$E$9:$K$9</c:f>
              <c:numCache>
                <c:formatCode>0.00_ ;\-0.00\ </c:formatCode>
                <c:ptCount val="7"/>
                <c:pt idx="0">
                  <c:v>88.019545557827769</c:v>
                </c:pt>
                <c:pt idx="1">
                  <c:v>86.503852956476493</c:v>
                </c:pt>
                <c:pt idx="2">
                  <c:v>81.657802064359458</c:v>
                </c:pt>
                <c:pt idx="3" formatCode="0.00">
                  <c:v>72.486166551961446</c:v>
                </c:pt>
                <c:pt idx="4" formatCode="0.00">
                  <c:v>68.01984887389041</c:v>
                </c:pt>
                <c:pt idx="5" formatCode="0.00">
                  <c:v>66.874383868558638</c:v>
                </c:pt>
                <c:pt idx="6" formatCode="0.00">
                  <c:v>65.514320818070814</c:v>
                </c:pt>
              </c:numCache>
            </c:numRef>
          </c:val>
        </c:ser>
        <c:dLbls>
          <c:showLegendKey val="0"/>
          <c:showVal val="0"/>
          <c:showCatName val="0"/>
          <c:showSerName val="0"/>
          <c:showPercent val="0"/>
          <c:showBubbleSize val="0"/>
        </c:dLbls>
        <c:gapWidth val="150"/>
        <c:shape val="box"/>
        <c:axId val="606875840"/>
        <c:axId val="606876960"/>
        <c:axId val="0"/>
      </c:bar3DChart>
      <c:catAx>
        <c:axId val="606875840"/>
        <c:scaling>
          <c:orientation val="minMax"/>
        </c:scaling>
        <c:delete val="0"/>
        <c:axPos val="b"/>
        <c:numFmt formatCode="General" sourceLinked="0"/>
        <c:majorTickMark val="none"/>
        <c:minorTickMark val="none"/>
        <c:tickLblPos val="nextTo"/>
        <c:crossAx val="606876960"/>
        <c:crosses val="autoZero"/>
        <c:auto val="1"/>
        <c:lblAlgn val="ctr"/>
        <c:lblOffset val="100"/>
        <c:noMultiLvlLbl val="0"/>
      </c:catAx>
      <c:valAx>
        <c:axId val="606876960"/>
        <c:scaling>
          <c:orientation val="minMax"/>
          <c:min val="60"/>
        </c:scaling>
        <c:delete val="0"/>
        <c:axPos val="l"/>
        <c:majorGridlines/>
        <c:numFmt formatCode="General" sourceLinked="1"/>
        <c:majorTickMark val="none"/>
        <c:minorTickMark val="none"/>
        <c:tickLblPos val="nextTo"/>
        <c:crossAx val="606875840"/>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Sheet1!$A$8</c:f>
              <c:strCache>
                <c:ptCount val="1"/>
                <c:pt idx="0">
                  <c:v>Precision</c:v>
                </c:pt>
              </c:strCache>
            </c:strRef>
          </c:tx>
          <c:invertIfNegative val="0"/>
          <c:cat>
            <c:strRef>
              <c:f>Sheet1!$B$7:$H$7</c:f>
              <c:strCache>
                <c:ptCount val="7"/>
                <c:pt idx="0">
                  <c:v>CRF</c:v>
                </c:pt>
                <c:pt idx="1">
                  <c:v>HMM</c:v>
                </c:pt>
                <c:pt idx="2">
                  <c:v>MEMM</c:v>
                </c:pt>
                <c:pt idx="3">
                  <c:v>SVM</c:v>
                </c:pt>
                <c:pt idx="4">
                  <c:v>ME</c:v>
                </c:pt>
                <c:pt idx="5">
                  <c:v>DT</c:v>
                </c:pt>
                <c:pt idx="6">
                  <c:v>NB</c:v>
                </c:pt>
              </c:strCache>
            </c:strRef>
          </c:cat>
          <c:val>
            <c:numRef>
              <c:f>Sheet1!$B$8:$H$8</c:f>
              <c:numCache>
                <c:formatCode>General</c:formatCode>
                <c:ptCount val="7"/>
                <c:pt idx="0">
                  <c:v>73.53</c:v>
                </c:pt>
                <c:pt idx="1">
                  <c:v>68.58</c:v>
                </c:pt>
                <c:pt idx="2">
                  <c:v>67.59</c:v>
                </c:pt>
                <c:pt idx="3">
                  <c:v>67.62</c:v>
                </c:pt>
                <c:pt idx="4">
                  <c:v>66.12</c:v>
                </c:pt>
                <c:pt idx="5">
                  <c:v>63.97</c:v>
                </c:pt>
                <c:pt idx="6">
                  <c:v>62.88</c:v>
                </c:pt>
              </c:numCache>
            </c:numRef>
          </c:val>
        </c:ser>
        <c:ser>
          <c:idx val="1"/>
          <c:order val="1"/>
          <c:tx>
            <c:strRef>
              <c:f>Sheet1!$A$9</c:f>
              <c:strCache>
                <c:ptCount val="1"/>
                <c:pt idx="0">
                  <c:v>Recall</c:v>
                </c:pt>
              </c:strCache>
            </c:strRef>
          </c:tx>
          <c:invertIfNegative val="0"/>
          <c:cat>
            <c:strRef>
              <c:f>Sheet1!$B$7:$H$7</c:f>
              <c:strCache>
                <c:ptCount val="7"/>
                <c:pt idx="0">
                  <c:v>CRF</c:v>
                </c:pt>
                <c:pt idx="1">
                  <c:v>HMM</c:v>
                </c:pt>
                <c:pt idx="2">
                  <c:v>MEMM</c:v>
                </c:pt>
                <c:pt idx="3">
                  <c:v>SVM</c:v>
                </c:pt>
                <c:pt idx="4">
                  <c:v>ME</c:v>
                </c:pt>
                <c:pt idx="5">
                  <c:v>DT</c:v>
                </c:pt>
                <c:pt idx="6">
                  <c:v>NB</c:v>
                </c:pt>
              </c:strCache>
            </c:strRef>
          </c:cat>
          <c:val>
            <c:numRef>
              <c:f>Sheet1!$B$9:$H$9</c:f>
              <c:numCache>
                <c:formatCode>General</c:formatCode>
                <c:ptCount val="7"/>
                <c:pt idx="0">
                  <c:v>76.92</c:v>
                </c:pt>
                <c:pt idx="1">
                  <c:v>73.67</c:v>
                </c:pt>
                <c:pt idx="2">
                  <c:v>71.66</c:v>
                </c:pt>
                <c:pt idx="3">
                  <c:v>70.180000000000007</c:v>
                </c:pt>
                <c:pt idx="4">
                  <c:v>70.709999999999994</c:v>
                </c:pt>
                <c:pt idx="5">
                  <c:v>66.22</c:v>
                </c:pt>
                <c:pt idx="6">
                  <c:v>65.8</c:v>
                </c:pt>
              </c:numCache>
            </c:numRef>
          </c:val>
        </c:ser>
        <c:ser>
          <c:idx val="2"/>
          <c:order val="2"/>
          <c:tx>
            <c:strRef>
              <c:f>Sheet1!$A$10</c:f>
              <c:strCache>
                <c:ptCount val="1"/>
                <c:pt idx="0">
                  <c:v>F-Mesure</c:v>
                </c:pt>
              </c:strCache>
            </c:strRef>
          </c:tx>
          <c:invertIfNegative val="0"/>
          <c:cat>
            <c:strRef>
              <c:f>Sheet1!$B$7:$H$7</c:f>
              <c:strCache>
                <c:ptCount val="7"/>
                <c:pt idx="0">
                  <c:v>CRF</c:v>
                </c:pt>
                <c:pt idx="1">
                  <c:v>HMM</c:v>
                </c:pt>
                <c:pt idx="2">
                  <c:v>MEMM</c:v>
                </c:pt>
                <c:pt idx="3">
                  <c:v>SVM</c:v>
                </c:pt>
                <c:pt idx="4">
                  <c:v>ME</c:v>
                </c:pt>
                <c:pt idx="5">
                  <c:v>DT</c:v>
                </c:pt>
                <c:pt idx="6">
                  <c:v>NB</c:v>
                </c:pt>
              </c:strCache>
            </c:strRef>
          </c:cat>
          <c:val>
            <c:numRef>
              <c:f>Sheet1!$B$10:$H$10</c:f>
              <c:numCache>
                <c:formatCode>0.00</c:formatCode>
                <c:ptCount val="7"/>
                <c:pt idx="0">
                  <c:v>75.186807577268198</c:v>
                </c:pt>
                <c:pt idx="1">
                  <c:v>71.033934622144116</c:v>
                </c:pt>
                <c:pt idx="2">
                  <c:v>69.565521005385989</c:v>
                </c:pt>
                <c:pt idx="3">
                  <c:v>68.876220609579107</c:v>
                </c:pt>
                <c:pt idx="4">
                  <c:v>68.338013593510198</c:v>
                </c:pt>
                <c:pt idx="5">
                  <c:v>65.075557262462553</c:v>
                </c:pt>
                <c:pt idx="6">
                  <c:v>64.306869754429584</c:v>
                </c:pt>
              </c:numCache>
            </c:numRef>
          </c:val>
        </c:ser>
        <c:dLbls>
          <c:showLegendKey val="0"/>
          <c:showVal val="0"/>
          <c:showCatName val="0"/>
          <c:showSerName val="0"/>
          <c:showPercent val="0"/>
          <c:showBubbleSize val="0"/>
        </c:dLbls>
        <c:gapWidth val="150"/>
        <c:shape val="box"/>
        <c:axId val="612310976"/>
        <c:axId val="612311536"/>
        <c:axId val="0"/>
      </c:bar3DChart>
      <c:catAx>
        <c:axId val="612310976"/>
        <c:scaling>
          <c:orientation val="minMax"/>
        </c:scaling>
        <c:delete val="0"/>
        <c:axPos val="b"/>
        <c:numFmt formatCode="General" sourceLinked="0"/>
        <c:majorTickMark val="none"/>
        <c:minorTickMark val="none"/>
        <c:tickLblPos val="nextTo"/>
        <c:crossAx val="612311536"/>
        <c:crosses val="autoZero"/>
        <c:auto val="1"/>
        <c:lblAlgn val="ctr"/>
        <c:lblOffset val="100"/>
        <c:noMultiLvlLbl val="0"/>
      </c:catAx>
      <c:valAx>
        <c:axId val="612311536"/>
        <c:scaling>
          <c:orientation val="minMax"/>
          <c:min val="60"/>
        </c:scaling>
        <c:delete val="0"/>
        <c:axPos val="l"/>
        <c:majorGridlines/>
        <c:numFmt formatCode="General" sourceLinked="1"/>
        <c:majorTickMark val="none"/>
        <c:minorTickMark val="none"/>
        <c:tickLblPos val="nextTo"/>
        <c:crossAx val="612310976"/>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'Size 3 Version2'!$L$45:$L$46</c:f>
              <c:strCache>
                <c:ptCount val="2"/>
                <c:pt idx="0">
                  <c:v>Size 2</c:v>
                </c:pt>
                <c:pt idx="1">
                  <c:v>SenseRelate</c:v>
                </c:pt>
              </c:strCache>
            </c:strRef>
          </c:tx>
          <c:spPr>
            <a:ln w="95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cap="rnd">
                <a:solidFill>
                  <a:schemeClr val="accent1"/>
                </a:solidFill>
                <a:round/>
              </a:ln>
              <a:effectLst>
                <a:outerShdw blurRad="57150" dist="19050" dir="5400000" algn="ctr" rotWithShape="0">
                  <a:srgbClr val="000000">
                    <a:alpha val="63000"/>
                  </a:srgbClr>
                </a:outerShdw>
              </a:effectLst>
            </c:spPr>
          </c:marker>
          <c:cat>
            <c:strRef>
              <c:f>'Size 3 Version2'!$K$47:$K$55</c:f>
              <c:strCache>
                <c:ptCount val="9"/>
                <c:pt idx="0">
                  <c:v>path</c:v>
                </c:pt>
                <c:pt idx="1">
                  <c:v>lch</c:v>
                </c:pt>
                <c:pt idx="2">
                  <c:v>wup</c:v>
                </c:pt>
                <c:pt idx="3">
                  <c:v>nam</c:v>
                </c:pt>
                <c:pt idx="4">
                  <c:v>res</c:v>
                </c:pt>
                <c:pt idx="5">
                  <c:v>jcn</c:v>
                </c:pt>
                <c:pt idx="6">
                  <c:v>lin</c:v>
                </c:pt>
                <c:pt idx="7">
                  <c:v>a-lesk</c:v>
                </c:pt>
                <c:pt idx="8">
                  <c:v>vec</c:v>
                </c:pt>
              </c:strCache>
            </c:strRef>
          </c:cat>
          <c:val>
            <c:numRef>
              <c:f>'Size 3 Version2'!$L$47:$L$55</c:f>
              <c:numCache>
                <c:formatCode>0.00</c:formatCode>
                <c:ptCount val="9"/>
                <c:pt idx="0">
                  <c:v>67.03650570368815</c:v>
                </c:pt>
                <c:pt idx="1">
                  <c:v>66.616505703688148</c:v>
                </c:pt>
                <c:pt idx="2">
                  <c:v>66.526505703688144</c:v>
                </c:pt>
                <c:pt idx="3">
                  <c:v>66.046505703688155</c:v>
                </c:pt>
                <c:pt idx="4">
                  <c:v>66.906505703688154</c:v>
                </c:pt>
                <c:pt idx="5">
                  <c:v>66.746505703688143</c:v>
                </c:pt>
                <c:pt idx="6">
                  <c:v>66.316505703688151</c:v>
                </c:pt>
                <c:pt idx="7">
                  <c:v>67.366505703688148</c:v>
                </c:pt>
                <c:pt idx="8">
                  <c:v>67.579505703688142</c:v>
                </c:pt>
              </c:numCache>
            </c:numRef>
          </c:val>
          <c:smooth val="0"/>
        </c:ser>
        <c:ser>
          <c:idx val="1"/>
          <c:order val="1"/>
          <c:tx>
            <c:strRef>
              <c:f>'Size 3 Version2'!$M$45:$M$46</c:f>
              <c:strCache>
                <c:ptCount val="2"/>
                <c:pt idx="0">
                  <c:v>Size 2</c:v>
                </c:pt>
                <c:pt idx="1">
                  <c:v>NoDistRelate</c:v>
                </c:pt>
              </c:strCache>
            </c:strRef>
          </c:tx>
          <c:spPr>
            <a:ln w="95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cap="rnd">
                <a:solidFill>
                  <a:schemeClr val="accent2"/>
                </a:solidFill>
                <a:round/>
              </a:ln>
              <a:effectLst>
                <a:outerShdw blurRad="57150" dist="19050" dir="5400000" algn="ctr" rotWithShape="0">
                  <a:srgbClr val="000000">
                    <a:alpha val="63000"/>
                  </a:srgbClr>
                </a:outerShdw>
              </a:effectLst>
            </c:spPr>
          </c:marker>
          <c:cat>
            <c:strRef>
              <c:f>'Size 3 Version2'!$K$47:$K$55</c:f>
              <c:strCache>
                <c:ptCount val="9"/>
                <c:pt idx="0">
                  <c:v>path</c:v>
                </c:pt>
                <c:pt idx="1">
                  <c:v>lch</c:v>
                </c:pt>
                <c:pt idx="2">
                  <c:v>wup</c:v>
                </c:pt>
                <c:pt idx="3">
                  <c:v>nam</c:v>
                </c:pt>
                <c:pt idx="4">
                  <c:v>res</c:v>
                </c:pt>
                <c:pt idx="5">
                  <c:v>jcn</c:v>
                </c:pt>
                <c:pt idx="6">
                  <c:v>lin</c:v>
                </c:pt>
                <c:pt idx="7">
                  <c:v>a-lesk</c:v>
                </c:pt>
                <c:pt idx="8">
                  <c:v>vec</c:v>
                </c:pt>
              </c:strCache>
            </c:strRef>
          </c:cat>
          <c:val>
            <c:numRef>
              <c:f>'Size 3 Version2'!$M$47:$M$55</c:f>
              <c:numCache>
                <c:formatCode>0.00</c:formatCode>
                <c:ptCount val="9"/>
                <c:pt idx="0">
                  <c:v>66.464628035551826</c:v>
                </c:pt>
                <c:pt idx="1">
                  <c:v>66.034628035551833</c:v>
                </c:pt>
                <c:pt idx="2">
                  <c:v>65.974628035551831</c:v>
                </c:pt>
                <c:pt idx="3">
                  <c:v>65.464628035551826</c:v>
                </c:pt>
                <c:pt idx="4">
                  <c:v>66.384628035551827</c:v>
                </c:pt>
                <c:pt idx="5">
                  <c:v>66.244628035551827</c:v>
                </c:pt>
                <c:pt idx="6">
                  <c:v>65.804628035551829</c:v>
                </c:pt>
                <c:pt idx="7">
                  <c:v>66.83462803555183</c:v>
                </c:pt>
                <c:pt idx="8">
                  <c:v>67.047628035551824</c:v>
                </c:pt>
              </c:numCache>
            </c:numRef>
          </c:val>
          <c:smooth val="0"/>
        </c:ser>
        <c:ser>
          <c:idx val="2"/>
          <c:order val="2"/>
          <c:tx>
            <c:strRef>
              <c:f>'Size 3 Version2'!$N$45:$N$46</c:f>
              <c:strCache>
                <c:ptCount val="2"/>
                <c:pt idx="0">
                  <c:v>Size 3</c:v>
                </c:pt>
                <c:pt idx="1">
                  <c:v>SenseRelate</c:v>
                </c:pt>
              </c:strCache>
            </c:strRef>
          </c:tx>
          <c:spPr>
            <a:ln w="9525" cap="rnd">
              <a:solidFill>
                <a:schemeClr val="accent3"/>
              </a:solidFill>
              <a:round/>
            </a:ln>
            <a:effectLst>
              <a:outerShdw blurRad="57150" dist="19050" dir="5400000" algn="ctr" rotWithShape="0">
                <a:srgbClr val="000000">
                  <a:alpha val="63000"/>
                </a:srgbClr>
              </a:outerShdw>
            </a:effectLst>
          </c:spPr>
          <c:marker>
            <c:symbol val="circle"/>
            <c:size val="6"/>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9525" cap="rnd">
                <a:solidFill>
                  <a:schemeClr val="accent3"/>
                </a:solidFill>
                <a:round/>
              </a:ln>
              <a:effectLst>
                <a:outerShdw blurRad="57150" dist="19050" dir="5400000" algn="ctr" rotWithShape="0">
                  <a:srgbClr val="000000">
                    <a:alpha val="63000"/>
                  </a:srgbClr>
                </a:outerShdw>
              </a:effectLst>
            </c:spPr>
          </c:marker>
          <c:cat>
            <c:strRef>
              <c:f>'Size 3 Version2'!$K$47:$K$55</c:f>
              <c:strCache>
                <c:ptCount val="9"/>
                <c:pt idx="0">
                  <c:v>path</c:v>
                </c:pt>
                <c:pt idx="1">
                  <c:v>lch</c:v>
                </c:pt>
                <c:pt idx="2">
                  <c:v>wup</c:v>
                </c:pt>
                <c:pt idx="3">
                  <c:v>nam</c:v>
                </c:pt>
                <c:pt idx="4">
                  <c:v>res</c:v>
                </c:pt>
                <c:pt idx="5">
                  <c:v>jcn</c:v>
                </c:pt>
                <c:pt idx="6">
                  <c:v>lin</c:v>
                </c:pt>
                <c:pt idx="7">
                  <c:v>a-lesk</c:v>
                </c:pt>
                <c:pt idx="8">
                  <c:v>vec</c:v>
                </c:pt>
              </c:strCache>
            </c:strRef>
          </c:cat>
          <c:val>
            <c:numRef>
              <c:f>'Size 3 Version2'!$N$47:$N$55</c:f>
              <c:numCache>
                <c:formatCode>0.00</c:formatCode>
                <c:ptCount val="9"/>
                <c:pt idx="0">
                  <c:v>65.967103306844393</c:v>
                </c:pt>
                <c:pt idx="1">
                  <c:v>65.547103306844392</c:v>
                </c:pt>
                <c:pt idx="2">
                  <c:v>65.457103306844388</c:v>
                </c:pt>
                <c:pt idx="3">
                  <c:v>64.977103306844398</c:v>
                </c:pt>
                <c:pt idx="4">
                  <c:v>65.837103306844398</c:v>
                </c:pt>
                <c:pt idx="5">
                  <c:v>65.677103306844387</c:v>
                </c:pt>
                <c:pt idx="6">
                  <c:v>65.247103306844394</c:v>
                </c:pt>
                <c:pt idx="7">
                  <c:v>66.297103306844392</c:v>
                </c:pt>
                <c:pt idx="8">
                  <c:v>66.510103306844385</c:v>
                </c:pt>
              </c:numCache>
            </c:numRef>
          </c:val>
          <c:smooth val="0"/>
        </c:ser>
        <c:ser>
          <c:idx val="3"/>
          <c:order val="3"/>
          <c:tx>
            <c:strRef>
              <c:f>'Size 3 Version2'!$O$45:$O$46</c:f>
              <c:strCache>
                <c:ptCount val="2"/>
                <c:pt idx="0">
                  <c:v>Size 3</c:v>
                </c:pt>
                <c:pt idx="1">
                  <c:v>NoDistRelate</c:v>
                </c:pt>
              </c:strCache>
            </c:strRef>
          </c:tx>
          <c:spPr>
            <a:ln w="9525" cap="rnd">
              <a:solidFill>
                <a:schemeClr val="accent4"/>
              </a:solidFill>
              <a:round/>
            </a:ln>
            <a:effectLst>
              <a:outerShdw blurRad="57150" dist="19050" dir="5400000" algn="ctr" rotWithShape="0">
                <a:srgbClr val="000000">
                  <a:alpha val="63000"/>
                </a:srgbClr>
              </a:outerShdw>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cap="rnd">
                <a:solidFill>
                  <a:schemeClr val="accent4"/>
                </a:solidFill>
                <a:round/>
              </a:ln>
              <a:effectLst>
                <a:outerShdw blurRad="57150" dist="19050" dir="5400000" algn="ctr" rotWithShape="0">
                  <a:srgbClr val="000000">
                    <a:alpha val="63000"/>
                  </a:srgbClr>
                </a:outerShdw>
              </a:effectLst>
            </c:spPr>
          </c:marker>
          <c:cat>
            <c:strRef>
              <c:f>'Size 3 Version2'!$K$47:$K$55</c:f>
              <c:strCache>
                <c:ptCount val="9"/>
                <c:pt idx="0">
                  <c:v>path</c:v>
                </c:pt>
                <c:pt idx="1">
                  <c:v>lch</c:v>
                </c:pt>
                <c:pt idx="2">
                  <c:v>wup</c:v>
                </c:pt>
                <c:pt idx="3">
                  <c:v>nam</c:v>
                </c:pt>
                <c:pt idx="4">
                  <c:v>res</c:v>
                </c:pt>
                <c:pt idx="5">
                  <c:v>jcn</c:v>
                </c:pt>
                <c:pt idx="6">
                  <c:v>lin</c:v>
                </c:pt>
                <c:pt idx="7">
                  <c:v>a-lesk</c:v>
                </c:pt>
                <c:pt idx="8">
                  <c:v>vec</c:v>
                </c:pt>
              </c:strCache>
            </c:strRef>
          </c:cat>
          <c:val>
            <c:numRef>
              <c:f>'Size 3 Version2'!$O$47:$O$55</c:f>
              <c:numCache>
                <c:formatCode>General</c:formatCode>
                <c:ptCount val="9"/>
                <c:pt idx="0">
                  <c:v>66.45</c:v>
                </c:pt>
                <c:pt idx="1">
                  <c:v>65.92</c:v>
                </c:pt>
                <c:pt idx="2">
                  <c:v>65.72</c:v>
                </c:pt>
                <c:pt idx="3">
                  <c:v>65.23</c:v>
                </c:pt>
                <c:pt idx="4">
                  <c:v>66.14</c:v>
                </c:pt>
                <c:pt idx="5">
                  <c:v>66.22</c:v>
                </c:pt>
                <c:pt idx="6">
                  <c:v>65.3</c:v>
                </c:pt>
                <c:pt idx="7" formatCode="0.00">
                  <c:v>66.807964033397553</c:v>
                </c:pt>
                <c:pt idx="8">
                  <c:v>67.099999999999994</c:v>
                </c:pt>
              </c:numCache>
            </c:numRef>
          </c:val>
          <c:smooth val="0"/>
        </c:ser>
        <c:dLbls>
          <c:showLegendKey val="0"/>
          <c:showVal val="0"/>
          <c:showCatName val="0"/>
          <c:showSerName val="0"/>
          <c:showPercent val="0"/>
          <c:showBubbleSize val="0"/>
        </c:dLbls>
        <c:marker val="1"/>
        <c:smooth val="0"/>
        <c:axId val="612316016"/>
        <c:axId val="612316576"/>
      </c:lineChart>
      <c:catAx>
        <c:axId val="612316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12316576"/>
        <c:crosses val="autoZero"/>
        <c:auto val="1"/>
        <c:lblAlgn val="ctr"/>
        <c:lblOffset val="100"/>
        <c:noMultiLvlLbl val="1"/>
      </c:catAx>
      <c:valAx>
        <c:axId val="612316576"/>
        <c:scaling>
          <c:orientation val="minMax"/>
          <c:min val="64.5"/>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12316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a:t>A-NMI@K</a:t>
            </a:r>
          </a:p>
        </c:rich>
      </c:tx>
      <c:overlay val="0"/>
      <c:spPr>
        <a:noFill/>
        <a:ln>
          <a:noFill/>
        </a:ln>
        <a:effectLst/>
      </c:spPr>
    </c:title>
    <c:autoTitleDeleted val="0"/>
    <c:plotArea>
      <c:layout/>
      <c:barChart>
        <c:barDir val="col"/>
        <c:grouping val="clustered"/>
        <c:varyColors val="0"/>
        <c:ser>
          <c:idx val="0"/>
          <c:order val="0"/>
          <c:tx>
            <c:strRef>
              <c:f>Feuil1!$E$10</c:f>
              <c:strCache>
                <c:ptCount val="1"/>
                <c:pt idx="0">
                  <c:v>FCA</c:v>
                </c:pt>
              </c:strCache>
            </c:strRef>
          </c:tx>
          <c:spPr>
            <a:solidFill>
              <a:schemeClr val="accent1"/>
            </a:solidFill>
            <a:ln>
              <a:noFill/>
            </a:ln>
            <a:effectLst/>
          </c:spPr>
          <c:invertIfNegative val="0"/>
          <c:cat>
            <c:strRef>
              <c:f>Feuil1!$F$9:$H$9</c:f>
              <c:strCache>
                <c:ptCount val="3"/>
                <c:pt idx="0">
                  <c:v>K=10</c:v>
                </c:pt>
                <c:pt idx="1">
                  <c:v>K=20</c:v>
                </c:pt>
                <c:pt idx="2">
                  <c:v>All</c:v>
                </c:pt>
              </c:strCache>
            </c:strRef>
          </c:cat>
          <c:val>
            <c:numRef>
              <c:f>Feuil1!$F$10:$H$10</c:f>
              <c:numCache>
                <c:formatCode>General</c:formatCode>
                <c:ptCount val="3"/>
                <c:pt idx="0">
                  <c:v>0.33</c:v>
                </c:pt>
                <c:pt idx="1">
                  <c:v>0.44</c:v>
                </c:pt>
                <c:pt idx="2">
                  <c:v>0.5</c:v>
                </c:pt>
              </c:numCache>
            </c:numRef>
          </c:val>
        </c:ser>
        <c:ser>
          <c:idx val="1"/>
          <c:order val="1"/>
          <c:tx>
            <c:strRef>
              <c:f>Feuil1!$E$11</c:f>
              <c:strCache>
                <c:ptCount val="1"/>
                <c:pt idx="0">
                  <c:v>Lingo</c:v>
                </c:pt>
              </c:strCache>
            </c:strRef>
          </c:tx>
          <c:spPr>
            <a:solidFill>
              <a:schemeClr val="accent2"/>
            </a:solidFill>
            <a:ln>
              <a:noFill/>
            </a:ln>
            <a:effectLst/>
          </c:spPr>
          <c:invertIfNegative val="0"/>
          <c:cat>
            <c:strRef>
              <c:f>Feuil1!$F$9:$H$9</c:f>
              <c:strCache>
                <c:ptCount val="3"/>
                <c:pt idx="0">
                  <c:v>K=10</c:v>
                </c:pt>
                <c:pt idx="1">
                  <c:v>K=20</c:v>
                </c:pt>
                <c:pt idx="2">
                  <c:v>All</c:v>
                </c:pt>
              </c:strCache>
            </c:strRef>
          </c:cat>
          <c:val>
            <c:numRef>
              <c:f>Feuil1!$F$11:$H$11</c:f>
              <c:numCache>
                <c:formatCode>General</c:formatCode>
                <c:ptCount val="3"/>
                <c:pt idx="0">
                  <c:v>0.2</c:v>
                </c:pt>
                <c:pt idx="1">
                  <c:v>0.3</c:v>
                </c:pt>
                <c:pt idx="2">
                  <c:v>0.35</c:v>
                </c:pt>
              </c:numCache>
            </c:numRef>
          </c:val>
        </c:ser>
        <c:ser>
          <c:idx val="2"/>
          <c:order val="2"/>
          <c:tx>
            <c:strRef>
              <c:f>Feuil1!$E$12</c:f>
              <c:strCache>
                <c:ptCount val="1"/>
                <c:pt idx="0">
                  <c:v>STC</c:v>
                </c:pt>
              </c:strCache>
            </c:strRef>
          </c:tx>
          <c:spPr>
            <a:solidFill>
              <a:schemeClr val="accent3"/>
            </a:solidFill>
            <a:ln>
              <a:noFill/>
            </a:ln>
            <a:effectLst/>
          </c:spPr>
          <c:invertIfNegative val="0"/>
          <c:cat>
            <c:strRef>
              <c:f>Feuil1!$F$9:$H$9</c:f>
              <c:strCache>
                <c:ptCount val="3"/>
                <c:pt idx="0">
                  <c:v>K=10</c:v>
                </c:pt>
                <c:pt idx="1">
                  <c:v>K=20</c:v>
                </c:pt>
                <c:pt idx="2">
                  <c:v>All</c:v>
                </c:pt>
              </c:strCache>
            </c:strRef>
          </c:cat>
          <c:val>
            <c:numRef>
              <c:f>Feuil1!$F$12:$H$12</c:f>
              <c:numCache>
                <c:formatCode>General</c:formatCode>
                <c:ptCount val="3"/>
                <c:pt idx="0">
                  <c:v>0.25</c:v>
                </c:pt>
                <c:pt idx="1">
                  <c:v>0.23</c:v>
                </c:pt>
                <c:pt idx="2">
                  <c:v>0.36</c:v>
                </c:pt>
              </c:numCache>
            </c:numRef>
          </c:val>
        </c:ser>
        <c:dLbls>
          <c:showLegendKey val="0"/>
          <c:showVal val="0"/>
          <c:showCatName val="0"/>
          <c:showSerName val="0"/>
          <c:showPercent val="0"/>
          <c:showBubbleSize val="0"/>
        </c:dLbls>
        <c:gapWidth val="219"/>
        <c:overlap val="-27"/>
        <c:axId val="612319936"/>
        <c:axId val="612320496"/>
      </c:barChart>
      <c:catAx>
        <c:axId val="612319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12320496"/>
        <c:crosses val="autoZero"/>
        <c:auto val="1"/>
        <c:lblAlgn val="ctr"/>
        <c:lblOffset val="100"/>
        <c:noMultiLvlLbl val="0"/>
      </c:catAx>
      <c:valAx>
        <c:axId val="612320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12319936"/>
        <c:crosses val="autoZero"/>
        <c:crossBetween val="between"/>
      </c:valAx>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txPr>
    <a:bodyPr/>
    <a:lstStyle/>
    <a:p>
      <a:pPr>
        <a:defRPr/>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952DB7-E6A6-4F31-8F8D-5D4CFC638BA2}" type="datetimeFigureOut">
              <a:rPr lang="fr-FR" smtClean="0"/>
              <a:t>08/11/2019</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570F8A-E17A-4806-95A2-F28BC45BD7F3}" type="slidenum">
              <a:rPr lang="fr-FR" smtClean="0"/>
              <a:t>‹N°›</a:t>
            </a:fld>
            <a:endParaRPr lang="fr-FR"/>
          </a:p>
        </p:txBody>
      </p:sp>
    </p:spTree>
    <p:extLst>
      <p:ext uri="{BB962C8B-B14F-4D97-AF65-F5344CB8AC3E}">
        <p14:creationId xmlns:p14="http://schemas.microsoft.com/office/powerpoint/2010/main" val="2371529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i="1" kern="1200" dirty="0" smtClean="0">
                <a:solidFill>
                  <a:schemeClr val="tx1"/>
                </a:solidFill>
                <a:effectLst/>
                <a:latin typeface="+mn-lt"/>
                <a:ea typeface="+mn-ea"/>
                <a:cs typeface="+mn-cs"/>
              </a:rPr>
              <a:t>M le Président,</a:t>
            </a:r>
            <a:r>
              <a:rPr lang="fr-FR" sz="1200" i="1" kern="1200" baseline="0" dirty="0" smtClean="0">
                <a:solidFill>
                  <a:schemeClr val="tx1"/>
                </a:solidFill>
                <a:effectLst/>
                <a:latin typeface="+mn-lt"/>
                <a:ea typeface="+mn-ea"/>
                <a:cs typeface="+mn-cs"/>
              </a:rPr>
              <a:t> Messieurs et mesdames membre de </a:t>
            </a:r>
            <a:r>
              <a:rPr lang="fr-FR" sz="1200" b="0" i="0" kern="1200" baseline="0" noProof="0" dirty="0" smtClean="0">
                <a:solidFill>
                  <a:schemeClr val="tx1"/>
                </a:solidFill>
                <a:effectLst/>
                <a:latin typeface="+mn-lt"/>
                <a:ea typeface="+mn-ea"/>
                <a:cs typeface="+mn-cs"/>
              </a:rPr>
              <a:t>Jury, Honorable </a:t>
            </a:r>
            <a:r>
              <a:rPr lang="fr-FR" sz="1200" i="1" kern="1200" dirty="0" smtClean="0">
                <a:solidFill>
                  <a:schemeClr val="tx1"/>
                </a:solidFill>
                <a:effectLst/>
                <a:latin typeface="+mn-lt"/>
                <a:ea typeface="+mn-ea"/>
                <a:cs typeface="+mn-cs"/>
              </a:rPr>
              <a:t>audience, J’ai l’honneur et le plaisir de </a:t>
            </a:r>
            <a:r>
              <a:rPr lang="fr-FR" sz="1200" i="1" kern="1200" dirty="0" smtClean="0">
                <a:solidFill>
                  <a:schemeClr val="tx1"/>
                </a:solidFill>
                <a:effectLst/>
                <a:latin typeface="+mn-lt"/>
                <a:ea typeface="+mn-ea"/>
                <a:cs typeface="+mn-cs"/>
              </a:rPr>
              <a:t>présenter aujourd’hui </a:t>
            </a:r>
            <a:r>
              <a:rPr lang="fr-FR" sz="1200" b="0" i="0" kern="1200" baseline="0" noProof="0" dirty="0" smtClean="0">
                <a:solidFill>
                  <a:schemeClr val="tx1"/>
                </a:solidFill>
                <a:effectLst/>
                <a:latin typeface="+mn-lt"/>
                <a:ea typeface="+mn-ea"/>
                <a:cs typeface="+mn-cs"/>
              </a:rPr>
              <a:t>notre </a:t>
            </a:r>
            <a:r>
              <a:rPr lang="fr-FR" sz="1200" b="0" i="0" kern="1200" baseline="0" noProof="0" dirty="0" smtClean="0">
                <a:solidFill>
                  <a:schemeClr val="tx1"/>
                </a:solidFill>
                <a:effectLst/>
                <a:latin typeface="+mn-lt"/>
                <a:ea typeface="+mn-ea"/>
                <a:cs typeface="+mn-cs"/>
              </a:rPr>
              <a:t>travail de thèse intitulé</a:t>
            </a: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1" cap="small" dirty="0" smtClean="0">
                <a:solidFill>
                  <a:srgbClr val="374557"/>
                </a:solidFill>
                <a:latin typeface="Georgia" panose="02040502050405020303" pitchFamily="18" charset="0"/>
                <a:cs typeface="Times New Roman" panose="02020603050405020304" pitchFamily="18" charset="0"/>
              </a:rPr>
              <a:t>	Étude et Amélioration de la Représentation du Texte Biomédical Basée sur l’Intégration des Ontologies du Domaine et l’Enrichissement Sémantique</a:t>
            </a:r>
          </a:p>
          <a:p>
            <a:r>
              <a:rPr lang="fr-FR" sz="1200" i="1" kern="1200" dirty="0" smtClean="0">
                <a:solidFill>
                  <a:schemeClr val="tx1"/>
                </a:solidFill>
                <a:effectLst/>
                <a:latin typeface="+mn-lt"/>
                <a:ea typeface="+mn-ea"/>
                <a:cs typeface="+mn-cs"/>
              </a:rPr>
              <a:t>Avant de commencer je tiens à remercier </a:t>
            </a:r>
            <a:r>
              <a:rPr lang="fr-FR" sz="1200" kern="1200" dirty="0" smtClean="0">
                <a:solidFill>
                  <a:schemeClr val="tx1"/>
                </a:solidFill>
                <a:effectLst/>
                <a:latin typeface="+mn-lt"/>
                <a:ea typeface="+mn-ea"/>
                <a:cs typeface="+mn-cs"/>
              </a:rPr>
              <a:t>tout d’abord les membres du jury d’avoir accepté de participer à cette soutenance ; </a:t>
            </a:r>
            <a:r>
              <a:rPr lang="fr-FR" sz="1200" i="1" kern="1200" dirty="0" smtClean="0">
                <a:solidFill>
                  <a:schemeClr val="tx1"/>
                </a:solidFill>
                <a:effectLst/>
                <a:latin typeface="+mn-lt"/>
                <a:ea typeface="+mn-ea"/>
                <a:cs typeface="+mn-cs"/>
              </a:rPr>
              <a:t>ainsi que mon directeur de thèse Monsieur </a:t>
            </a:r>
            <a:r>
              <a:rPr lang="fr-FR" sz="1200" i="1" kern="1200" dirty="0" err="1" smtClean="0">
                <a:solidFill>
                  <a:schemeClr val="tx1"/>
                </a:solidFill>
                <a:effectLst/>
                <a:latin typeface="+mn-lt"/>
                <a:ea typeface="+mn-ea"/>
                <a:cs typeface="+mn-cs"/>
              </a:rPr>
              <a:t>Abdelmonaime</a:t>
            </a:r>
            <a:r>
              <a:rPr lang="fr-FR" sz="1200" i="1" kern="1200" dirty="0" smtClean="0">
                <a:solidFill>
                  <a:schemeClr val="tx1"/>
                </a:solidFill>
                <a:effectLst/>
                <a:latin typeface="+mn-lt"/>
                <a:ea typeface="+mn-ea"/>
                <a:cs typeface="+mn-cs"/>
              </a:rPr>
              <a:t> </a:t>
            </a:r>
            <a:r>
              <a:rPr lang="fr-FR" sz="1200" i="1" kern="1200" dirty="0" err="1" smtClean="0">
                <a:solidFill>
                  <a:schemeClr val="tx1"/>
                </a:solidFill>
                <a:effectLst/>
                <a:latin typeface="+mn-lt"/>
                <a:ea typeface="+mn-ea"/>
                <a:cs typeface="+mn-cs"/>
              </a:rPr>
              <a:t>Lachkar</a:t>
            </a:r>
            <a:r>
              <a:rPr lang="fr-FR" sz="1200" i="1" kern="1200" dirty="0" smtClean="0">
                <a:solidFill>
                  <a:schemeClr val="tx1"/>
                </a:solidFill>
                <a:effectLst/>
                <a:latin typeface="+mn-lt"/>
                <a:ea typeface="+mn-ea"/>
                <a:cs typeface="+mn-cs"/>
              </a:rPr>
              <a:t> pour son accompagnement et son soutien tout au long de ce doctorat.</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Ce travail de thèse a été réalisé au sein du laboratoire Ingénierie Systèmes et Applications à l’Ecole Nationale des Sciences Appliquées de Fès ; qui fait partie du Centre d’Etude Doctorale : Sciences et Techniques de l’Ingénieur à la Faculté des Sciences et Techniques de Fès</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a:t>
            </a:fld>
            <a:endParaRPr lang="fr-FR"/>
          </a:p>
        </p:txBody>
      </p:sp>
    </p:spTree>
    <p:extLst>
      <p:ext uri="{BB962C8B-B14F-4D97-AF65-F5344CB8AC3E}">
        <p14:creationId xmlns:p14="http://schemas.microsoft.com/office/powerpoint/2010/main" val="1291840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Cette figure présente l'organigramme général d'un système Bio-NER utilisant une approche d'apprentissage automatique.</a:t>
            </a:r>
          </a:p>
          <a:p>
            <a:pPr marL="171450" indent="-171450">
              <a:buFont typeface="Arial" pitchFamily="34" charset="0"/>
              <a:buChar char="•"/>
            </a:pPr>
            <a:r>
              <a:rPr lang="fr-FR" sz="1200" kern="1200" dirty="0" smtClean="0">
                <a:solidFill>
                  <a:schemeClr val="tx1"/>
                </a:solidFill>
                <a:effectLst/>
                <a:latin typeface="+mn-lt"/>
                <a:ea typeface="+mn-ea"/>
                <a:cs typeface="+mn-cs"/>
              </a:rPr>
              <a:t>Pour les deux phases apprentissage et teste, nous incluons un processus des routines de transformation des documents texte en représentations numériques, en supprimant les mots vides, les mots latins et les caractères spéciaux comme (/, #, $, etc…),</a:t>
            </a:r>
            <a:r>
              <a:rPr lang="fr-FR" sz="1200" kern="1200" baseline="0" dirty="0" smtClean="0">
                <a:solidFill>
                  <a:schemeClr val="tx1"/>
                </a:solidFill>
                <a:effectLst/>
                <a:latin typeface="+mn-lt"/>
                <a:ea typeface="+mn-ea"/>
                <a:cs typeface="+mn-cs"/>
              </a:rPr>
              <a:t> </a:t>
            </a:r>
          </a:p>
          <a:p>
            <a:pPr marL="171450" indent="-171450">
              <a:buFont typeface="Arial" pitchFamily="34" charset="0"/>
              <a:buChar char="•"/>
            </a:pPr>
            <a:r>
              <a:rPr lang="fr-FR" sz="1200" kern="1200" dirty="0" smtClean="0">
                <a:solidFill>
                  <a:schemeClr val="tx1"/>
                </a:solidFill>
                <a:effectLst/>
                <a:latin typeface="+mn-lt"/>
                <a:ea typeface="+mn-ea"/>
                <a:cs typeface="+mn-cs"/>
              </a:rPr>
              <a:t>Apres Nous réalisons l’étape d’entraînement des modèles d’apprentissage automatique, nous</a:t>
            </a:r>
            <a:r>
              <a:rPr lang="fr-FR" sz="1200" kern="1200" baseline="0" dirty="0" smtClean="0">
                <a:solidFill>
                  <a:schemeClr val="tx1"/>
                </a:solidFill>
                <a:effectLst/>
                <a:latin typeface="+mn-lt"/>
                <a:ea typeface="+mn-ea"/>
                <a:cs typeface="+mn-cs"/>
              </a:rPr>
              <a:t> avons utilisé 7 algorithmes d’apprentissages automatique à savoirs :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les champs aléatoires conditionnels,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modèle de Markov caché,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modèle de Markov à entropie maximale,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Les machines à vecteurs de support ou séparateurs à vaste marge,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naïve bayésienne,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L’entropie maximale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et Arbre de Décision.</a:t>
            </a:r>
          </a:p>
          <a:p>
            <a:pPr marL="171450" indent="-171450">
              <a:buFont typeface="Arial" pitchFamily="34" charset="0"/>
              <a:buChar char="•"/>
            </a:pPr>
            <a:r>
              <a:rPr lang="fr-FR" sz="1200" kern="1200" dirty="0" smtClean="0">
                <a:solidFill>
                  <a:schemeClr val="tx1"/>
                </a:solidFill>
                <a:effectLst/>
                <a:latin typeface="+mn-lt"/>
                <a:ea typeface="+mn-ea"/>
                <a:cs typeface="+mn-cs"/>
              </a:rPr>
              <a:t>Ensuite La phase</a:t>
            </a:r>
            <a:r>
              <a:rPr lang="fr-FR" sz="1200" kern="1200" baseline="0" dirty="0" smtClean="0">
                <a:solidFill>
                  <a:schemeClr val="tx1"/>
                </a:solidFill>
                <a:effectLst/>
                <a:latin typeface="+mn-lt"/>
                <a:ea typeface="+mn-ea"/>
                <a:cs typeface="+mn-cs"/>
              </a:rPr>
              <a:t> de test, et qui consiste à prédire les mots de tests s’ils sont des entités nommés ou non </a:t>
            </a:r>
          </a:p>
          <a:p>
            <a:pPr marL="628650" lvl="1" indent="-171450">
              <a:buFont typeface="Arial" pitchFamily="34" charset="0"/>
              <a:buChar char="•"/>
            </a:pPr>
            <a:r>
              <a:rPr lang="fr-FR" sz="1200" kern="1200" baseline="0" dirty="0" smtClean="0">
                <a:solidFill>
                  <a:schemeClr val="tx1"/>
                </a:solidFill>
                <a:effectLst/>
                <a:latin typeface="+mn-lt"/>
                <a:ea typeface="+mn-ea"/>
                <a:cs typeface="+mn-cs"/>
              </a:rPr>
              <a:t>en connaissant le modèle préalablement appris.</a:t>
            </a:r>
          </a:p>
          <a:p>
            <a:pPr marL="171450" indent="-171450">
              <a:buFont typeface="Arial" pitchFamily="34" charset="0"/>
              <a:buChar char="•"/>
            </a:pPr>
            <a:r>
              <a:rPr lang="fr-FR" sz="1200" kern="1200" baseline="0" dirty="0" smtClean="0">
                <a:solidFill>
                  <a:schemeClr val="tx1"/>
                </a:solidFill>
                <a:effectLst/>
                <a:latin typeface="+mn-lt"/>
                <a:ea typeface="+mn-ea"/>
                <a:cs typeface="+mn-cs"/>
              </a:rPr>
              <a:t>Enfin nous comparons les résultats de test obtenus avec celle du corpus annotés,</a:t>
            </a: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10</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Afin d’entrainer et évaluer les systèmes de NER, plusieurs corpus disponibles peuvent être utilisés.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Dans notre étude nous avons choisis : GENIA [91] et JNLPBA [92].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Le corpus GENIA a été formé par une recherche contrôlée de MEDLINE,</a:t>
                </a:r>
                <a:r>
                  <a:rPr lang="fr-FR" altLang="fr-FR" sz="1200" dirty="0" smtClean="0">
                    <a:latin typeface="Georgia" panose="02040502050405020303" pitchFamily="18" charset="0"/>
                    <a:cs typeface="Times New Roman" panose="02020603050405020304" pitchFamily="18" charset="0"/>
                  </a:rPr>
                  <a:t> en utilisant les termes du </a:t>
                </a:r>
                <a:r>
                  <a:rPr lang="fr-FR" sz="1200" dirty="0" smtClean="0">
                    <a:solidFill>
                      <a:schemeClr val="tx2">
                        <a:lumMod val="50000"/>
                      </a:schemeClr>
                    </a:solidFill>
                    <a:latin typeface="Georgia" panose="02040502050405020303" pitchFamily="18" charset="0"/>
                    <a:cs typeface="Times New Roman" panose="02020603050405020304" pitchFamily="18" charset="0"/>
                  </a:rPr>
                  <a:t>thesaurus </a:t>
                </a:r>
                <a:r>
                  <a:rPr lang="fr-FR" altLang="fr-FR" sz="1200" dirty="0" err="1" smtClean="0">
                    <a:latin typeface="Georgia" panose="02040502050405020303" pitchFamily="18" charset="0"/>
                    <a:cs typeface="Times New Roman" panose="02020603050405020304" pitchFamily="18" charset="0"/>
                  </a:rPr>
                  <a:t>MeSH</a:t>
                </a:r>
                <a:r>
                  <a:rPr lang="fr-FR" altLang="fr-FR" sz="1200" dirty="0" smtClean="0">
                    <a:latin typeface="Georgia" panose="02040502050405020303" pitchFamily="18" charset="0"/>
                    <a:cs typeface="Times New Roman" panose="02020603050405020304" pitchFamily="18" charset="0"/>
                  </a:rPr>
                  <a:t> : “</a:t>
                </a:r>
                <a:r>
                  <a:rPr lang="fr-FR" altLang="fr-FR" sz="1200" dirty="0" err="1" smtClean="0">
                    <a:latin typeface="Georgia" panose="02040502050405020303" pitchFamily="18" charset="0"/>
                    <a:cs typeface="Times New Roman" panose="02020603050405020304" pitchFamily="18" charset="0"/>
                  </a:rPr>
                  <a:t>human</a:t>
                </a:r>
                <a:r>
                  <a:rPr lang="fr-FR" altLang="fr-FR" sz="1200" dirty="0" smtClean="0">
                    <a:latin typeface="Georgia" panose="02040502050405020303" pitchFamily="18" charset="0"/>
                    <a:cs typeface="Times New Roman" panose="02020603050405020304" pitchFamily="18" charset="0"/>
                  </a:rPr>
                  <a:t>”, “</a:t>
                </a:r>
                <a:r>
                  <a:rPr lang="fr-FR" altLang="fr-FR" sz="1200" dirty="0" err="1" smtClean="0">
                    <a:latin typeface="Georgia" panose="02040502050405020303" pitchFamily="18" charset="0"/>
                    <a:cs typeface="Times New Roman" panose="02020603050405020304" pitchFamily="18" charset="0"/>
                  </a:rPr>
                  <a:t>blood</a:t>
                </a:r>
                <a:r>
                  <a:rPr lang="fr-FR" altLang="fr-FR" sz="1200" dirty="0" smtClean="0">
                    <a:latin typeface="Georgia" panose="02040502050405020303" pitchFamily="18" charset="0"/>
                    <a:cs typeface="Times New Roman" panose="02020603050405020304" pitchFamily="18" charset="0"/>
                  </a:rPr>
                  <a:t> </a:t>
                </a:r>
                <a:r>
                  <a:rPr lang="fr-FR" altLang="fr-FR" sz="1200" dirty="0" err="1" smtClean="0">
                    <a:latin typeface="Georgia" panose="02040502050405020303" pitchFamily="18" charset="0"/>
                    <a:cs typeface="Times New Roman" panose="02020603050405020304" pitchFamily="18" charset="0"/>
                  </a:rPr>
                  <a:t>cells</a:t>
                </a:r>
                <a:r>
                  <a:rPr lang="fr-FR" altLang="fr-FR" sz="1200" dirty="0" smtClean="0">
                    <a:latin typeface="Georgia" panose="02040502050405020303" pitchFamily="18" charset="0"/>
                    <a:cs typeface="Times New Roman" panose="02020603050405020304" pitchFamily="18" charset="0"/>
                  </a:rPr>
                  <a:t>” et “transcription </a:t>
                </a:r>
                <a:r>
                  <a:rPr lang="fr-FR" altLang="fr-FR" sz="1200" dirty="0" err="1" smtClean="0">
                    <a:latin typeface="Georgia" panose="02040502050405020303" pitchFamily="18" charset="0"/>
                    <a:cs typeface="Times New Roman" panose="02020603050405020304" pitchFamily="18" charset="0"/>
                  </a:rPr>
                  <a:t>factors</a:t>
                </a:r>
                <a:r>
                  <a:rPr lang="fr-FR" altLang="fr-FR" sz="1200" dirty="0" smtClean="0">
                    <a:latin typeface="Georgia" panose="02040502050405020303" pitchFamily="18" charset="0"/>
                    <a:cs typeface="Times New Roman" panose="02020603050405020304" pitchFamily="18" charset="0"/>
                  </a:rPr>
                  <a:t>”. Dans ce corpus 2000 résumés ont été choisis et annotés manuellement.</a:t>
                </a:r>
                <a:endParaRPr lang="fr-FR"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D'autre part, le corpus JNLPBA contient 2404 résumés extraits de MEDLINE.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L'annotation manuelle de ces résumés repose sur cinq classes de l'ontologie GENIA [93]</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 à savoir les protéines, l'ADN, l'ARN, la lignée cellulaire et le type de cellule.</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Pour analyser les résultats obtenus, nous utilisons des métriques d’évaluation communes : </a:t>
                </a:r>
              </a:p>
              <a:p>
                <a:pPr marL="628650" lvl="1" indent="-171450">
                  <a:buFont typeface="Arial" panose="020B0604020202020204" pitchFamily="34" charset="0"/>
                  <a:buChar char="•"/>
                </a:pPr>
                <a:r>
                  <a:rPr lang="fr-FR" sz="1200" kern="1200" dirty="0">
                    <a:solidFill>
                      <a:schemeClr val="tx1"/>
                    </a:solidFill>
                    <a:effectLst/>
                    <a:latin typeface="+mn-lt"/>
                    <a:ea typeface="+mn-ea"/>
                    <a:cs typeface="+mn-cs"/>
                  </a:rPr>
                  <a:t>Précision (c’est-à-dire valeur prédictive positive), </a:t>
                </a:r>
                <a:r>
                  <a:rPr lang="fr-FR" sz="1200" kern="1200" dirty="0" smtClean="0">
                    <a:solidFill>
                      <a:schemeClr val="tx1"/>
                    </a:solidFill>
                    <a:effectLst/>
                    <a:latin typeface="+mn-lt"/>
                    <a:ea typeface="+mn-ea"/>
                    <a:cs typeface="+mn-cs"/>
                  </a:rPr>
                  <a:t>est la capacité </a:t>
                </a:r>
                <a:r>
                  <a:rPr lang="fr-FR" sz="1200" kern="1200" dirty="0">
                    <a:solidFill>
                      <a:schemeClr val="tx1"/>
                    </a:solidFill>
                    <a:effectLst/>
                    <a:latin typeface="+mn-lt"/>
                    <a:ea typeface="+mn-ea"/>
                    <a:cs typeface="+mn-cs"/>
                  </a:rPr>
                  <a:t>d’un système à ne présenter que des éléments pertinents ;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Rappel </a:t>
                </a:r>
                <a:r>
                  <a:rPr lang="fr-FR" sz="1200" kern="1200" dirty="0">
                    <a:solidFill>
                      <a:schemeClr val="tx1"/>
                    </a:solidFill>
                    <a:effectLst/>
                    <a:latin typeface="+mn-lt"/>
                    <a:ea typeface="+mn-ea"/>
                    <a:cs typeface="+mn-cs"/>
                  </a:rPr>
                  <a:t>(c’est-à-dire, la sensibilité) </a:t>
                </a:r>
                <a:r>
                  <a:rPr lang="fr-FR" sz="1200" kern="1200" dirty="0" smtClean="0">
                    <a:solidFill>
                      <a:schemeClr val="tx1"/>
                    </a:solidFill>
                    <a:effectLst/>
                    <a:latin typeface="+mn-lt"/>
                    <a:ea typeface="+mn-ea"/>
                    <a:cs typeface="+mn-cs"/>
                  </a:rPr>
                  <a:t>est la </a:t>
                </a:r>
                <a:r>
                  <a:rPr lang="fr-FR" sz="1200" kern="1200" dirty="0">
                    <a:solidFill>
                      <a:schemeClr val="tx1"/>
                    </a:solidFill>
                    <a:effectLst/>
                    <a:latin typeface="+mn-lt"/>
                    <a:ea typeface="+mn-ea"/>
                    <a:cs typeface="+mn-cs"/>
                  </a:rPr>
                  <a:t>capacité d’un système de présenter tous les éléments pertinents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La mesure F1 est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la </a:t>
                </a:r>
                <a:r>
                  <a:rPr lang="fr-FR" sz="1200" kern="1200" dirty="0">
                    <a:solidFill>
                      <a:schemeClr val="tx1"/>
                    </a:solidFill>
                    <a:effectLst/>
                    <a:latin typeface="+mn-lt"/>
                    <a:ea typeface="+mn-ea"/>
                    <a:cs typeface="+mn-cs"/>
                  </a:rPr>
                  <a:t>moyenne harmonique </a:t>
                </a:r>
                <a:r>
                  <a:rPr lang="fr-FR" sz="1200" kern="1200" dirty="0" smtClean="0">
                    <a:solidFill>
                      <a:schemeClr val="tx1"/>
                    </a:solidFill>
                    <a:effectLst/>
                    <a:latin typeface="+mn-lt"/>
                    <a:ea typeface="+mn-ea"/>
                    <a:cs typeface="+mn-cs"/>
                  </a:rPr>
                  <a:t>de la </a:t>
                </a:r>
                <a:r>
                  <a:rPr lang="fr-FR" sz="1200" kern="1200" dirty="0">
                    <a:solidFill>
                      <a:schemeClr val="tx1"/>
                    </a:solidFill>
                    <a:effectLst/>
                    <a:latin typeface="+mn-lt"/>
                    <a:ea typeface="+mn-ea"/>
                    <a:cs typeface="+mn-cs"/>
                  </a:rPr>
                  <a:t>précision et </a:t>
                </a:r>
                <a:r>
                  <a:rPr lang="fr-FR" sz="1200" kern="1200" dirty="0" smtClean="0">
                    <a:solidFill>
                      <a:schemeClr val="tx1"/>
                    </a:solidFill>
                    <a:effectLst/>
                    <a:latin typeface="+mn-lt"/>
                    <a:ea typeface="+mn-ea"/>
                    <a:cs typeface="+mn-cs"/>
                  </a:rPr>
                  <a:t>du rappel, formulées </a:t>
                </a:r>
                <a:r>
                  <a:rPr lang="fr-FR" sz="1200" kern="1200" dirty="0">
                    <a:solidFill>
                      <a:schemeClr val="tx1"/>
                    </a:solidFill>
                    <a:effectLst/>
                    <a:latin typeface="+mn-lt"/>
                    <a:ea typeface="+mn-ea"/>
                    <a:cs typeface="+mn-cs"/>
                  </a:rPr>
                  <a:t>comme suit </a:t>
                </a:r>
                <a:r>
                  <a:rPr lang="fr-FR" sz="1200" kern="1200" dirty="0" smtClean="0">
                    <a:solidFill>
                      <a:schemeClr val="tx1"/>
                    </a:solidFill>
                    <a:effectLst/>
                    <a:latin typeface="+mn-lt"/>
                    <a:ea typeface="+mn-ea"/>
                    <a:cs typeface="+mn-cs"/>
                  </a:rPr>
                  <a:t>:</a:t>
                </a:r>
              </a:p>
              <a:p>
                <a:pPr marL="0" lvl="0" indent="0" algn="ctr" rtl="1">
                  <a:buFont typeface="Arial" panose="020B0604020202020204" pitchFamily="34" charset="0"/>
                  <a:buNone/>
                </a:pPr>
                <a:r>
                  <a:rPr lang="fr-FR" sz="1200" kern="1200" dirty="0" smtClean="0">
                    <a:solidFill>
                      <a:schemeClr val="tx1"/>
                    </a:solidFill>
                    <a:effectLst/>
                    <a:ea typeface="+mn-ea"/>
                    <a:cs typeface="+mn-cs"/>
                  </a:rPr>
                  <a:t>				</a:t>
                </a:r>
                <a14:m>
                  <m:oMath xmlns:m="http://schemas.openxmlformats.org/officeDocument/2006/math">
                    <m:r>
                      <a:rPr lang="fr-FR" sz="1200" i="1" kern="1200">
                        <a:solidFill>
                          <a:schemeClr val="tx1"/>
                        </a:solidFill>
                        <a:effectLst/>
                        <a:latin typeface="Cambria Math" panose="02040503050406030204" pitchFamily="18" charset="0"/>
                        <a:ea typeface="+mn-ea"/>
                        <a:cs typeface="+mn-cs"/>
                      </a:rPr>
                      <m:t>𝐹</m:t>
                    </m:r>
                    <m:r>
                      <a:rPr lang="fr-FR" sz="1200" i="1" kern="1200">
                        <a:solidFill>
                          <a:schemeClr val="tx1"/>
                        </a:solidFill>
                        <a:effectLst/>
                        <a:latin typeface="Cambria Math" panose="02040503050406030204" pitchFamily="18" charset="0"/>
                        <a:ea typeface="+mn-ea"/>
                        <a:cs typeface="+mn-cs"/>
                      </a:rPr>
                      <m:t>1</m:t>
                    </m:r>
                    <m:r>
                      <a:rPr lang="fr-FR" sz="1200" i="1" kern="1200">
                        <a:solidFill>
                          <a:schemeClr val="tx1"/>
                        </a:solidFill>
                        <a:effectLst/>
                        <a:latin typeface="Cambria Math" panose="02040503050406030204" pitchFamily="18" charset="0"/>
                        <a:ea typeface="+mn-ea"/>
                        <a:cs typeface="+mn-cs"/>
                      </a:rPr>
                      <m:t> </m:t>
                    </m:r>
                    <m:r>
                      <a:rPr lang="fr-FR" sz="1200" i="1" kern="1200">
                        <a:solidFill>
                          <a:schemeClr val="tx1"/>
                        </a:solidFill>
                        <a:effectLst/>
                        <a:latin typeface="Cambria Math" panose="02040503050406030204" pitchFamily="18" charset="0"/>
                        <a:ea typeface="+mn-ea"/>
                        <a:cs typeface="+mn-cs"/>
                      </a:rPr>
                      <m:t>𝑚𝑒𝑎𝑠𝑢𝑟𝑒</m:t>
                    </m:r>
                    <m:r>
                      <a:rPr lang="fr-FR" sz="1200" i="1" kern="1200">
                        <a:solidFill>
                          <a:schemeClr val="tx1"/>
                        </a:solidFill>
                        <a:effectLst/>
                        <a:latin typeface="Cambria Math" panose="02040503050406030204" pitchFamily="18" charset="0"/>
                        <a:ea typeface="+mn-ea"/>
                        <a:cs typeface="+mn-cs"/>
                      </a:rPr>
                      <m:t>=</m:t>
                    </m:r>
                    <m:r>
                      <a:rPr lang="fr-FR" sz="1200" i="1" kern="1200">
                        <a:solidFill>
                          <a:schemeClr val="tx1"/>
                        </a:solidFill>
                        <a:effectLst/>
                        <a:latin typeface="Cambria Math" panose="02040503050406030204" pitchFamily="18" charset="0"/>
                        <a:ea typeface="+mn-ea"/>
                        <a:cs typeface="+mn-cs"/>
                      </a:rPr>
                      <m:t>2</m:t>
                    </m:r>
                    <m:f>
                      <m:fPr>
                        <m:ctrlPr>
                          <a:rPr lang="fr-FR" sz="1200" i="1" kern="1200">
                            <a:solidFill>
                              <a:schemeClr val="tx1"/>
                            </a:solidFill>
                            <a:effectLst/>
                            <a:latin typeface="Cambria Math" panose="02040503050406030204" pitchFamily="18" charset="0"/>
                            <a:ea typeface="+mn-ea"/>
                            <a:cs typeface="+mn-cs"/>
                          </a:rPr>
                        </m:ctrlPr>
                      </m:fPr>
                      <m:num>
                        <m:r>
                          <a:rPr lang="fr-FR" sz="1200" i="1" kern="1200">
                            <a:solidFill>
                              <a:schemeClr val="tx1"/>
                            </a:solidFill>
                            <a:effectLst/>
                            <a:latin typeface="Cambria Math" panose="02040503050406030204" pitchFamily="18" charset="0"/>
                            <a:ea typeface="+mn-ea"/>
                            <a:cs typeface="+mn-cs"/>
                          </a:rPr>
                          <m:t>𝑃</m:t>
                        </m:r>
                        <m:r>
                          <a:rPr lang="fr-FR" sz="1200" i="1" kern="1200">
                            <a:solidFill>
                              <a:schemeClr val="tx1"/>
                            </a:solidFill>
                            <a:effectLst/>
                            <a:latin typeface="Cambria Math" panose="02040503050406030204" pitchFamily="18" charset="0"/>
                            <a:ea typeface="+mn-ea"/>
                            <a:cs typeface="+mn-cs"/>
                          </a:rPr>
                          <m:t>∗</m:t>
                        </m:r>
                        <m:r>
                          <a:rPr lang="fr-FR" sz="1200" i="1" kern="1200">
                            <a:solidFill>
                              <a:schemeClr val="tx1"/>
                            </a:solidFill>
                            <a:effectLst/>
                            <a:latin typeface="Cambria Math" panose="02040503050406030204" pitchFamily="18" charset="0"/>
                            <a:ea typeface="+mn-ea"/>
                            <a:cs typeface="+mn-cs"/>
                          </a:rPr>
                          <m:t>𝑅</m:t>
                        </m:r>
                      </m:num>
                      <m:den>
                        <m:r>
                          <a:rPr lang="fr-FR" sz="1200" i="1" kern="1200">
                            <a:solidFill>
                              <a:schemeClr val="tx1"/>
                            </a:solidFill>
                            <a:effectLst/>
                            <a:latin typeface="Cambria Math" panose="02040503050406030204" pitchFamily="18" charset="0"/>
                            <a:ea typeface="+mn-ea"/>
                            <a:cs typeface="+mn-cs"/>
                          </a:rPr>
                          <m:t>𝑃</m:t>
                        </m:r>
                        <m:r>
                          <a:rPr lang="fr-FR" sz="1200" i="1" kern="1200">
                            <a:solidFill>
                              <a:schemeClr val="tx1"/>
                            </a:solidFill>
                            <a:effectLst/>
                            <a:latin typeface="Cambria Math" panose="02040503050406030204" pitchFamily="18" charset="0"/>
                            <a:ea typeface="+mn-ea"/>
                            <a:cs typeface="+mn-cs"/>
                          </a:rPr>
                          <m:t>+</m:t>
                        </m:r>
                        <m:r>
                          <a:rPr lang="fr-FR" sz="1200" i="1" kern="1200">
                            <a:solidFill>
                              <a:schemeClr val="tx1"/>
                            </a:solidFill>
                            <a:effectLst/>
                            <a:latin typeface="Cambria Math" panose="02040503050406030204" pitchFamily="18" charset="0"/>
                            <a:ea typeface="+mn-ea"/>
                            <a:cs typeface="+mn-cs"/>
                          </a:rPr>
                          <m:t>𝑅</m:t>
                        </m:r>
                      </m:den>
                    </m:f>
                  </m:oMath>
                </a14:m>
                <a:endParaRPr lang="fr-FR" altLang="fr-FR" dirty="0" smtClean="0"/>
              </a:p>
            </p:txBody>
          </p:sp>
        </mc:Choice>
        <mc:Fallback xmlns="">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Plusieurs corpus disponibles peuvent être utilisés pour entrainer et évaluer les systèmes de NER.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Nous utilisons deux corpus les plus utilisés : GENIA [91] et JNLPBA [92].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Le corpus GENIA a été formé par une recherche contrôlée de MEDLINE à l'aide des termes </a:t>
                </a:r>
                <a:r>
                  <a:rPr lang="fr-FR" sz="1200" kern="1200" dirty="0" err="1" smtClean="0">
                    <a:solidFill>
                      <a:schemeClr val="tx1"/>
                    </a:solidFill>
                    <a:effectLst/>
                    <a:latin typeface="+mn-lt"/>
                    <a:ea typeface="+mn-ea"/>
                    <a:cs typeface="+mn-cs"/>
                  </a:rPr>
                  <a:t>MeSH</a:t>
                </a:r>
                <a:r>
                  <a:rPr lang="fr-FR" sz="1200" kern="1200" dirty="0" smtClean="0">
                    <a:solidFill>
                      <a:schemeClr val="tx1"/>
                    </a:solidFill>
                    <a:effectLst/>
                    <a:latin typeface="+mn-lt"/>
                    <a:ea typeface="+mn-ea"/>
                    <a:cs typeface="+mn-cs"/>
                  </a:rPr>
                  <a:t> «humain», «cellules sanguines» et «facteurs de transcription»,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2000 résumés ont été sélectionnés et annotés manuellement.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D'autre part, le corpus JNLPBA contient 2404 résumés extraits de MEDLINE.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L'annotation manuelle de ces résumés repose sur cinq classes de l'ontologie GENIA [93]</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 à savoir les protéines, l'ADN, l'ARN, la lignée cellulaire et le type de cellule.</a:t>
                </a:r>
              </a:p>
              <a:p>
                <a:r>
                  <a:rPr lang="fr-FR" sz="1200" kern="1200" dirty="0" smtClean="0">
                    <a:solidFill>
                      <a:schemeClr val="tx1"/>
                    </a:solidFill>
                    <a:effectLst/>
                    <a:latin typeface="+mn-lt"/>
                    <a:ea typeface="+mn-ea"/>
                    <a:cs typeface="+mn-cs"/>
                  </a:rPr>
                  <a:t>Pour analyser les résultats obtenus, nous utilisons des métriques d’évaluation communes : </a:t>
                </a:r>
              </a:p>
              <a:p>
                <a:pPr marL="628650" lvl="1" indent="-171450">
                  <a:buFont typeface="Arial" panose="020B0604020202020204" pitchFamily="34" charset="0"/>
                  <a:buChar char="•"/>
                </a:pPr>
                <a:r>
                  <a:rPr lang="fr-FR" sz="1200" kern="1200" dirty="0">
                    <a:solidFill>
                      <a:schemeClr val="tx1"/>
                    </a:solidFill>
                    <a:effectLst/>
                    <a:latin typeface="+mn-lt"/>
                    <a:ea typeface="+mn-ea"/>
                    <a:cs typeface="+mn-cs"/>
                  </a:rPr>
                  <a:t>Précision (c’est-à-dire valeur prédictive positive), capacité d’un système à ne présenter que des éléments pertinents ;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Rappel </a:t>
                </a:r>
                <a:r>
                  <a:rPr lang="fr-FR" sz="1200" kern="1200" dirty="0">
                    <a:solidFill>
                      <a:schemeClr val="tx1"/>
                    </a:solidFill>
                    <a:effectLst/>
                    <a:latin typeface="+mn-lt"/>
                    <a:ea typeface="+mn-ea"/>
                    <a:cs typeface="+mn-cs"/>
                  </a:rPr>
                  <a:t>(c’est-à-dire, la sensibilité) la capacité d’un système de présenter tous les éléments pertinents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La mesure F1 est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la </a:t>
                </a:r>
                <a:r>
                  <a:rPr lang="fr-FR" sz="1200" kern="1200" dirty="0">
                    <a:solidFill>
                      <a:schemeClr val="tx1"/>
                    </a:solidFill>
                    <a:effectLst/>
                    <a:latin typeface="+mn-lt"/>
                    <a:ea typeface="+mn-ea"/>
                    <a:cs typeface="+mn-cs"/>
                  </a:rPr>
                  <a:t>moyenne harmonique </a:t>
                </a:r>
                <a:r>
                  <a:rPr lang="fr-FR" sz="1200" kern="1200" dirty="0" smtClean="0">
                    <a:solidFill>
                      <a:schemeClr val="tx1"/>
                    </a:solidFill>
                    <a:effectLst/>
                    <a:latin typeface="+mn-lt"/>
                    <a:ea typeface="+mn-ea"/>
                    <a:cs typeface="+mn-cs"/>
                  </a:rPr>
                  <a:t>de la </a:t>
                </a:r>
                <a:r>
                  <a:rPr lang="fr-FR" sz="1200" kern="1200" dirty="0">
                    <a:solidFill>
                      <a:schemeClr val="tx1"/>
                    </a:solidFill>
                    <a:effectLst/>
                    <a:latin typeface="+mn-lt"/>
                    <a:ea typeface="+mn-ea"/>
                    <a:cs typeface="+mn-cs"/>
                  </a:rPr>
                  <a:t>précision et </a:t>
                </a:r>
                <a:r>
                  <a:rPr lang="fr-FR" sz="1200" kern="1200" dirty="0" smtClean="0">
                    <a:solidFill>
                      <a:schemeClr val="tx1"/>
                    </a:solidFill>
                    <a:effectLst/>
                    <a:latin typeface="+mn-lt"/>
                    <a:ea typeface="+mn-ea"/>
                    <a:cs typeface="+mn-cs"/>
                  </a:rPr>
                  <a:t>du rappel, formulées </a:t>
                </a:r>
                <a:r>
                  <a:rPr lang="fr-FR" sz="1200" kern="1200" dirty="0">
                    <a:solidFill>
                      <a:schemeClr val="tx1"/>
                    </a:solidFill>
                    <a:effectLst/>
                    <a:latin typeface="+mn-lt"/>
                    <a:ea typeface="+mn-ea"/>
                    <a:cs typeface="+mn-cs"/>
                  </a:rPr>
                  <a:t>comme suit </a:t>
                </a:r>
                <a:r>
                  <a:rPr lang="fr-FR" sz="1200" kern="1200" dirty="0" smtClean="0">
                    <a:solidFill>
                      <a:schemeClr val="tx1"/>
                    </a:solidFill>
                    <a:effectLst/>
                    <a:latin typeface="+mn-lt"/>
                    <a:ea typeface="+mn-ea"/>
                    <a:cs typeface="+mn-cs"/>
                  </a:rPr>
                  <a:t>:</a:t>
                </a:r>
              </a:p>
              <a:p>
                <a:pPr marL="0" lvl="0" indent="0" algn="ctr" rtl="1">
                  <a:buFont typeface="Arial" panose="020B0604020202020204" pitchFamily="34" charset="0"/>
                  <a:buNone/>
                </a:pPr>
                <a:r>
                  <a:rPr lang="fr-FR" sz="1200" kern="1200" dirty="0" smtClean="0">
                    <a:solidFill>
                      <a:schemeClr val="tx1"/>
                    </a:solidFill>
                    <a:effectLst/>
                    <a:ea typeface="+mn-ea"/>
                    <a:cs typeface="+mn-cs"/>
                  </a:rPr>
                  <a:t>				</a:t>
                </a:r>
                <a:r>
                  <a:rPr lang="fr-FR" sz="1200" i="0" kern="1200">
                    <a:solidFill>
                      <a:schemeClr val="tx1"/>
                    </a:solidFill>
                    <a:effectLst/>
                    <a:latin typeface="Cambria Math" panose="02040503050406030204" pitchFamily="18" charset="0"/>
                    <a:ea typeface="+mn-ea"/>
                    <a:cs typeface="+mn-cs"/>
                  </a:rPr>
                  <a:t>𝐹1 𝑚𝑒𝑎𝑠𝑢𝑟𝑒=2 (𝑃∗𝑅)/(𝑃+𝑅)</a:t>
                </a:r>
                <a:endParaRPr lang="fr-FR" altLang="fr-FR" dirty="0" smtClean="0"/>
              </a:p>
            </p:txBody>
          </p:sp>
        </mc:Fallback>
      </mc:AlternateContent>
      <p:sp>
        <p:nvSpPr>
          <p:cNvPr id="4" name="Espace réservé du numéro de diapositive 3"/>
          <p:cNvSpPr>
            <a:spLocks noGrp="1"/>
          </p:cNvSpPr>
          <p:nvPr>
            <p:ph type="sldNum" sz="quarter" idx="10"/>
          </p:nvPr>
        </p:nvSpPr>
        <p:spPr/>
        <p:txBody>
          <a:bodyPr/>
          <a:lstStyle/>
          <a:p>
            <a:fld id="{87570F8A-E17A-4806-95A2-F28BC45BD7F3}" type="slidenum">
              <a:rPr lang="fr-FR" smtClean="0"/>
              <a:t>11</a:t>
            </a:fld>
            <a:endParaRPr lang="fr-FR"/>
          </a:p>
        </p:txBody>
      </p:sp>
    </p:spTree>
    <p:extLst>
      <p:ext uri="{BB962C8B-B14F-4D97-AF65-F5344CB8AC3E}">
        <p14:creationId xmlns:p14="http://schemas.microsoft.com/office/powerpoint/2010/main" val="1109128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altLang="fr-FR" dirty="0" smtClean="0"/>
              <a:t>Figure suivante présente les résultats obtenus sur le corpus GENIA, comparant les sept modèles d’apprentissage automatiques en utilisant les mesures</a:t>
            </a:r>
            <a:r>
              <a:rPr lang="fr-FR" altLang="fr-FR" baseline="0" dirty="0" smtClean="0"/>
              <a:t> : Précision, Recale et Mesure F1</a:t>
            </a:r>
            <a:r>
              <a:rPr lang="fr-FR" altLang="fr-FR" dirty="0" smtClean="0"/>
              <a:t>.</a:t>
            </a:r>
          </a:p>
          <a:p>
            <a:pPr marL="171450" indent="-171450">
              <a:buFont typeface="Arial" panose="020B0604020202020204" pitchFamily="34" charset="0"/>
              <a:buChar char="•"/>
            </a:pPr>
            <a:r>
              <a:rPr lang="fr-FR" altLang="fr-FR" dirty="0" smtClean="0"/>
              <a:t>Nous pouvons remarqué</a:t>
            </a:r>
            <a:r>
              <a:rPr lang="fr-FR" altLang="fr-FR" baseline="0" dirty="0" smtClean="0"/>
              <a:t> que </a:t>
            </a:r>
            <a:r>
              <a:rPr lang="fr-FR" altLang="fr-FR" dirty="0" smtClean="0"/>
              <a:t>CRF surpasse toutes les autres méthodes d'apprentissage automatique</a:t>
            </a:r>
            <a:r>
              <a:rPr lang="fr-FR" altLang="fr-FR" baseline="0" dirty="0" smtClean="0"/>
              <a:t> </a:t>
            </a:r>
            <a:r>
              <a:rPr lang="fr-FR" altLang="fr-FR" dirty="0" smtClean="0"/>
              <a:t>en Mesure</a:t>
            </a:r>
            <a:r>
              <a:rPr lang="fr-FR" altLang="fr-FR" baseline="0" dirty="0" smtClean="0"/>
              <a:t> </a:t>
            </a:r>
            <a:r>
              <a:rPr lang="fr-FR" altLang="fr-FR" dirty="0" smtClean="0"/>
              <a:t>F1, avec une amélioration significative de 1,52% au deuxième meilleure méthode HMM. </a:t>
            </a:r>
          </a:p>
          <a:p>
            <a:pPr marL="171450" lvl="0" indent="-171450">
              <a:buFont typeface="Arial" panose="020B0604020202020204" pitchFamily="34" charset="0"/>
              <a:buChar char="•"/>
            </a:pPr>
            <a:r>
              <a:rPr lang="fr-FR" altLang="fr-FR" dirty="0" smtClean="0"/>
              <a:t>En comparant avec la dernière méthode NB, le CRF présente une amélioration de 22,51%. </a:t>
            </a:r>
          </a:p>
          <a:p>
            <a:pPr marL="171450" indent="-171450">
              <a:buFont typeface="Arial" panose="020B0604020202020204" pitchFamily="34" charset="0"/>
              <a:buChar char="•"/>
            </a:pPr>
            <a:endParaRPr lang="en-US" altLang="fr-FR"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12</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altLang="fr-FR" dirty="0" smtClean="0"/>
              <a:t>De même, la figure suivante présente les résultats obtenus sur le corpus JNLPBA, </a:t>
            </a:r>
          </a:p>
          <a:p>
            <a:pPr marL="628650" lvl="1" indent="-171450">
              <a:buFont typeface="Arial" panose="020B0604020202020204" pitchFamily="34" charset="0"/>
              <a:buChar char="•"/>
            </a:pPr>
            <a:r>
              <a:rPr lang="fr-FR" altLang="fr-FR" dirty="0" smtClean="0"/>
              <a:t>ainsi toujours CRF surpasse toutes les autres méthodes d’apprentissage automatique</a:t>
            </a:r>
            <a:r>
              <a:rPr lang="fr-FR" altLang="fr-FR" baseline="0" dirty="0" smtClean="0"/>
              <a:t> </a:t>
            </a:r>
            <a:r>
              <a:rPr lang="fr-FR" altLang="fr-FR" dirty="0" smtClean="0"/>
              <a:t>en Mesure F1.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Avec les résultats obtenus et les caractéristiques présentées dans cette étude, nous concluons que le CRF est une technique d’apprentissage automatique de pointe pour la reconnaissance des entités nommées biomédicale,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contribuant à une représentation de document par Sac de Mot de meilleure qualité.</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13</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L'approche du </a:t>
            </a:r>
            <a:r>
              <a:rPr lang="fr-FR" sz="1200" b="1" i="1" kern="1200" dirty="0" err="1" smtClean="0">
                <a:solidFill>
                  <a:schemeClr val="tx1"/>
                </a:solidFill>
                <a:effectLst/>
                <a:latin typeface="+mn-lt"/>
                <a:ea typeface="+mn-ea"/>
                <a:cs typeface="+mn-cs"/>
              </a:rPr>
              <a:t>BoW</a:t>
            </a:r>
            <a:r>
              <a:rPr lang="fr-FR" sz="1200" kern="1200" dirty="0" smtClean="0">
                <a:solidFill>
                  <a:schemeClr val="tx1"/>
                </a:solidFill>
                <a:effectLst/>
                <a:latin typeface="+mn-lt"/>
                <a:ea typeface="+mn-ea"/>
                <a:cs typeface="+mn-cs"/>
              </a:rPr>
              <a:t> peut toutefois être problématique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lorsque le nombre de documents représentés est très grand, ce qui est le cas dans le domaine biomédical.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En plus cette représentation souffre du manque de sens dans la représentation résultante qui ignorent toute la sémantique qui réside dans le texte original ;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Dans  l’objectif  de surmonter les limites de la représentation basée sur les mots, celle basée sur concepts utilise des ressources sémantiques, telles que des thésaurus et des ontologies.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Ce qui permet d’enrichir sémantiquement la représentation finale du document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Nous nous référons à cette intégration de la sémantique par un  processus dite de conceptualisation,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La conceptualisation est par définition : "Interpréter de manière conceptuelle" [94].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baseline="0" dirty="0" smtClean="0">
                <a:solidFill>
                  <a:schemeClr val="tx1"/>
                </a:solidFill>
                <a:effectLst/>
                <a:latin typeface="+mn-lt"/>
                <a:ea typeface="+mn-ea"/>
                <a:cs typeface="+mn-cs"/>
              </a:rPr>
              <a:t>Qui consiste à </a:t>
            </a:r>
            <a:r>
              <a:rPr lang="fr-FR" sz="1200" kern="1200" dirty="0" smtClean="0">
                <a:solidFill>
                  <a:schemeClr val="tx1"/>
                </a:solidFill>
                <a:effectLst/>
                <a:latin typeface="+mn-lt"/>
                <a:ea typeface="+mn-ea"/>
                <a:cs typeface="+mn-cs"/>
              </a:rPr>
              <a:t>effectuer une  étape de </a:t>
            </a:r>
            <a:r>
              <a:rPr lang="fr-FR" sz="1200" kern="1200" dirty="0" err="1" smtClean="0">
                <a:solidFill>
                  <a:schemeClr val="tx1"/>
                </a:solidFill>
                <a:effectLst/>
                <a:latin typeface="+mn-lt"/>
                <a:ea typeface="+mn-ea"/>
                <a:cs typeface="+mn-cs"/>
              </a:rPr>
              <a:t>mappaging</a:t>
            </a:r>
            <a:r>
              <a:rPr lang="fr-FR" sz="1200" kern="1200" dirty="0" smtClean="0">
                <a:solidFill>
                  <a:schemeClr val="tx1"/>
                </a:solidFill>
                <a:effectLst/>
                <a:latin typeface="+mn-lt"/>
                <a:ea typeface="+mn-ea"/>
                <a:cs typeface="+mn-cs"/>
              </a:rPr>
              <a:t> des  termes de documents  aux concepts correspondants dans la ressource sémantique. </a:t>
            </a:r>
            <a:endParaRPr lang="fr-FR" altLang="fr-FR"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14</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Selon la littérature, trois stratégies différentes sont possibles pour conceptualiser les vecteurs de mots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Ajout de concepts (</a:t>
            </a:r>
            <a:r>
              <a:rPr lang="fr-FR" altLang="fr-FR" b="1" i="1" dirty="0" err="1" smtClean="0"/>
              <a:t>Adding</a:t>
            </a:r>
            <a:r>
              <a:rPr lang="fr-FR" altLang="fr-FR" b="1" i="1" dirty="0" smtClean="0"/>
              <a:t> Concepts</a:t>
            </a:r>
            <a:r>
              <a:rPr lang="fr-FR" altLang="fr-FR" dirty="0" smtClean="0"/>
              <a:t>) : cette stratégie étend le texte d'origine en ajoutant les concepts mappés.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Conceptualisation partielle (</a:t>
            </a:r>
            <a:r>
              <a:rPr lang="fr-FR" altLang="fr-FR" b="1" i="1" dirty="0" smtClean="0"/>
              <a:t>Partial </a:t>
            </a:r>
            <a:r>
              <a:rPr lang="fr-FR" altLang="fr-FR" b="1" i="1" dirty="0" err="1" smtClean="0"/>
              <a:t>Conceptualization</a:t>
            </a:r>
            <a:r>
              <a:rPr lang="fr-FR" altLang="fr-FR" dirty="0" smtClean="0"/>
              <a:t>) : Cette stratégie substitue les mots par les concepts correspondants et conserve les mots n'ayant pas de concepts correspondant  dans le texte.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Conceptualisation complète (</a:t>
            </a:r>
            <a:r>
              <a:rPr lang="fr-FR" altLang="fr-FR" b="1" i="1" dirty="0" smtClean="0"/>
              <a:t>Complete </a:t>
            </a:r>
            <a:r>
              <a:rPr lang="fr-FR" altLang="fr-FR" b="1" i="1" dirty="0" err="1" smtClean="0"/>
              <a:t>Conceptualization</a:t>
            </a:r>
            <a:r>
              <a:rPr lang="fr-FR" altLang="fr-FR" dirty="0" smtClean="0"/>
              <a:t>) : De la même manière que la conceptualisation partielle, cette stratégie substitue également les mots par les concepts.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La  principale différence est qu'elle élimine les mots n'ayant pas de concepts  dans le texte conceptualisé final,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Deuxième stratégie semble être la plus appropriée, car elle remplace les mots par les concepts associés,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b="0" i="1" dirty="0" smtClean="0"/>
              <a:t>de sorte qu'aucune caractéristique originale n'est supprimée du texte (par rapport à la troisième).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b="0" i="1" dirty="0" smtClean="0"/>
              <a:t>Ainsi aucune fonctionnalité supplémentaire n'est ajoutée (par rapport à la première),.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Lors de la recherche dans la ressource sémantique pour le </a:t>
            </a:r>
            <a:r>
              <a:rPr lang="fr-FR" altLang="fr-FR" dirty="0" err="1" smtClean="0"/>
              <a:t>mapping</a:t>
            </a:r>
            <a:r>
              <a:rPr lang="fr-FR" altLang="fr-FR" dirty="0" smtClean="0"/>
              <a:t>  </a:t>
            </a:r>
            <a:r>
              <a:rPr lang="fr-FR" altLang="fr-FR" dirty="0" smtClean="0"/>
              <a:t>d'un mot polysémique, la conceptualisation peut trouver plusieurs correspondances ayant des significations différentes,</a:t>
            </a:r>
            <a:r>
              <a:rPr lang="fr-FR" b="1" dirty="0" smtClean="0"/>
              <a:t> en raison de l'ambiguïté naturelle du thésaurus utilisé UMLS.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Pour faire face à ce problème</a:t>
            </a:r>
            <a:r>
              <a:rPr lang="fr-FR" altLang="fr-FR" baseline="0" dirty="0" smtClean="0"/>
              <a:t> </a:t>
            </a:r>
            <a:r>
              <a:rPr lang="fr-FR" altLang="fr-FR" dirty="0" smtClean="0"/>
              <a:t>les algorithmes </a:t>
            </a:r>
            <a:r>
              <a:rPr lang="fr-FR" sz="1200" kern="1200" dirty="0" smtClean="0">
                <a:solidFill>
                  <a:schemeClr val="tx1"/>
                </a:solidFill>
                <a:effectLst/>
                <a:latin typeface="+mn-lt"/>
                <a:ea typeface="+mn-ea"/>
                <a:cs typeface="+mn-cs"/>
              </a:rPr>
              <a:t>du désambiguïsation du sens des mots </a:t>
            </a:r>
            <a:r>
              <a:rPr lang="fr-FR" altLang="fr-FR" dirty="0" smtClean="0"/>
              <a:t>permet de résoudre</a:t>
            </a:r>
            <a:r>
              <a:rPr lang="fr-FR" altLang="fr-FR" baseline="0" dirty="0" smtClean="0"/>
              <a:t> l’</a:t>
            </a:r>
            <a:r>
              <a:rPr lang="fr-FR" altLang="fr-FR" dirty="0" smtClean="0"/>
              <a:t>ambiguïtés.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FR" altLang="fr-FR" b="0" i="1"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15</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just" defTabSz="914400" rtl="0" eaLnBrk="1" fontAlgn="auto" latinLnBrk="0" hangingPunct="1">
              <a:lnSpc>
                <a:spcPct val="100000"/>
              </a:lnSpc>
              <a:spcBef>
                <a:spcPts val="0"/>
              </a:spcBef>
              <a:spcAft>
                <a:spcPts val="0"/>
              </a:spcAft>
              <a:buClr>
                <a:schemeClr val="tx2"/>
              </a:buClr>
              <a:buSzPct val="120000"/>
              <a:buFont typeface="Arial" panose="020B0604020202020204" pitchFamily="34" charset="0"/>
              <a:buChar char="•"/>
              <a:tabLst/>
              <a:defRPr/>
            </a:pPr>
            <a:r>
              <a:rPr lang="fr-FR" sz="1200" kern="1200" dirty="0" smtClean="0">
                <a:solidFill>
                  <a:schemeClr val="tx1"/>
                </a:solidFill>
                <a:effectLst/>
                <a:latin typeface="+mn-lt"/>
                <a:ea typeface="+mn-ea"/>
                <a:cs typeface="+mn-cs"/>
              </a:rPr>
              <a:t>La désambiguïsation du sens des mots - WSD est un problème ouvert du traitement du langage naturel (</a:t>
            </a:r>
            <a:r>
              <a:rPr lang="fr-FR" sz="1200" b="1" i="1" kern="1200" dirty="0" smtClean="0">
                <a:solidFill>
                  <a:schemeClr val="tx1"/>
                </a:solidFill>
                <a:effectLst/>
                <a:latin typeface="+mn-lt"/>
                <a:ea typeface="+mn-ea"/>
                <a:cs typeface="+mn-cs"/>
              </a:rPr>
              <a:t>Natural </a:t>
            </a:r>
            <a:r>
              <a:rPr lang="fr-FR" sz="1200" b="1" i="1" kern="1200" dirty="0" err="1" smtClean="0">
                <a:solidFill>
                  <a:schemeClr val="tx1"/>
                </a:solidFill>
                <a:effectLst/>
                <a:latin typeface="+mn-lt"/>
                <a:ea typeface="+mn-ea"/>
                <a:cs typeface="+mn-cs"/>
              </a:rPr>
              <a:t>Language</a:t>
            </a:r>
            <a:r>
              <a:rPr lang="fr-FR" sz="1200" b="1" i="1" kern="1200" dirty="0" smtClean="0">
                <a:solidFill>
                  <a:schemeClr val="tx1"/>
                </a:solidFill>
                <a:effectLst/>
                <a:latin typeface="+mn-lt"/>
                <a:ea typeface="+mn-ea"/>
                <a:cs typeface="+mn-cs"/>
              </a:rPr>
              <a:t> </a:t>
            </a:r>
            <a:r>
              <a:rPr lang="fr-FR" sz="1200" b="1" i="1" kern="1200" dirty="0" err="1" smtClean="0">
                <a:solidFill>
                  <a:schemeClr val="tx1"/>
                </a:solidFill>
                <a:effectLst/>
                <a:latin typeface="+mn-lt"/>
                <a:ea typeface="+mn-ea"/>
                <a:cs typeface="+mn-cs"/>
              </a:rPr>
              <a:t>Processing</a:t>
            </a:r>
            <a:r>
              <a:rPr lang="fr-FR" sz="1200" b="1" i="1" kern="1200" dirty="0" smtClean="0">
                <a:solidFill>
                  <a:schemeClr val="tx1"/>
                </a:solidFill>
                <a:effectLst/>
                <a:latin typeface="+mn-lt"/>
                <a:ea typeface="+mn-ea"/>
                <a:cs typeface="+mn-cs"/>
              </a:rPr>
              <a:t> – NLP</a:t>
            </a:r>
            <a:r>
              <a:rPr lang="fr-FR" sz="1200" kern="1200" dirty="0" smtClean="0">
                <a:solidFill>
                  <a:schemeClr val="tx1"/>
                </a:solidFill>
                <a:effectLst/>
                <a:latin typeface="+mn-lt"/>
                <a:ea typeface="+mn-ea"/>
                <a:cs typeface="+mn-cs"/>
              </a:rPr>
              <a:t>) qui tente d’identifier le sens correct d’un mot afin de résoudre les ambiguïtés lexicales.</a:t>
            </a:r>
          </a:p>
          <a:p>
            <a:pPr marL="171450" marR="0" indent="-171450" algn="just" defTabSz="914400" rtl="0" eaLnBrk="1" fontAlgn="auto" latinLnBrk="0" hangingPunct="1">
              <a:lnSpc>
                <a:spcPct val="100000"/>
              </a:lnSpc>
              <a:spcBef>
                <a:spcPts val="0"/>
              </a:spcBef>
              <a:spcAft>
                <a:spcPts val="0"/>
              </a:spcAft>
              <a:buClr>
                <a:schemeClr val="tx2"/>
              </a:buClr>
              <a:buSzPct val="120000"/>
              <a:buFont typeface="Arial" panose="020B0604020202020204" pitchFamily="34" charset="0"/>
              <a:buChar char="•"/>
              <a:tabLst/>
              <a:defRPr/>
            </a:pPr>
            <a:r>
              <a:rPr lang="fr-FR" sz="1200" kern="1200" dirty="0" smtClean="0">
                <a:solidFill>
                  <a:schemeClr val="tx1"/>
                </a:solidFill>
                <a:effectLst/>
                <a:latin typeface="+mn-lt"/>
                <a:ea typeface="+mn-ea"/>
                <a:cs typeface="+mn-cs"/>
              </a:rPr>
              <a:t>Par exemple, le terme "cold" (froid) peut faire référence à la température ou au rhume, en fonction de la manière dont le mot est utilisé dans la phrase.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Il existe de nombreuses approches proposées qui tentent de résoudre le problème de la WSD.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Les méthodes existantes peuvent être classées en trois groupes : </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les méthodes supervisées qui utilisent des algorithmes d'apprentissage automatique</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non supervisées utilisent les caractéristiques de distribution d'un corpus externe </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et basées sur la connaissance. Qui utilise des ressources sémantiques externes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Généralement, les approches d’apprentissage supervisées surpassent les approches non supervisées,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mais dans le domaine biomédical, il est très coûteux de créer un corpus annoté manuellement à des fins d’algorithme,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ce qui rend l’approche non supervisée plus pratique,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ainsi </a:t>
            </a:r>
            <a:r>
              <a:rPr lang="fr-FR" sz="1200" kern="1200" baseline="0" dirty="0" smtClean="0">
                <a:solidFill>
                  <a:schemeClr val="tx1"/>
                </a:solidFill>
                <a:effectLst/>
                <a:latin typeface="+mn-lt"/>
                <a:ea typeface="+mn-ea"/>
                <a:cs typeface="+mn-cs"/>
              </a:rPr>
              <a:t>l’approche non supervisé</a:t>
            </a:r>
            <a:r>
              <a:rPr lang="fr-FR" sz="1200" kern="1200" dirty="0" smtClean="0">
                <a:solidFill>
                  <a:schemeClr val="tx1"/>
                </a:solidFill>
                <a:effectLst/>
                <a:latin typeface="+mn-lt"/>
                <a:ea typeface="+mn-ea"/>
                <a:cs typeface="+mn-cs"/>
              </a:rPr>
              <a:t> combiné par les </a:t>
            </a:r>
            <a:r>
              <a:rPr lang="fr-FR" dirty="0" smtClean="0">
                <a:solidFill>
                  <a:schemeClr val="tx2">
                    <a:lumMod val="50000"/>
                  </a:schemeClr>
                </a:solidFill>
                <a:latin typeface="Times New Roman" panose="02020603050405020304" pitchFamily="18" charset="0"/>
                <a:cs typeface="Times New Roman" panose="02020603050405020304" pitchFamily="18" charset="0"/>
              </a:rPr>
              <a:t>ressources sémantiques </a:t>
            </a:r>
            <a:r>
              <a:rPr lang="fr-FR" sz="1200" kern="1200" dirty="0" smtClean="0">
                <a:solidFill>
                  <a:schemeClr val="tx1"/>
                </a:solidFill>
                <a:effectLst/>
                <a:latin typeface="+mn-lt"/>
                <a:ea typeface="+mn-ea"/>
                <a:cs typeface="+mn-cs"/>
              </a:rPr>
              <a:t>s’est révélée plus efficace.</a:t>
            </a:r>
          </a:p>
          <a:p>
            <a:pPr marL="285750" marR="0" indent="-285750" algn="just" defTabSz="914400" rtl="0" eaLnBrk="1" fontAlgn="auto" latinLnBrk="0" hangingPunct="1">
              <a:lnSpc>
                <a:spcPct val="100000"/>
              </a:lnSpc>
              <a:spcBef>
                <a:spcPts val="0"/>
              </a:spcBef>
              <a:spcAft>
                <a:spcPts val="0"/>
              </a:spcAft>
              <a:buClr>
                <a:schemeClr val="tx2"/>
              </a:buClr>
              <a:buSzPct val="120000"/>
              <a:buFont typeface="Arial" panose="020B0604020202020204" pitchFamily="34" charset="0"/>
              <a:buChar char="•"/>
              <a:tabLst/>
              <a:defRP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16</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Pour la désambiguïsation des sens basée sur la connaissance non supervisée, </a:t>
            </a:r>
            <a:r>
              <a:rPr lang="fr-FR" altLang="fr-FR" dirty="0" smtClean="0"/>
              <a:t>de multiples stratégies permet de résoudre</a:t>
            </a:r>
            <a:r>
              <a:rPr lang="fr-FR" altLang="fr-FR" baseline="0" dirty="0" smtClean="0"/>
              <a:t> le problème d’</a:t>
            </a:r>
            <a:r>
              <a:rPr lang="fr-FR" altLang="fr-FR" dirty="0" smtClean="0"/>
              <a:t>ambiguïtés</a:t>
            </a:r>
            <a:endParaRPr lang="fr-FR"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Nous citons ici trois stratégies: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Tous les Concepts (All Concepts)  :  Cette stratégie accepte tous les concepts candidats en tant que correspondance pour le mot considéré.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Premier Concept (First Concept) : Cette deuxième stratégie accepte le concept le plus fréquemment utilisé parmi les différents candidats selon les statistiques linguistiques.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dirty="0" smtClean="0"/>
              <a:t>Contexte (</a:t>
            </a:r>
            <a:r>
              <a:rPr lang="fr-FR" altLang="fr-FR" dirty="0" err="1" smtClean="0"/>
              <a:t>Context</a:t>
            </a:r>
            <a:r>
              <a:rPr lang="fr-FR" altLang="fr-FR" dirty="0" smtClean="0"/>
              <a:t>) : Cette troisième stratégie accepte les concepts candidats ayant le contexte sémantique le plus similaire par rapport au contexte du mot d'origine dans le document.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i="1" dirty="0" smtClean="0"/>
              <a:t>La première stratégie, bien qu'elle soit la plus simple, est la moins fiable, car elle accepte tous les concepts candidats.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i="1" dirty="0" smtClean="0"/>
              <a:t>La deuxième stratégie est plus fiable. Néanmoins, cette stratégie ne permet pas de choisir le bon concept si le sens correct du</a:t>
            </a:r>
            <a:r>
              <a:rPr lang="fr-FR" altLang="fr-FR" i="1" baseline="0" dirty="0" smtClean="0"/>
              <a:t> </a:t>
            </a:r>
            <a:r>
              <a:rPr lang="fr-FR" altLang="fr-FR" i="1" baseline="0" dirty="0" smtClean="0"/>
              <a:t>mot; </a:t>
            </a:r>
            <a:r>
              <a:rPr lang="fr-FR" altLang="fr-FR" i="1" dirty="0" smtClean="0"/>
              <a:t>correspond au sens rarement utilisé.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fr-FR" i="1" dirty="0" smtClean="0"/>
              <a:t>Malgré sa complexité, la dernière stratégie semble être la plus fiable et la plus précise  [99]</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altLang="fr-FR" b="0" i="1"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17</a:t>
            </a:fld>
            <a:endParaRPr lang="fr-FR"/>
          </a:p>
        </p:txBody>
      </p:sp>
    </p:spTree>
    <p:extLst>
      <p:ext uri="{BB962C8B-B14F-4D97-AF65-F5344CB8AC3E}">
        <p14:creationId xmlns:p14="http://schemas.microsoft.com/office/powerpoint/2010/main" val="8420662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Pour</a:t>
            </a:r>
            <a:r>
              <a:rPr lang="fr-FR" sz="1200" kern="1200" baseline="0" dirty="0" smtClean="0">
                <a:solidFill>
                  <a:schemeClr val="tx1"/>
                </a:solidFill>
                <a:effectLst/>
                <a:latin typeface="+mn-lt"/>
                <a:ea typeface="+mn-ea"/>
                <a:cs typeface="+mn-cs"/>
              </a:rPr>
              <a:t> la stratégie </a:t>
            </a:r>
            <a:r>
              <a:rPr lang="fr-FR" sz="1200" kern="1200" baseline="0" smtClean="0">
                <a:solidFill>
                  <a:schemeClr val="tx1"/>
                </a:solidFill>
                <a:effectLst/>
                <a:latin typeface="+mn-lt"/>
                <a:ea typeface="+mn-ea"/>
                <a:cs typeface="+mn-cs"/>
              </a:rPr>
              <a:t>de désambiguïsation </a:t>
            </a:r>
            <a:r>
              <a:rPr lang="fr-FR" sz="1200" kern="1200" baseline="0" dirty="0" smtClean="0">
                <a:solidFill>
                  <a:schemeClr val="tx1"/>
                </a:solidFill>
                <a:effectLst/>
                <a:latin typeface="+mn-lt"/>
                <a:ea typeface="+mn-ea"/>
                <a:cs typeface="+mn-cs"/>
              </a:rPr>
              <a:t>basé sur contexte, </a:t>
            </a:r>
            <a:r>
              <a:rPr lang="fr-FR" sz="1200" kern="1200" dirty="0" smtClean="0">
                <a:solidFill>
                  <a:schemeClr val="tx1"/>
                </a:solidFill>
                <a:effectLst/>
                <a:latin typeface="+mn-lt"/>
                <a:ea typeface="+mn-ea"/>
                <a:cs typeface="+mn-cs"/>
              </a:rPr>
              <a:t>nous utilisons généralement des mesures de similarité sémantique ou de connexité</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définissons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deux types de mesures : Les mesures de connexité et les mesures similarité</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mesures de connexité quantifient le degré d'association de deux mots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mesures de similarité est un sous-ensemble de mesures de connexité et qui quantifie la similitude de deux concepts en fonction de leur emplacement dans une hiérarchie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Parmi les</a:t>
            </a:r>
            <a:r>
              <a:rPr lang="fr-FR" sz="1200" kern="1200" baseline="0" dirty="0" smtClean="0">
                <a:solidFill>
                  <a:schemeClr val="tx1"/>
                </a:solidFill>
                <a:effectLst/>
                <a:latin typeface="+mn-lt"/>
                <a:ea typeface="+mn-ea"/>
                <a:cs typeface="+mn-cs"/>
              </a:rPr>
              <a:t> mesures de connexité on trouve </a:t>
            </a:r>
            <a:r>
              <a:rPr lang="fr-FR" sz="1200" kern="1200" dirty="0" err="1" smtClean="0">
                <a:solidFill>
                  <a:schemeClr val="tx1"/>
                </a:solidFill>
                <a:effectLst/>
                <a:latin typeface="+mn-lt"/>
                <a:ea typeface="+mn-ea"/>
                <a:cs typeface="+mn-cs"/>
              </a:rPr>
              <a:t>Lesk</a:t>
            </a:r>
            <a:r>
              <a:rPr lang="fr-FR" sz="1200" kern="1200" dirty="0" smtClean="0">
                <a:solidFill>
                  <a:schemeClr val="tx1"/>
                </a:solidFill>
                <a:effectLst/>
                <a:latin typeface="+mn-lt"/>
                <a:ea typeface="+mn-ea"/>
                <a:cs typeface="+mn-cs"/>
              </a:rPr>
              <a:t> qui détermine la connexité entre deux concepts en comptant le nombre de mot consécutifs qui apparaissent dans leurs définitions.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mesures de similarité sémantique existantes peuvent être classées en deux groupes :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basées sur trajectoire et basées sur le Contenu Informatif (</a:t>
            </a:r>
            <a:r>
              <a:rPr lang="fr-FR" sz="1200" b="1" i="1" kern="1200" dirty="0" smtClean="0">
                <a:solidFill>
                  <a:schemeClr val="tx1"/>
                </a:solidFill>
                <a:effectLst/>
                <a:latin typeface="+mn-lt"/>
                <a:ea typeface="+mn-ea"/>
                <a:cs typeface="+mn-cs"/>
              </a:rPr>
              <a:t>Information Content – IC</a:t>
            </a:r>
            <a:r>
              <a:rPr lang="fr-FR" sz="1200" kern="120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mesures basées sur la trajectoire reposent sur les informations de chemin le plus court,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Par </a:t>
            </a:r>
            <a:r>
              <a:rPr lang="fr-FR" sz="1200" kern="1200" dirty="0" err="1" smtClean="0">
                <a:solidFill>
                  <a:schemeClr val="tx1"/>
                </a:solidFill>
                <a:effectLst/>
                <a:latin typeface="+mn-lt"/>
                <a:ea typeface="+mn-ea"/>
                <a:cs typeface="+mn-cs"/>
              </a:rPr>
              <a:t>ailleur</a:t>
            </a:r>
            <a:r>
              <a:rPr lang="fr-FR" sz="1200" kern="1200" dirty="0" smtClean="0">
                <a:solidFill>
                  <a:schemeClr val="tx1"/>
                </a:solidFill>
                <a:effectLst/>
                <a:latin typeface="+mn-lt"/>
                <a:ea typeface="+mn-ea"/>
                <a:cs typeface="+mn-cs"/>
              </a:rPr>
              <a:t> les mesures basées sur Contenu Informatif incorporant la probabilité que le concept se produise dans un corpus de texte.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18</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L’organigramme suivant présente le cadre générique pour la conceptualisation de texte.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Dans la première étape nous utilisons le</a:t>
            </a:r>
            <a:r>
              <a:rPr lang="fr-FR" sz="1200" kern="1200" baseline="0" dirty="0" smtClean="0">
                <a:solidFill>
                  <a:schemeClr val="tx1"/>
                </a:solidFill>
                <a:effectLst/>
                <a:latin typeface="+mn-lt"/>
                <a:ea typeface="+mn-ea"/>
                <a:cs typeface="+mn-cs"/>
              </a:rPr>
              <a:t> système</a:t>
            </a:r>
            <a:r>
              <a:rPr lang="fr-FR" sz="1200" kern="1200" dirty="0" smtClean="0">
                <a:solidFill>
                  <a:schemeClr val="tx1"/>
                </a:solidFill>
                <a:effectLst/>
                <a:latin typeface="+mn-lt"/>
                <a:ea typeface="+mn-ea"/>
                <a:cs typeface="+mn-cs"/>
              </a:rPr>
              <a:t> de reconnaissances des entités nommées biomédicales qui permet de décomposes le texte en jetons et identifie les termes candidats,</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Ensuite, l’étape de conceptualisation =&gt; est réaliser par ces deux stratégies</a:t>
            </a:r>
            <a:r>
              <a:rPr lang="fr-FR" sz="1200" kern="1200" baseline="0" dirty="0" smtClean="0">
                <a:solidFill>
                  <a:schemeClr val="tx1"/>
                </a:solidFill>
                <a:effectLst/>
                <a:latin typeface="+mn-lt"/>
                <a:ea typeface="+mn-ea"/>
                <a:cs typeface="+mn-cs"/>
              </a:rPr>
              <a:t> (Ajout de concept et Concept seulement),</a:t>
            </a:r>
            <a:r>
              <a:rPr lang="fr-FR" sz="120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Dans le cas d’un terme</a:t>
            </a:r>
            <a:r>
              <a:rPr lang="fr-FR" sz="1200" kern="1200" baseline="0" dirty="0" smtClean="0">
                <a:solidFill>
                  <a:schemeClr val="tx1"/>
                </a:solidFill>
                <a:effectLst/>
                <a:latin typeface="+mn-lt"/>
                <a:ea typeface="+mn-ea"/>
                <a:cs typeface="+mn-cs"/>
              </a:rPr>
              <a:t> polysémique, </a:t>
            </a:r>
            <a:r>
              <a:rPr lang="fr-FR" sz="1200" kern="1200" dirty="0" smtClean="0">
                <a:solidFill>
                  <a:schemeClr val="tx1"/>
                </a:solidFill>
                <a:effectLst/>
                <a:latin typeface="+mn-lt"/>
                <a:ea typeface="+mn-ea"/>
                <a:cs typeface="+mn-cs"/>
              </a:rPr>
              <a:t>nous appliquons une stratégie </a:t>
            </a:r>
            <a:r>
              <a:rPr lang="fr-FR" sz="1200" kern="1200" smtClean="0">
                <a:solidFill>
                  <a:schemeClr val="tx1"/>
                </a:solidFill>
                <a:effectLst/>
                <a:latin typeface="+mn-lt"/>
                <a:ea typeface="+mn-ea"/>
                <a:cs typeface="+mn-cs"/>
              </a:rPr>
              <a:t>de désambiguïsation </a:t>
            </a:r>
            <a:r>
              <a:rPr lang="fr-FR" sz="1200" kern="1200" dirty="0" smtClean="0">
                <a:solidFill>
                  <a:schemeClr val="tx1"/>
                </a:solidFill>
                <a:effectLst/>
                <a:latin typeface="+mn-lt"/>
                <a:ea typeface="+mn-ea"/>
                <a:cs typeface="+mn-cs"/>
              </a:rPr>
              <a:t>pour </a:t>
            </a:r>
            <a:r>
              <a:rPr lang="fr-FR" sz="1200" kern="1200" smtClean="0">
                <a:solidFill>
                  <a:schemeClr val="tx1"/>
                </a:solidFill>
                <a:effectLst/>
                <a:latin typeface="+mn-lt"/>
                <a:ea typeface="+mn-ea"/>
                <a:cs typeface="+mn-cs"/>
              </a:rPr>
              <a:t>résoudre l’ambiguïté</a:t>
            </a:r>
            <a:endParaRPr lang="fr-FR"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Enfin, le système intègre les concepts correspondants dans le texte d'origine </a:t>
            </a:r>
          </a:p>
          <a:p>
            <a:pPr marL="628650" lvl="1" indent="-171450">
              <a:buFont typeface="Arial" panose="020B0604020202020204" pitchFamily="34" charset="0"/>
              <a:buChar char="•"/>
            </a:pPr>
            <a:r>
              <a:rPr lang="fr-FR" sz="1200" i="1" kern="1200" dirty="0" smtClean="0">
                <a:solidFill>
                  <a:schemeClr val="tx1"/>
                </a:solidFill>
                <a:effectLst/>
                <a:latin typeface="+mn-lt"/>
                <a:ea typeface="+mn-ea"/>
                <a:cs typeface="+mn-cs"/>
              </a:rPr>
              <a:t>conformément à la stratégie de conceptualisation afin de produire le texte conceptualisé final.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Dans la suite, nous présentons en détails </a:t>
            </a:r>
            <a:r>
              <a:rPr lang="fr-FR" sz="1200" kern="1200" smtClean="0">
                <a:solidFill>
                  <a:schemeClr val="tx1"/>
                </a:solidFill>
                <a:effectLst/>
                <a:latin typeface="+mn-lt"/>
                <a:ea typeface="+mn-ea"/>
                <a:cs typeface="+mn-cs"/>
              </a:rPr>
              <a:t>la désambiguïsation </a:t>
            </a:r>
            <a:r>
              <a:rPr lang="fr-FR" sz="1200" kern="1200" dirty="0" smtClean="0">
                <a:solidFill>
                  <a:schemeClr val="tx1"/>
                </a:solidFill>
                <a:effectLst/>
                <a:latin typeface="+mn-lt"/>
                <a:ea typeface="+mn-ea"/>
                <a:cs typeface="+mn-cs"/>
              </a:rPr>
              <a:t>du sens de mot,</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19</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noProof="0" dirty="0" smtClean="0"/>
              <a:t>Notre présentation s’articule autours des axes suivants:</a:t>
            </a:r>
          </a:p>
          <a:p>
            <a:pPr marL="171450" indent="-171450">
              <a:buFont typeface="Arial" panose="020B0604020202020204" pitchFamily="34" charset="0"/>
              <a:buChar char="•"/>
            </a:pPr>
            <a:r>
              <a:rPr lang="fr-FR" noProof="0" dirty="0" smtClean="0"/>
              <a:t>Nous commençons par </a:t>
            </a:r>
            <a:r>
              <a:rPr lang="fr-FR" baseline="0" noProof="0" dirty="0" smtClean="0"/>
              <a:t>une Introduction de fouille de Texte biomédicale et ses ressources, ainsi l’Objectif et contexte de notre étude.</a:t>
            </a:r>
          </a:p>
          <a:p>
            <a:pPr marL="171450" indent="-171450">
              <a:buFont typeface="Arial" panose="020B0604020202020204" pitchFamily="34" charset="0"/>
              <a:buChar char="•"/>
            </a:pPr>
            <a:r>
              <a:rPr lang="fr-FR" baseline="0" noProof="0" dirty="0" smtClean="0"/>
              <a:t>Puis nous allons aborder l’axe de représentation du texte biomédicale contenant </a:t>
            </a:r>
          </a:p>
          <a:p>
            <a:pPr marL="628650" lvl="1" indent="-171450">
              <a:buFont typeface="Arial" panose="020B0604020202020204" pitchFamily="34" charset="0"/>
              <a:buChar char="•"/>
            </a:pPr>
            <a:r>
              <a:rPr lang="fr-FR" baseline="0" noProof="0" dirty="0" smtClean="0"/>
              <a:t>la reconnaissance des entités nommées biomédicales, </a:t>
            </a:r>
          </a:p>
          <a:p>
            <a:pPr marL="628650" lvl="1" indent="-171450">
              <a:buFont typeface="Arial" panose="020B0604020202020204" pitchFamily="34" charset="0"/>
              <a:buChar char="•"/>
            </a:pPr>
            <a:r>
              <a:rPr lang="fr-FR" baseline="0" noProof="0" dirty="0" smtClean="0"/>
              <a:t>La résolution de l’</a:t>
            </a:r>
            <a:r>
              <a:rPr lang="fr-FR" baseline="0" noProof="0" dirty="0" err="1" smtClean="0"/>
              <a:t>ambiguité</a:t>
            </a:r>
            <a:r>
              <a:rPr lang="fr-FR" baseline="0" noProof="0" dirty="0" smtClean="0"/>
              <a:t> dans la représentation conceptuelle </a:t>
            </a:r>
          </a:p>
          <a:p>
            <a:pPr marL="628650" lvl="1" indent="-171450">
              <a:buFont typeface="Arial" panose="020B0604020202020204" pitchFamily="34" charset="0"/>
              <a:buChar char="•"/>
            </a:pPr>
            <a:r>
              <a:rPr lang="fr-FR" baseline="0" noProof="0" dirty="0" smtClean="0"/>
              <a:t>et l’enrichissement Sémantique du texte cout,</a:t>
            </a:r>
          </a:p>
          <a:p>
            <a:pPr marL="171450" indent="-171450">
              <a:buFont typeface="Arial" panose="020B0604020202020204" pitchFamily="34" charset="0"/>
              <a:buChar char="•"/>
            </a:pPr>
            <a:r>
              <a:rPr lang="fr-FR" baseline="0" noProof="0" dirty="0" smtClean="0"/>
              <a:t>Ensuite nous allons entamer l’axe des application de Fouille de texte à savoir</a:t>
            </a:r>
          </a:p>
          <a:p>
            <a:pPr marL="628650" lvl="1" indent="-171450">
              <a:buFont typeface="Arial" panose="020B0604020202020204" pitchFamily="34" charset="0"/>
              <a:buChar char="•"/>
            </a:pPr>
            <a:r>
              <a:rPr lang="fr-FR" baseline="0" noProof="0" dirty="0" smtClean="0"/>
              <a:t>La catégorisation </a:t>
            </a:r>
          </a:p>
          <a:p>
            <a:pPr marL="628650" lvl="1" indent="-171450">
              <a:buFont typeface="Arial" panose="020B0604020202020204" pitchFamily="34" charset="0"/>
              <a:buChar char="•"/>
            </a:pPr>
            <a:r>
              <a:rPr lang="fr-FR" baseline="0" noProof="0" dirty="0" smtClean="0"/>
              <a:t>Indexation et recherché d’information </a:t>
            </a:r>
          </a:p>
          <a:p>
            <a:pPr marL="628650" lvl="1" indent="-171450">
              <a:buFont typeface="Arial" panose="020B0604020202020204" pitchFamily="34" charset="0"/>
              <a:buChar char="•"/>
            </a:pPr>
            <a:r>
              <a:rPr lang="fr-FR" baseline="0" noProof="0" dirty="0" smtClean="0"/>
              <a:t>Et La navigation et Représentation des résultats de recherché dans </a:t>
            </a:r>
            <a:r>
              <a:rPr lang="fr-FR" baseline="0" noProof="0" dirty="0" err="1" smtClean="0"/>
              <a:t>PubMed</a:t>
            </a:r>
            <a:endParaRPr lang="fr-FR" baseline="0" noProof="0" dirty="0" smtClean="0"/>
          </a:p>
          <a:p>
            <a:pPr marL="171450" indent="-171450">
              <a:buFont typeface="Arial" panose="020B0604020202020204" pitchFamily="34" charset="0"/>
              <a:buChar char="•"/>
            </a:pPr>
            <a:r>
              <a:rPr lang="fr-FR" baseline="0" noProof="0" dirty="0" smtClean="0"/>
              <a:t>Enfin nous allons Données une conclusion et quelques perspectives de notre travaille,</a:t>
            </a:r>
            <a:endParaRPr lang="fr-FR" noProof="0"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a:t>
            </a:fld>
            <a:endParaRPr lang="fr-FR"/>
          </a:p>
        </p:txBody>
      </p:sp>
    </p:spTree>
    <p:extLst>
      <p:ext uri="{BB962C8B-B14F-4D97-AF65-F5344CB8AC3E}">
        <p14:creationId xmlns:p14="http://schemas.microsoft.com/office/powerpoint/2010/main" val="3732506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Dans notre travail,</a:t>
            </a:r>
            <a:r>
              <a:rPr lang="fr-FR" sz="1200" kern="1200" baseline="0" dirty="0" smtClean="0">
                <a:solidFill>
                  <a:schemeClr val="tx1"/>
                </a:solidFill>
                <a:effectLst/>
                <a:latin typeface="+mn-lt"/>
                <a:ea typeface="+mn-ea"/>
                <a:cs typeface="+mn-cs"/>
              </a:rPr>
              <a:t> nous avons utilisé </a:t>
            </a:r>
            <a:r>
              <a:rPr lang="fr-FR" sz="1200" kern="1200" baseline="0" dirty="0" err="1" smtClean="0">
                <a:solidFill>
                  <a:schemeClr val="tx1"/>
                </a:solidFill>
                <a:effectLst/>
                <a:latin typeface="+mn-lt"/>
                <a:ea typeface="+mn-ea"/>
                <a:cs typeface="+mn-cs"/>
              </a:rPr>
              <a:t>Senserelate</a:t>
            </a:r>
            <a:r>
              <a:rPr lang="fr-FR" sz="1200" kern="1200" baseline="0" dirty="0" smtClean="0">
                <a:solidFill>
                  <a:schemeClr val="tx1"/>
                </a:solidFill>
                <a:effectLst/>
                <a:latin typeface="+mn-lt"/>
                <a:ea typeface="+mn-ea"/>
                <a:cs typeface="+mn-cs"/>
              </a:rPr>
              <a:t> comme méthode </a:t>
            </a:r>
            <a:r>
              <a:rPr lang="fr-FR" sz="1200" kern="1200" dirty="0" smtClean="0">
                <a:solidFill>
                  <a:schemeClr val="tx1"/>
                </a:solidFill>
                <a:effectLst/>
                <a:latin typeface="+mn-lt"/>
                <a:ea typeface="+mn-ea"/>
                <a:cs typeface="+mn-cs"/>
              </a:rPr>
              <a:t>de WSD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L'algorithme tente d'identifier la signification la plus probable d'un mot dans un contexte donné en se basant sur les relations sémantiques entre le mot cible et ses mots voisins dans une phrase.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Ainsi Le concept avec le score le plus élevé est attribué au mot cible.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mettre en œuvre l'algorithme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Après l’identification des termes entourant le mot ambiguë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calculons la similarité entre les concept possible du mot ambiguë et chacun des termes qui l’entourent </a:t>
            </a:r>
          </a:p>
          <a:p>
            <a:pPr marL="1543050" marR="0" lvl="3"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en utilisant des</a:t>
            </a:r>
            <a:r>
              <a:rPr lang="fr-FR" sz="1200" kern="1200" baseline="0" dirty="0" smtClean="0">
                <a:solidFill>
                  <a:schemeClr val="tx1"/>
                </a:solidFill>
                <a:effectLst/>
                <a:latin typeface="+mn-lt"/>
                <a:ea typeface="+mn-ea"/>
                <a:cs typeface="+mn-cs"/>
              </a:rPr>
              <a:t> mesures de similarité sémantique et de connexité</a:t>
            </a:r>
            <a:r>
              <a:rPr lang="fr-FR" sz="1200" kern="1200" dirty="0" smtClean="0">
                <a:solidFill>
                  <a:schemeClr val="tx1"/>
                </a:solidFill>
                <a:effectLst/>
                <a:latin typeface="+mn-lt"/>
                <a:ea typeface="+mn-ea"/>
                <a:cs typeface="+mn-cs"/>
              </a:rPr>
              <a: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L'algorithme prend en compte le poids de la distance qui sépare les termes du contexte au mot cible, en multipliant l'inverse de cette distance par le score de similarité retourné.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Cela peut avoir un impact négatif sur les concepts ou les sens cédés.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surmonter ce problème,</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nous proposons, une simple version modifiée de l’algorithme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nommée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qui simplement ignore la distance,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Ainsi Le score n'est donc pas basé sur la distance qui le sépare du mot cible. </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20</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évaluons les deux méthode sur le corpus MSH-WSD de NLM.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Cette </a:t>
            </a:r>
            <a:r>
              <a:rPr lang="fr-FR" sz="1200" kern="1200" dirty="0" err="1" smtClean="0">
                <a:solidFill>
                  <a:schemeClr val="tx1"/>
                </a:solidFill>
                <a:effectLst/>
                <a:latin typeface="+mn-lt"/>
                <a:ea typeface="+mn-ea"/>
                <a:cs typeface="+mn-cs"/>
              </a:rPr>
              <a:t>dataset</a:t>
            </a:r>
            <a:r>
              <a:rPr lang="fr-FR" sz="1200" kern="1200" dirty="0" smtClean="0">
                <a:solidFill>
                  <a:schemeClr val="tx1"/>
                </a:solidFill>
                <a:effectLst/>
                <a:latin typeface="+mn-lt"/>
                <a:ea typeface="+mn-ea"/>
                <a:cs typeface="+mn-cs"/>
              </a:rPr>
              <a:t> contient 203 termes </a:t>
            </a:r>
            <a:r>
              <a:rPr lang="fr-FR" sz="1200" dirty="0" smtClean="0">
                <a:latin typeface="Georgia" panose="02040502050405020303" pitchFamily="18" charset="0"/>
              </a:rPr>
              <a:t>et acronymes </a:t>
            </a:r>
            <a:r>
              <a:rPr lang="fr-FR" sz="1200" kern="1200" dirty="0" smtClean="0">
                <a:solidFill>
                  <a:schemeClr val="tx1"/>
                </a:solidFill>
                <a:effectLst/>
                <a:latin typeface="+mn-lt"/>
                <a:ea typeface="+mn-ea"/>
                <a:cs typeface="+mn-cs"/>
              </a:rPr>
              <a:t>ambiguës issus du référence 2010 de MEDLINE.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Ainsi</a:t>
            </a:r>
            <a:r>
              <a:rPr lang="fr-FR" sz="1200" kern="1200" baseline="0" dirty="0" smtClean="0">
                <a:solidFill>
                  <a:schemeClr val="tx1"/>
                </a:solidFill>
                <a:effectLst/>
                <a:latin typeface="+mn-lt"/>
                <a:ea typeface="+mn-ea"/>
                <a:cs typeface="+mn-cs"/>
              </a:rPr>
              <a:t> pour </a:t>
            </a:r>
            <a:r>
              <a:rPr lang="fr-FR" sz="1200" kern="1200" dirty="0" smtClean="0">
                <a:solidFill>
                  <a:schemeClr val="tx1"/>
                </a:solidFill>
                <a:effectLst/>
                <a:latin typeface="+mn-lt"/>
                <a:ea typeface="+mn-ea"/>
                <a:cs typeface="+mn-cs"/>
              </a:rPr>
              <a:t>chaque instance d'une phrase contenant le terme ambiguë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on trouve Le</a:t>
            </a:r>
            <a:r>
              <a:rPr lang="fr-FR" sz="1200" kern="1200" baseline="0" dirty="0" smtClean="0">
                <a:solidFill>
                  <a:schemeClr val="tx1"/>
                </a:solidFill>
                <a:effectLst/>
                <a:latin typeface="+mn-lt"/>
                <a:ea typeface="+mn-ea"/>
                <a:cs typeface="+mn-cs"/>
              </a:rPr>
              <a:t> concept UMLS </a:t>
            </a:r>
            <a:r>
              <a:rPr lang="fr-FR" sz="1200" kern="1200" dirty="0" smtClean="0">
                <a:solidFill>
                  <a:schemeClr val="tx1"/>
                </a:solidFill>
                <a:effectLst/>
                <a:latin typeface="+mn-lt"/>
                <a:ea typeface="+mn-ea"/>
                <a:cs typeface="+mn-cs"/>
              </a:rPr>
              <a:t>attribuée par les expert</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Pour donner un exemple comme étude de cas, considérons la phrase suivante du corpus MSD-WSD, contenant le mot ambiguë «Yellow </a:t>
            </a:r>
            <a:r>
              <a:rPr lang="fr-FR" sz="1200" kern="1200" dirty="0" err="1" smtClean="0">
                <a:solidFill>
                  <a:schemeClr val="tx1"/>
                </a:solidFill>
                <a:effectLst/>
                <a:latin typeface="+mn-lt"/>
                <a:ea typeface="+mn-ea"/>
                <a:cs typeface="+mn-cs"/>
              </a:rPr>
              <a:t>fever</a:t>
            </a:r>
            <a:r>
              <a:rPr lang="fr-FR" sz="1200" kern="1200" dirty="0" smtClean="0">
                <a:solidFill>
                  <a:schemeClr val="tx1"/>
                </a:solidFill>
                <a:effectLst/>
                <a:latin typeface="+mn-lt"/>
                <a:ea typeface="+mn-ea"/>
                <a:cs typeface="+mn-cs"/>
              </a:rPr>
              <a:t>» et qui a deux concepts possibles : Yellow </a:t>
            </a:r>
            <a:r>
              <a:rPr lang="fr-FR" sz="1200" kern="1200" dirty="0" err="1" smtClean="0">
                <a:solidFill>
                  <a:schemeClr val="tx1"/>
                </a:solidFill>
                <a:effectLst/>
                <a:latin typeface="+mn-lt"/>
                <a:ea typeface="+mn-ea"/>
                <a:cs typeface="+mn-cs"/>
              </a:rPr>
              <a:t>fever</a:t>
            </a:r>
            <a:r>
              <a:rPr lang="fr-FR" sz="1200" kern="1200" dirty="0" smtClean="0">
                <a:solidFill>
                  <a:schemeClr val="tx1"/>
                </a:solidFill>
                <a:effectLst/>
                <a:latin typeface="+mn-lt"/>
                <a:ea typeface="+mn-ea"/>
                <a:cs typeface="+mn-cs"/>
              </a:rPr>
              <a:t> [C0043395] et Yellow </a:t>
            </a:r>
            <a:r>
              <a:rPr lang="fr-FR" sz="1200" kern="1200" dirty="0" err="1" smtClean="0">
                <a:solidFill>
                  <a:schemeClr val="tx1"/>
                </a:solidFill>
                <a:effectLst/>
                <a:latin typeface="+mn-lt"/>
                <a:ea typeface="+mn-ea"/>
                <a:cs typeface="+mn-cs"/>
              </a:rPr>
              <a:t>fever</a:t>
            </a:r>
            <a:r>
              <a:rPr lang="fr-FR" sz="1200" kern="1200" dirty="0" smtClean="0">
                <a:solidFill>
                  <a:schemeClr val="tx1"/>
                </a:solidFill>
                <a:effectLst/>
                <a:latin typeface="+mn-lt"/>
                <a:ea typeface="+mn-ea"/>
                <a:cs typeface="+mn-cs"/>
              </a:rPr>
              <a:t> Vaccine [C0301508].</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Dans cet exemple, nous utilisons une taille de la fenêtre faisant référence aux trois termes situés à droite et à gauche du mot cible.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Les mots du contexte de la phrase étudié sont : « </a:t>
            </a:r>
            <a:r>
              <a:rPr lang="fr-FR" sz="1200" kern="1200" dirty="0" err="1" smtClean="0">
                <a:solidFill>
                  <a:schemeClr val="tx1"/>
                </a:solidFill>
                <a:effectLst/>
                <a:latin typeface="+mn-lt"/>
                <a:ea typeface="+mn-ea"/>
                <a:cs typeface="+mn-cs"/>
              </a:rPr>
              <a:t>arthropod</a:t>
            </a:r>
            <a:r>
              <a:rPr lang="fr-FR" sz="1200" kern="1200" dirty="0" smtClean="0">
                <a:solidFill>
                  <a:schemeClr val="tx1"/>
                </a:solidFill>
                <a:effectLst/>
                <a:latin typeface="+mn-lt"/>
                <a:ea typeface="+mn-ea"/>
                <a:cs typeface="+mn-cs"/>
              </a:rPr>
              <a:t> », « </a:t>
            </a:r>
            <a:r>
              <a:rPr lang="fr-FR" sz="1200" kern="1200" dirty="0" err="1" smtClean="0">
                <a:solidFill>
                  <a:schemeClr val="tx1"/>
                </a:solidFill>
                <a:effectLst/>
                <a:latin typeface="+mn-lt"/>
                <a:ea typeface="+mn-ea"/>
                <a:cs typeface="+mn-cs"/>
              </a:rPr>
              <a:t>human</a:t>
            </a:r>
            <a:r>
              <a:rPr lang="fr-FR" sz="1200" kern="1200" dirty="0" smtClean="0">
                <a:solidFill>
                  <a:schemeClr val="tx1"/>
                </a:solidFill>
                <a:effectLst/>
                <a:latin typeface="+mn-lt"/>
                <a:ea typeface="+mn-ea"/>
                <a:cs typeface="+mn-cs"/>
              </a:rPr>
              <a:t> », « </a:t>
            </a:r>
            <a:r>
              <a:rPr lang="fr-FR" sz="1200" kern="1200" dirty="0" err="1" smtClean="0">
                <a:solidFill>
                  <a:schemeClr val="tx1"/>
                </a:solidFill>
                <a:effectLst/>
                <a:latin typeface="+mn-lt"/>
                <a:ea typeface="+mn-ea"/>
                <a:cs typeface="+mn-cs"/>
              </a:rPr>
              <a:t>west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nile</a:t>
            </a:r>
            <a:r>
              <a:rPr lang="fr-FR" sz="1200" kern="1200" dirty="0" smtClean="0">
                <a:solidFill>
                  <a:schemeClr val="tx1"/>
                </a:solidFill>
                <a:effectLst/>
                <a:latin typeface="+mn-lt"/>
                <a:ea typeface="+mn-ea"/>
                <a:cs typeface="+mn-cs"/>
              </a:rPr>
              <a:t> », « </a:t>
            </a:r>
            <a:r>
              <a:rPr lang="fr-FR" sz="1200" kern="1200" dirty="0" err="1" smtClean="0">
                <a:solidFill>
                  <a:schemeClr val="tx1"/>
                </a:solidFill>
                <a:effectLst/>
                <a:latin typeface="+mn-lt"/>
                <a:ea typeface="+mn-ea"/>
                <a:cs typeface="+mn-cs"/>
              </a:rPr>
              <a:t>secretin</a:t>
            </a:r>
            <a:r>
              <a:rPr lang="fr-FR" sz="1200" kern="1200" dirty="0" smtClean="0">
                <a:solidFill>
                  <a:schemeClr val="tx1"/>
                </a:solidFill>
                <a:effectLst/>
                <a:latin typeface="+mn-lt"/>
                <a:ea typeface="+mn-ea"/>
                <a:cs typeface="+mn-cs"/>
              </a:rPr>
              <a:t> test », « </a:t>
            </a:r>
            <a:r>
              <a:rPr lang="fr-FR" sz="1200" kern="1200" dirty="0" err="1" smtClean="0">
                <a:solidFill>
                  <a:schemeClr val="tx1"/>
                </a:solidFill>
                <a:effectLst/>
                <a:latin typeface="+mn-lt"/>
                <a:ea typeface="+mn-ea"/>
                <a:cs typeface="+mn-cs"/>
              </a:rPr>
              <a:t>tick</a:t>
            </a:r>
            <a:r>
              <a:rPr lang="fr-FR" sz="120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Les algorithmes WSD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obtiennent ensuite des scores de similarité entre chacun des concepts possibles et les concepts des mots dans la fenêtre du contexte. </a:t>
            </a:r>
          </a:p>
          <a:p>
            <a:pPr marL="628650" lvl="1" indent="-171450">
              <a:buFont typeface="Arial" pitchFamily="34" charset="0"/>
              <a:buChar char="•"/>
            </a:pPr>
            <a:r>
              <a:rPr lang="fr-FR" sz="1200" kern="1200" dirty="0" smtClean="0">
                <a:solidFill>
                  <a:schemeClr val="tx1"/>
                </a:solidFill>
                <a:effectLst/>
                <a:latin typeface="+mn-lt"/>
                <a:ea typeface="+mn-ea"/>
                <a:cs typeface="+mn-cs"/>
              </a:rPr>
              <a:t>Ensuite pour</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la méthode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le score est multiplié par l'inverse de sa distance par rapport aux mots cibles. </a:t>
            </a:r>
          </a:p>
          <a:p>
            <a:pPr marL="1085850" lvl="2" indent="-171450">
              <a:buFont typeface="Arial" pitchFamily="34" charset="0"/>
              <a:buChar char="•"/>
            </a:pPr>
            <a:r>
              <a:rPr lang="fr-FR" sz="1200" kern="1200" dirty="0" smtClean="0">
                <a:solidFill>
                  <a:schemeClr val="tx1"/>
                </a:solidFill>
                <a:effectLst/>
                <a:latin typeface="+mn-lt"/>
                <a:ea typeface="+mn-ea"/>
                <a:cs typeface="+mn-cs"/>
              </a:rPr>
              <a:t>Par exemple, arthropode est situé loin par trois mots </a:t>
            </a:r>
            <a:r>
              <a:rPr lang="fr-FR" sz="1200" kern="1200" dirty="0" smtClean="0">
                <a:solidFill>
                  <a:schemeClr val="tx1"/>
                </a:solidFill>
                <a:effectLst/>
                <a:latin typeface="+mn-lt"/>
                <a:ea typeface="+mn-ea"/>
                <a:cs typeface="+mn-cs"/>
              </a:rPr>
              <a:t>au</a:t>
            </a:r>
            <a:r>
              <a:rPr lang="fr-FR" sz="1200" kern="1200" baseline="0" dirty="0" smtClean="0">
                <a:solidFill>
                  <a:schemeClr val="tx1"/>
                </a:solidFill>
                <a:effectLst/>
                <a:latin typeface="+mn-lt"/>
                <a:ea typeface="+mn-ea"/>
                <a:cs typeface="+mn-cs"/>
              </a:rPr>
              <a:t> terme ambiguë</a:t>
            </a:r>
            <a:r>
              <a:rPr lang="fr-FR" sz="1200" kern="1200" dirty="0" smtClean="0">
                <a:solidFill>
                  <a:schemeClr val="tx1"/>
                </a:solidFill>
                <a:effectLst/>
                <a:latin typeface="+mn-lt"/>
                <a:ea typeface="+mn-ea"/>
                <a:cs typeface="+mn-cs"/>
              </a:rPr>
              <a:t> « Yellow Fever » et donc la similarité</a:t>
            </a:r>
            <a:r>
              <a:rPr lang="fr-FR" sz="1200" kern="1200" baseline="0" dirty="0" smtClean="0">
                <a:solidFill>
                  <a:schemeClr val="tx1"/>
                </a:solidFill>
                <a:effectLst/>
                <a:latin typeface="+mn-lt"/>
                <a:ea typeface="+mn-ea"/>
                <a:cs typeface="+mn-cs"/>
              </a:rPr>
              <a:t> est </a:t>
            </a:r>
            <a:r>
              <a:rPr lang="fr-FR" sz="1200" kern="1200" dirty="0" smtClean="0">
                <a:solidFill>
                  <a:schemeClr val="tx1"/>
                </a:solidFill>
                <a:effectLst/>
                <a:latin typeface="+mn-lt"/>
                <a:ea typeface="+mn-ea"/>
                <a:cs typeface="+mn-cs"/>
              </a:rPr>
              <a:t>multiplié par 1/3. </a:t>
            </a:r>
          </a:p>
          <a:p>
            <a:pPr marL="628650" lvl="1" indent="-171450">
              <a:buFont typeface="Arial" pitchFamily="34" charset="0"/>
              <a:buChar char="•"/>
            </a:pPr>
            <a:r>
              <a:rPr lang="fr-FR" sz="1200" kern="1200" dirty="0" smtClean="0">
                <a:solidFill>
                  <a:schemeClr val="tx1"/>
                </a:solidFill>
                <a:effectLst/>
                <a:latin typeface="+mn-lt"/>
                <a:ea typeface="+mn-ea"/>
                <a:cs typeface="+mn-cs"/>
              </a:rPr>
              <a:t>Mais pour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nous ne multiplions pas par la réciproque de la distance.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Les scores sont ensuite additionnés pour obtenir un score total pour chaque concept possible, comme indiqué dans la figure suivante.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Après Nous déduisons le concept attribué à </a:t>
            </a:r>
            <a:r>
              <a:rPr lang="fr-FR" sz="1200" kern="1200" dirty="0" err="1" smtClean="0">
                <a:solidFill>
                  <a:schemeClr val="tx1"/>
                </a:solidFill>
                <a:effectLst/>
                <a:latin typeface="+mn-lt"/>
                <a:ea typeface="+mn-ea"/>
                <a:cs typeface="+mn-cs"/>
              </a:rPr>
              <a:t>SenseeRelate</a:t>
            </a:r>
            <a:r>
              <a:rPr lang="fr-FR" sz="1200" kern="1200" dirty="0" smtClean="0">
                <a:solidFill>
                  <a:schemeClr val="tx1"/>
                </a:solidFill>
                <a:effectLst/>
                <a:latin typeface="+mn-lt"/>
                <a:ea typeface="+mn-ea"/>
                <a:cs typeface="+mn-cs"/>
              </a:rPr>
              <a:t> et à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Dans cet exemple, les experts du MSH-WSD avaient choisi le concept </a:t>
            </a:r>
            <a:r>
              <a:rPr lang="fr-FR" sz="1200" b="1" i="1" kern="1200" dirty="0" smtClean="0">
                <a:solidFill>
                  <a:schemeClr val="tx1"/>
                </a:solidFill>
                <a:effectLst/>
                <a:latin typeface="+mn-lt"/>
                <a:ea typeface="+mn-ea"/>
                <a:cs typeface="+mn-cs"/>
              </a:rPr>
              <a:t>Yellow Fever</a:t>
            </a:r>
            <a:r>
              <a:rPr lang="fr-FR" sz="1200"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qui est celui sélectionné par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21</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 figure suivante</a:t>
            </a:r>
            <a:r>
              <a:rPr lang="fr-FR" sz="1200" kern="1200" baseline="0" dirty="0" smtClean="0">
                <a:solidFill>
                  <a:schemeClr val="tx1"/>
                </a:solidFill>
                <a:effectLst/>
                <a:latin typeface="+mn-lt"/>
                <a:ea typeface="+mn-ea"/>
                <a:cs typeface="+mn-cs"/>
              </a:rPr>
              <a:t> présente l’organigramme de notre plateforme d’évaluation des Algorithmes de WSD</a:t>
            </a:r>
            <a:endParaRPr lang="fr-FR"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commençons par l’extraction des termes biomédicaux du corpus.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créons ensuite un objet </a:t>
            </a:r>
            <a:r>
              <a:rPr lang="fr-FR" sz="1200" kern="1200" dirty="0" err="1" smtClean="0">
                <a:solidFill>
                  <a:schemeClr val="tx1"/>
                </a:solidFill>
                <a:effectLst/>
                <a:latin typeface="+mn-lt"/>
                <a:ea typeface="+mn-ea"/>
                <a:cs typeface="+mn-cs"/>
              </a:rPr>
              <a:t>Map</a:t>
            </a:r>
            <a:r>
              <a:rPr lang="fr-FR" sz="1200" kern="1200" dirty="0" smtClean="0">
                <a:solidFill>
                  <a:schemeClr val="tx1"/>
                </a:solidFill>
                <a:effectLst/>
                <a:latin typeface="+mn-lt"/>
                <a:ea typeface="+mn-ea"/>
                <a:cs typeface="+mn-cs"/>
              </a:rPr>
              <a:t> contenant le terme ambiguë en tant que clé et la liste des termes dans le contexte en tant que valeur.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Après nous</a:t>
            </a:r>
            <a:r>
              <a:rPr lang="fr-FR" sz="1200" kern="1200" baseline="0" dirty="0" smtClean="0">
                <a:solidFill>
                  <a:schemeClr val="tx1"/>
                </a:solidFill>
                <a:effectLst/>
                <a:latin typeface="+mn-lt"/>
                <a:ea typeface="+mn-ea"/>
                <a:cs typeface="+mn-cs"/>
              </a:rPr>
              <a:t> réalisons la conceptualisation </a:t>
            </a:r>
            <a:r>
              <a:rPr lang="fr-FR" sz="1200" kern="1200" dirty="0" smtClean="0">
                <a:solidFill>
                  <a:schemeClr val="tx1"/>
                </a:solidFill>
                <a:effectLst/>
                <a:latin typeface="+mn-lt"/>
                <a:ea typeface="+mn-ea"/>
                <a:cs typeface="+mn-cs"/>
              </a:rPr>
              <a:t>par le mappage des termes à leurs concepts.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Puis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renvoient les concepts propres aux termes ambiguës.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Enfin, l’étape d’évaluation est exécutée afin de comparer les concepts sélectionnés par les méthodes et ceux assignés par les experts du corpus MSH-WSD.</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22</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La figure suivante montre la précision des méthodes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en utilisant les mesure basées sur trajectoire</a:t>
            </a:r>
            <a:r>
              <a:rPr lang="fr-FR" sz="1200" kern="1200" baseline="0" dirty="0" smtClean="0">
                <a:solidFill>
                  <a:schemeClr val="tx1"/>
                </a:solidFill>
                <a:effectLst/>
                <a:latin typeface="+mn-lt"/>
                <a:ea typeface="+mn-ea"/>
                <a:cs typeface="+mn-cs"/>
              </a:rPr>
              <a:t> et </a:t>
            </a:r>
            <a:r>
              <a:rPr lang="fr-FR" sz="1200" kern="1200" dirty="0" smtClean="0">
                <a:solidFill>
                  <a:schemeClr val="tx1"/>
                </a:solidFill>
                <a:effectLst/>
                <a:latin typeface="+mn-lt"/>
                <a:ea typeface="+mn-ea"/>
                <a:cs typeface="+mn-cs"/>
              </a:rPr>
              <a:t>Contenu Informatif </a:t>
            </a:r>
            <a:r>
              <a:rPr lang="fr-FR" sz="1200" kern="1200" baseline="0" dirty="0" smtClean="0">
                <a:solidFill>
                  <a:schemeClr val="tx1"/>
                </a:solidFill>
                <a:effectLst/>
                <a:latin typeface="+mn-lt"/>
                <a:ea typeface="+mn-ea"/>
                <a:cs typeface="+mn-cs"/>
              </a:rPr>
              <a:t>et aussi les mesures de connexité</a:t>
            </a:r>
            <a:r>
              <a:rPr lang="fr-FR" sz="1200" kern="1200" dirty="0" smtClean="0">
                <a:solidFill>
                  <a:schemeClr val="tx1"/>
                </a:solidFill>
                <a:effectLst/>
                <a:latin typeface="+mn-lt"/>
                <a:ea typeface="+mn-ea"/>
                <a:cs typeface="+mn-cs"/>
              </a:rPr>
              <a:t>.</a:t>
            </a:r>
          </a:p>
          <a:p>
            <a:pPr marL="171450" indent="-171450">
              <a:buFont typeface="Arial" pitchFamily="34" charset="0"/>
              <a:buChar char="•"/>
            </a:pPr>
            <a:r>
              <a:rPr lang="fr-FR" sz="1200" kern="1200" dirty="0" smtClean="0">
                <a:solidFill>
                  <a:schemeClr val="tx1"/>
                </a:solidFill>
                <a:effectLst/>
                <a:latin typeface="+mn-lt"/>
                <a:ea typeface="+mn-ea"/>
                <a:cs typeface="+mn-cs"/>
              </a:rPr>
              <a:t>Les résultats sont affichés avec une taille de fenêtre de 2, ce qui signifie deux termes entourant le terme ambiguë à droite et deux termes à gauche.</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23</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Pour les mêmes mesure,</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La figure suivantes montre la précision des méthodes </a:t>
            </a:r>
            <a:r>
              <a:rPr lang="fr-FR" sz="1200" b="1" i="1"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b="1" i="1"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Lorsque la taille de fenêtre est 3,</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24</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Combinons les résultats des mesures de similarité sémantique et de connexité pour taille</a:t>
            </a:r>
            <a:r>
              <a:rPr lang="fr-FR" sz="1200" kern="1200" baseline="0" dirty="0" smtClean="0">
                <a:solidFill>
                  <a:schemeClr val="tx1"/>
                </a:solidFill>
                <a:effectLst/>
                <a:latin typeface="+mn-lt"/>
                <a:ea typeface="+mn-ea"/>
                <a:cs typeface="+mn-cs"/>
              </a:rPr>
              <a:t> de fenêtre 2 et 3,</a:t>
            </a:r>
            <a:endParaRPr lang="fr-FR"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Les résultats montrent que la méthode </a:t>
            </a:r>
            <a:r>
              <a:rPr lang="fr-FR" sz="1200"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sur une fenêtre de taille 3 obtient toujours une précision </a:t>
            </a:r>
            <a:r>
              <a:rPr lang="fr-FR" sz="1200" kern="1200" smtClean="0">
                <a:solidFill>
                  <a:schemeClr val="tx1"/>
                </a:solidFill>
                <a:effectLst/>
                <a:latin typeface="+mn-lt"/>
                <a:ea typeface="+mn-ea"/>
                <a:cs typeface="+mn-cs"/>
              </a:rPr>
              <a:t>de désambiguïsation </a:t>
            </a:r>
            <a:r>
              <a:rPr lang="fr-FR" sz="1200" kern="1200" dirty="0" smtClean="0">
                <a:solidFill>
                  <a:schemeClr val="tx1"/>
                </a:solidFill>
                <a:effectLst/>
                <a:latin typeface="+mn-lt"/>
                <a:ea typeface="+mn-ea"/>
                <a:cs typeface="+mn-cs"/>
              </a:rPr>
              <a:t>supérieure à celle de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Cependant sur une fenêtre de taille 2, la méthode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obtient une précision </a:t>
            </a:r>
            <a:r>
              <a:rPr lang="fr-FR" sz="1200" kern="1200" smtClean="0">
                <a:solidFill>
                  <a:schemeClr val="tx1"/>
                </a:solidFill>
                <a:effectLst/>
                <a:latin typeface="+mn-lt"/>
                <a:ea typeface="+mn-ea"/>
                <a:cs typeface="+mn-cs"/>
              </a:rPr>
              <a:t>de désambiguïsation </a:t>
            </a:r>
            <a:r>
              <a:rPr lang="fr-FR" sz="1200" kern="1200" dirty="0" smtClean="0">
                <a:solidFill>
                  <a:schemeClr val="tx1"/>
                </a:solidFill>
                <a:effectLst/>
                <a:latin typeface="+mn-lt"/>
                <a:ea typeface="+mn-ea"/>
                <a:cs typeface="+mn-cs"/>
              </a:rPr>
              <a:t>supérieure à celle de </a:t>
            </a:r>
            <a:r>
              <a:rPr lang="fr-FR" sz="1200"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En plus, les résultats montrent que les mesures de connexité en utilisant les mesures a-</a:t>
            </a:r>
            <a:r>
              <a:rPr lang="fr-FR" sz="1200" kern="1200" dirty="0" err="1" smtClean="0">
                <a:solidFill>
                  <a:schemeClr val="tx1"/>
                </a:solidFill>
                <a:effectLst/>
                <a:latin typeface="+mn-lt"/>
                <a:ea typeface="+mn-ea"/>
                <a:cs typeface="+mn-cs"/>
              </a:rPr>
              <a:t>lesk</a:t>
            </a:r>
            <a:r>
              <a:rPr lang="fr-FR" sz="1200" kern="1200" dirty="0" smtClean="0">
                <a:solidFill>
                  <a:schemeClr val="tx1"/>
                </a:solidFill>
                <a:effectLst/>
                <a:latin typeface="+mn-lt"/>
                <a:ea typeface="+mn-ea"/>
                <a:cs typeface="+mn-cs"/>
              </a:rPr>
              <a:t> ou </a:t>
            </a:r>
            <a:r>
              <a:rPr lang="fr-FR" sz="1200" kern="1200" dirty="0" err="1" smtClean="0">
                <a:solidFill>
                  <a:schemeClr val="tx1"/>
                </a:solidFill>
                <a:effectLst/>
                <a:latin typeface="+mn-lt"/>
                <a:ea typeface="+mn-ea"/>
                <a:cs typeface="+mn-cs"/>
              </a:rPr>
              <a:t>vec</a:t>
            </a:r>
            <a:r>
              <a:rPr lang="fr-FR" sz="1200" kern="1200" dirty="0" smtClean="0">
                <a:solidFill>
                  <a:schemeClr val="tx1"/>
                </a:solidFill>
                <a:effectLst/>
                <a:latin typeface="+mn-lt"/>
                <a:ea typeface="+mn-ea"/>
                <a:cs typeface="+mn-cs"/>
              </a:rPr>
              <a:t> obtiennent une précision </a:t>
            </a:r>
            <a:r>
              <a:rPr lang="fr-FR" sz="1200" kern="1200" smtClean="0">
                <a:solidFill>
                  <a:schemeClr val="tx1"/>
                </a:solidFill>
                <a:effectLst/>
                <a:latin typeface="+mn-lt"/>
                <a:ea typeface="+mn-ea"/>
                <a:cs typeface="+mn-cs"/>
              </a:rPr>
              <a:t>de désambiguïsation </a:t>
            </a:r>
            <a:r>
              <a:rPr lang="fr-FR" sz="1200" kern="1200" dirty="0" smtClean="0">
                <a:solidFill>
                  <a:schemeClr val="tx1"/>
                </a:solidFill>
                <a:effectLst/>
                <a:latin typeface="+mn-lt"/>
                <a:ea typeface="+mn-ea"/>
                <a:cs typeface="+mn-cs"/>
              </a:rPr>
              <a:t>plus élevée que les autres mesures.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Avec les résultats</a:t>
            </a:r>
            <a:r>
              <a:rPr lang="fr-FR" sz="1200" kern="1200" baseline="0" dirty="0" smtClean="0">
                <a:solidFill>
                  <a:schemeClr val="tx1"/>
                </a:solidFill>
                <a:effectLst/>
                <a:latin typeface="+mn-lt"/>
                <a:ea typeface="+mn-ea"/>
                <a:cs typeface="+mn-cs"/>
              </a:rPr>
              <a:t> obtenus</a:t>
            </a:r>
            <a:r>
              <a:rPr lang="fr-FR" sz="1200" kern="1200" dirty="0" smtClean="0">
                <a:solidFill>
                  <a:schemeClr val="tx1"/>
                </a:solidFill>
                <a:effectLst/>
                <a:latin typeface="+mn-lt"/>
                <a:ea typeface="+mn-ea"/>
                <a:cs typeface="+mn-cs"/>
              </a:rPr>
              <a:t>. Nous concluons donc que la distance entre le mot cible et les termes du contexte peuvent influencer négativement ou positivement le score final, en fonction de la taille de la fenêtre.</a:t>
            </a:r>
          </a:p>
          <a:p>
            <a:pPr marL="171450" indent="-171450">
              <a:buFont typeface="Arial" panose="020B0604020202020204" pitchFamily="34" charset="0"/>
              <a:buChar char="•"/>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25</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Pour </a:t>
            </a:r>
            <a:r>
              <a:rPr lang="fr-FR" sz="1200" kern="1200" smtClean="0">
                <a:solidFill>
                  <a:schemeClr val="tx1"/>
                </a:solidFill>
                <a:effectLst/>
                <a:latin typeface="+mn-lt"/>
                <a:ea typeface="+mn-ea"/>
                <a:cs typeface="+mn-cs"/>
              </a:rPr>
              <a:t>la désambiguïsation </a:t>
            </a:r>
            <a:r>
              <a:rPr lang="fr-FR" sz="1200" kern="1200" dirty="0" smtClean="0">
                <a:solidFill>
                  <a:schemeClr val="tx1"/>
                </a:solidFill>
                <a:effectLst/>
                <a:latin typeface="+mn-lt"/>
                <a:ea typeface="+mn-ea"/>
                <a:cs typeface="+mn-cs"/>
              </a:rPr>
              <a:t>des sens basée sur la connaissance non supervisée, afin de déterminer le sens correct (concept correct), </a:t>
            </a:r>
          </a:p>
          <a:p>
            <a:pPr marL="628650" lvl="1" indent="-171450">
              <a:buFont typeface="Arial" pitchFamily="34" charset="0"/>
              <a:buChar char="•"/>
            </a:pPr>
            <a:r>
              <a:rPr lang="fr-FR" sz="1200" kern="1200" dirty="0" smtClean="0">
                <a:solidFill>
                  <a:schemeClr val="tx1"/>
                </a:solidFill>
                <a:effectLst/>
                <a:latin typeface="+mn-lt"/>
                <a:ea typeface="+mn-ea"/>
                <a:cs typeface="+mn-cs"/>
              </a:rPr>
              <a:t>Nous utilisons généralement les mesures de similarité sémantique ou de connexité [65] </a:t>
            </a:r>
          </a:p>
          <a:p>
            <a:pPr marL="1085850" lvl="2" indent="-171450">
              <a:buFont typeface="Arial" pitchFamily="34" charset="0"/>
              <a:buChar char="•"/>
            </a:pPr>
            <a:r>
              <a:rPr lang="fr-FR" sz="1200" kern="1200" dirty="0" smtClean="0">
                <a:solidFill>
                  <a:schemeClr val="tx1"/>
                </a:solidFill>
                <a:effectLst/>
                <a:latin typeface="+mn-lt"/>
                <a:ea typeface="+mn-ea"/>
                <a:cs typeface="+mn-cs"/>
              </a:rPr>
              <a:t>Et qui tentent de quantifier la proximité sémantique entre deux concept. </a:t>
            </a:r>
          </a:p>
          <a:p>
            <a:pPr marL="628650" lvl="1" indent="-171450">
              <a:buFont typeface="Arial" pitchFamily="34" charset="0"/>
              <a:buChar char="•"/>
            </a:pPr>
            <a:r>
              <a:rPr lang="fr-FR" sz="1200" kern="1200" dirty="0" smtClean="0">
                <a:solidFill>
                  <a:schemeClr val="tx1"/>
                </a:solidFill>
                <a:effectLst/>
                <a:latin typeface="+mn-lt"/>
                <a:ea typeface="+mn-ea"/>
                <a:cs typeface="+mn-cs"/>
              </a:rPr>
              <a:t>Les mesures de Connexité (</a:t>
            </a:r>
            <a:r>
              <a:rPr lang="fr-FR" sz="1200" kern="1200" dirty="0" err="1" smtClean="0">
                <a:solidFill>
                  <a:schemeClr val="tx1"/>
                </a:solidFill>
                <a:effectLst/>
                <a:latin typeface="+mn-lt"/>
                <a:ea typeface="+mn-ea"/>
                <a:cs typeface="+mn-cs"/>
              </a:rPr>
              <a:t>Relatedness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measures</a:t>
            </a:r>
            <a:r>
              <a:rPr lang="fr-FR" sz="1200" kern="1200" dirty="0" smtClean="0">
                <a:solidFill>
                  <a:schemeClr val="tx1"/>
                </a:solidFill>
                <a:effectLst/>
                <a:latin typeface="+mn-lt"/>
                <a:ea typeface="+mn-ea"/>
                <a:cs typeface="+mn-cs"/>
              </a:rPr>
              <a:t>) déterminent la connexité entre deux concepts en se basant sur leurs définitions, </a:t>
            </a:r>
          </a:p>
          <a:p>
            <a:pPr marL="628650" lvl="1" indent="-171450">
              <a:buFont typeface="Arial" pitchFamily="34" charset="0"/>
              <a:buChar char="•"/>
            </a:pPr>
            <a:r>
              <a:rPr lang="fr-FR" sz="1200" kern="1200" dirty="0" smtClean="0">
                <a:solidFill>
                  <a:schemeClr val="tx1"/>
                </a:solidFill>
                <a:effectLst/>
                <a:latin typeface="+mn-lt"/>
                <a:ea typeface="+mn-ea"/>
                <a:cs typeface="+mn-cs"/>
              </a:rPr>
              <a:t>En raison de la définition courte d'un concept, nous pensons qu'une similarité de texte abrégée peut être utile dans le processus du WSD pour le domaine Biomédicale. </a:t>
            </a:r>
          </a:p>
          <a:p>
            <a:pPr marL="171450" lvl="0" indent="-171450">
              <a:buFont typeface="Arial" pitchFamily="34" charset="0"/>
              <a:buChar char="•"/>
            </a:pPr>
            <a:r>
              <a:rPr lang="fr-FR" sz="1200" kern="1200" dirty="0" smtClean="0">
                <a:solidFill>
                  <a:schemeClr val="tx1"/>
                </a:solidFill>
                <a:effectLst/>
                <a:latin typeface="+mn-lt"/>
                <a:ea typeface="+mn-ea"/>
                <a:cs typeface="+mn-cs"/>
              </a:rPr>
              <a:t>Dans notre travail, nous proposons une nouvelle mesure de similarité au niveau du noyau Web (Web-</a:t>
            </a:r>
            <a:r>
              <a:rPr lang="fr-FR" sz="1200" kern="1200" dirty="0" err="1" smtClean="0">
                <a:solidFill>
                  <a:schemeClr val="tx1"/>
                </a:solidFill>
                <a:effectLst/>
                <a:latin typeface="+mn-lt"/>
                <a:ea typeface="+mn-ea"/>
                <a:cs typeface="+mn-cs"/>
              </a:rPr>
              <a:t>kernel</a:t>
            </a:r>
            <a:r>
              <a:rPr lang="fr-FR" sz="1200" kern="1200" dirty="0" smtClean="0">
                <a:solidFill>
                  <a:schemeClr val="tx1"/>
                </a:solidFill>
                <a:effectLst/>
                <a:latin typeface="+mn-lt"/>
                <a:ea typeface="+mn-ea"/>
                <a:cs typeface="+mn-cs"/>
              </a:rPr>
              <a:t>) entre deux textes courts biomédicaux, </a:t>
            </a:r>
          </a:p>
          <a:p>
            <a:pPr marL="628650" lvl="1" indent="-171450">
              <a:buFont typeface="Arial" pitchFamily="34" charset="0"/>
              <a:buChar char="•"/>
            </a:pPr>
            <a:r>
              <a:rPr lang="fr-FR" sz="1200" kern="1200" dirty="0" smtClean="0">
                <a:solidFill>
                  <a:schemeClr val="tx1"/>
                </a:solidFill>
                <a:effectLst/>
                <a:latin typeface="+mn-lt"/>
                <a:ea typeface="+mn-ea"/>
                <a:cs typeface="+mn-cs"/>
              </a:rPr>
              <a:t>dérivés de la définition des concepts et le résultat du moteur de recherche </a:t>
            </a:r>
            <a:r>
              <a:rPr lang="fr-FR" sz="1200" kern="120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 en se basant sur la théorie des ensembles approximatifs (RST).</a:t>
            </a:r>
          </a:p>
          <a:p>
            <a:pPr marL="171450" indent="-171450">
              <a:buFont typeface="Arial" pitchFamily="34" charset="0"/>
              <a:buChar char="•"/>
            </a:pPr>
            <a:r>
              <a:rPr lang="fr-FR" sz="1200" kern="1200" dirty="0" smtClean="0">
                <a:solidFill>
                  <a:schemeClr val="tx1"/>
                </a:solidFill>
                <a:effectLst/>
                <a:latin typeface="+mn-lt"/>
                <a:ea typeface="+mn-ea"/>
                <a:cs typeface="+mn-cs"/>
              </a:rPr>
              <a:t>Théorie des ensemble approximatifs</a:t>
            </a:r>
          </a:p>
          <a:p>
            <a:pPr marL="171450" indent="-171450">
              <a:buFont typeface="Arial" pitchFamily="34" charset="0"/>
              <a:buChar char="•"/>
            </a:pPr>
            <a:r>
              <a:rPr lang="fr-FR" sz="1200" kern="1200" dirty="0" smtClean="0">
                <a:solidFill>
                  <a:schemeClr val="tx1"/>
                </a:solidFill>
                <a:effectLst/>
                <a:latin typeface="+mn-lt"/>
                <a:ea typeface="+mn-ea"/>
                <a:cs typeface="+mn-cs"/>
              </a:rPr>
              <a:t>La théorie des ensembles approximatifs a été développée à l'origine par un informaticien polonais </a:t>
            </a:r>
            <a:r>
              <a:rPr lang="fr-FR" sz="1200" kern="1200" dirty="0" err="1" smtClean="0">
                <a:solidFill>
                  <a:schemeClr val="tx1"/>
                </a:solidFill>
                <a:effectLst/>
                <a:latin typeface="+mn-lt"/>
                <a:ea typeface="+mn-ea"/>
                <a:cs typeface="+mn-cs"/>
              </a:rPr>
              <a:t>Zdzisław</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Pawlak</a:t>
            </a:r>
            <a:r>
              <a:rPr lang="fr-FR" sz="1200" kern="1200" dirty="0" smtClean="0">
                <a:solidFill>
                  <a:schemeClr val="tx1"/>
                </a:solidFill>
                <a:effectLst/>
                <a:latin typeface="+mn-lt"/>
                <a:ea typeface="+mn-ea"/>
                <a:cs typeface="+mn-cs"/>
              </a:rPr>
              <a:t> [128] en tant que outil d'analyse et de classification des données. </a:t>
            </a:r>
          </a:p>
          <a:p>
            <a:pPr marL="171450" indent="-171450">
              <a:buFont typeface="Arial" pitchFamily="34" charset="0"/>
              <a:buChar char="•"/>
            </a:pPr>
            <a:r>
              <a:rPr lang="fr-FR" sz="1200" kern="1200" dirty="0" smtClean="0">
                <a:solidFill>
                  <a:schemeClr val="tx1"/>
                </a:solidFill>
                <a:effectLst/>
                <a:latin typeface="+mn-lt"/>
                <a:ea typeface="+mn-ea"/>
                <a:cs typeface="+mn-cs"/>
              </a:rPr>
              <a:t>Elle a été appliquée avec succès dans diverses tâches, telles que la sélection / extraction de caractéristiques et la classification </a:t>
            </a:r>
          </a:p>
          <a:p>
            <a:pPr marL="171450" indent="-171450">
              <a:buFont typeface="Arial" pitchFamily="34" charset="0"/>
              <a:buChar char="•"/>
            </a:pPr>
            <a:r>
              <a:rPr lang="fr-MA" dirty="0" smtClean="0"/>
              <a:t>La théorie des</a:t>
            </a:r>
            <a:r>
              <a:rPr lang="fr-MA" baseline="0" dirty="0" smtClean="0"/>
              <a:t> ensembles approximatifs permet de traiter tout type de données mais lorsqu’on traite des données textuelles on applique son modèle de tolérance </a:t>
            </a:r>
          </a:p>
          <a:p>
            <a:pPr marL="171450" indent="-171450">
              <a:buFont typeface="Arial" pitchFamily="34" charset="0"/>
              <a:buChar char="•"/>
            </a:pPr>
            <a:r>
              <a:rPr lang="fr-FR" sz="1200" kern="1200" dirty="0" smtClean="0">
                <a:solidFill>
                  <a:schemeClr val="tx1"/>
                </a:solidFill>
                <a:effectLst/>
                <a:latin typeface="+mn-lt"/>
                <a:ea typeface="+mn-ea"/>
                <a:cs typeface="+mn-cs"/>
              </a:rPr>
              <a:t>Le modèle de tolérance des ensembles approximatifs a été mis au point pour modéliser les documents et les termes dans les applications de fouille de textes. </a:t>
            </a:r>
          </a:p>
          <a:p>
            <a:pPr marL="171450" indent="-171450">
              <a:buFont typeface="Arial" pitchFamily="34" charset="0"/>
              <a:buChar char="•"/>
            </a:pPr>
            <a:endParaRPr lang="fr-FR"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26</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baseline="0" dirty="0" smtClean="0">
                <a:solidFill>
                  <a:schemeClr val="tx1"/>
                </a:solidFill>
                <a:effectLst/>
                <a:latin typeface="+mn-lt"/>
                <a:ea typeface="+mn-ea"/>
                <a:cs typeface="+mn-cs"/>
              </a:rPr>
              <a:t>Pour mesurer </a:t>
            </a:r>
            <a:r>
              <a:rPr lang="fr-FR" sz="1200" kern="1200" dirty="0" smtClean="0">
                <a:solidFill>
                  <a:schemeClr val="tx1"/>
                </a:solidFill>
                <a:effectLst/>
                <a:latin typeface="+mn-lt"/>
                <a:ea typeface="+mn-ea"/>
                <a:cs typeface="+mn-cs"/>
              </a:rPr>
              <a:t>la similarité entre deux textes courts,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Plusieurs méthode ont été proposé</a:t>
            </a:r>
            <a:r>
              <a:rPr lang="fr-FR" sz="1200" kern="1200" baseline="0" dirty="0" smtClean="0">
                <a:solidFill>
                  <a:schemeClr val="tx1"/>
                </a:solidFill>
                <a:effectLst/>
                <a:latin typeface="+mn-lt"/>
                <a:ea typeface="+mn-ea"/>
                <a:cs typeface="+mn-cs"/>
              </a:rPr>
              <a:t> dans la littérature</a:t>
            </a:r>
            <a:r>
              <a:rPr lang="fr-FR" sz="1200" kern="1200" dirty="0" smtClean="0">
                <a:solidFill>
                  <a:schemeClr val="tx1"/>
                </a:solidFill>
                <a:effectLst/>
                <a:latin typeface="+mn-lt"/>
                <a:ea typeface="+mn-ea"/>
                <a:cs typeface="+mn-cs"/>
              </a:rPr>
              <a:t>,</a:t>
            </a:r>
            <a:r>
              <a:rPr lang="fr-FR" sz="1200" kern="1200" baseline="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altLang="fr-FR" sz="1200" b="0" u="none" kern="1200" dirty="0" smtClean="0">
                <a:solidFill>
                  <a:schemeClr val="tx1"/>
                </a:solidFill>
                <a:effectLst/>
                <a:latin typeface="+mn-lt"/>
                <a:ea typeface="+mn-ea"/>
                <a:cs typeface="+mn-cs"/>
              </a:rPr>
              <a:t>On distingue</a:t>
            </a:r>
            <a:r>
              <a:rPr lang="fr-FR" altLang="fr-FR" sz="1200" b="0" u="none" kern="1200" baseline="0" dirty="0" smtClean="0">
                <a:solidFill>
                  <a:schemeClr val="tx1"/>
                </a:solidFill>
                <a:effectLst/>
                <a:latin typeface="+mn-lt"/>
                <a:ea typeface="+mn-ea"/>
                <a:cs typeface="+mn-cs"/>
              </a:rPr>
              <a:t> </a:t>
            </a:r>
            <a:r>
              <a:rPr lang="fr-FR" altLang="fr-FR" sz="1200" b="0" u="none" kern="1200" dirty="0" smtClean="0">
                <a:solidFill>
                  <a:schemeClr val="tx1"/>
                </a:solidFill>
                <a:effectLst/>
                <a:latin typeface="+mn-lt"/>
                <a:ea typeface="+mn-ea"/>
                <a:cs typeface="+mn-cs"/>
              </a:rPr>
              <a:t>la</a:t>
            </a:r>
            <a:r>
              <a:rPr lang="fr-FR" altLang="fr-FR" sz="1200" b="0" u="none" kern="1200" baseline="0" dirty="0" smtClean="0">
                <a:solidFill>
                  <a:schemeClr val="tx1"/>
                </a:solidFill>
                <a:effectLst/>
                <a:latin typeface="+mn-lt"/>
                <a:ea typeface="+mn-ea"/>
                <a:cs typeface="+mn-cs"/>
              </a:rPr>
              <a:t> méthode </a:t>
            </a:r>
            <a:r>
              <a:rPr lang="fr-FR" altLang="fr-FR" sz="1200" b="1" u="sng" kern="0" dirty="0" smtClean="0">
                <a:solidFill>
                  <a:srgbClr val="333333"/>
                </a:solidFill>
                <a:latin typeface="Times New Roman"/>
              </a:rPr>
              <a:t>de </a:t>
            </a:r>
            <a:r>
              <a:rPr lang="fr-FR" altLang="fr-FR" sz="1200" b="1" u="sng" kern="0" dirty="0" err="1" smtClean="0">
                <a:solidFill>
                  <a:srgbClr val="333333"/>
                </a:solidFill>
                <a:latin typeface="Times New Roman"/>
              </a:rPr>
              <a:t>Sahami</a:t>
            </a:r>
            <a:r>
              <a:rPr lang="fr-FR" sz="1200" kern="1200" dirty="0" smtClean="0">
                <a:solidFill>
                  <a:schemeClr val="tx1"/>
                </a:solidFill>
                <a:effectLst/>
                <a:latin typeface="+mn-lt"/>
                <a:ea typeface="+mn-ea"/>
                <a:cs typeface="+mn-cs"/>
              </a:rPr>
              <a:t> qui se basent sur les résultats retournés par un moteur de recherche Web pour fournir un contexte plus large au contenu initial.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mesurer la similarité Dans cette méthode,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Considérant une paire de texte court, chaque élément est traité comme une requête à envoyer vers un moteur de recherche Web,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Puis à partir des résultats renvoyés, un vecteur de contexte des termes d'origine</a:t>
            </a:r>
            <a:r>
              <a:rPr lang="fr-FR" sz="1200" kern="1200" baseline="0" dirty="0" smtClean="0">
                <a:solidFill>
                  <a:schemeClr val="tx1"/>
                </a:solidFill>
                <a:effectLst/>
                <a:latin typeface="+mn-lt"/>
                <a:ea typeface="+mn-ea"/>
                <a:cs typeface="+mn-cs"/>
              </a:rPr>
              <a:t> est créé pour </a:t>
            </a:r>
            <a:r>
              <a:rPr lang="fr-FR" sz="1200" kern="1200" dirty="0" smtClean="0">
                <a:solidFill>
                  <a:schemeClr val="tx1"/>
                </a:solidFill>
                <a:effectLst/>
                <a:latin typeface="+mn-lt"/>
                <a:ea typeface="+mn-ea"/>
                <a:cs typeface="+mn-cs"/>
              </a:rPr>
              <a:t>chaque requête,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en utilisant TF * IDF qui</a:t>
            </a:r>
            <a:r>
              <a:rPr lang="fr-FR" sz="1200" kern="1200" baseline="0" dirty="0" smtClean="0">
                <a:solidFill>
                  <a:schemeClr val="tx1"/>
                </a:solidFill>
                <a:effectLst/>
                <a:latin typeface="+mn-lt"/>
                <a:ea typeface="+mn-ea"/>
                <a:cs typeface="+mn-cs"/>
              </a:rPr>
              <a:t> </a:t>
            </a:r>
            <a:r>
              <a:rPr lang="fr-FR" altLang="fr-FR" sz="1200" dirty="0" smtClean="0">
                <a:solidFill>
                  <a:schemeClr val="tx2">
                    <a:lumMod val="50000"/>
                  </a:schemeClr>
                </a:solidFill>
                <a:latin typeface="Georgia" panose="02040502050405020303" pitchFamily="18" charset="0"/>
                <a:cs typeface="Times New Roman" panose="02020603050405020304" pitchFamily="18" charset="0"/>
              </a:rPr>
              <a:t>attribue un poids élevé à un terme de contexte, s'il apparaît fréquemment dans le document mais rarement dans la collection de document</a:t>
            </a:r>
            <a:endParaRPr lang="fr-FR"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Enfin, la similarité est définie comme le produit scalaire des deux vecteurs de contexte pour les deux textes courts.</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Cette méthode peut être améliorée en apportant quelques traitement aux documents retournés par le moteur de recherche ou bien en adoptant un nouveau système de pondération au lieu du système utilisé TI-IDF.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27</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Nous avons deux contributions majeures par rapport à l’algorithme original de </a:t>
            </a:r>
            <a:r>
              <a:rPr lang="fr-FR" sz="1200" b="1" i="1" kern="1200" dirty="0" err="1" smtClean="0">
                <a:solidFill>
                  <a:schemeClr val="tx1"/>
                </a:solidFill>
                <a:effectLst/>
                <a:latin typeface="+mn-lt"/>
                <a:ea typeface="+mn-ea"/>
                <a:cs typeface="+mn-cs"/>
              </a:rPr>
              <a:t>sahami</a:t>
            </a:r>
            <a:r>
              <a:rPr lang="fr-FR" sz="1200" kern="1200" dirty="0" smtClean="0">
                <a:solidFill>
                  <a:schemeClr val="tx1"/>
                </a:solidFill>
                <a:effectLst/>
                <a:latin typeface="+mn-lt"/>
                <a:ea typeface="+mn-ea"/>
                <a:cs typeface="+mn-cs"/>
              </a:rPr>
              <a:t>.</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À l’étape 1</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En raison de la brièveté (</a:t>
            </a:r>
            <a:r>
              <a:rPr lang="fr-FR" sz="1200" kern="1200" dirty="0" err="1" smtClean="0">
                <a:solidFill>
                  <a:schemeClr val="tx1"/>
                </a:solidFill>
                <a:effectLst/>
                <a:latin typeface="+mn-lt"/>
                <a:ea typeface="+mn-ea"/>
                <a:cs typeface="+mn-cs"/>
              </a:rPr>
              <a:t>Shortness</a:t>
            </a:r>
            <a:r>
              <a:rPr lang="fr-FR" sz="1200" kern="1200" dirty="0" smtClean="0">
                <a:solidFill>
                  <a:schemeClr val="tx1"/>
                </a:solidFill>
                <a:effectLst/>
                <a:latin typeface="+mn-lt"/>
                <a:ea typeface="+mn-ea"/>
                <a:cs typeface="+mn-cs"/>
              </a:rPr>
              <a:t>) et du manque de l’information contextuelle (</a:t>
            </a:r>
            <a:r>
              <a:rPr lang="fr-FR" sz="1200" kern="1200" dirty="0" err="1" smtClean="0">
                <a:solidFill>
                  <a:schemeClr val="tx1"/>
                </a:solidFill>
                <a:effectLst/>
                <a:latin typeface="+mn-lt"/>
                <a:ea typeface="+mn-ea"/>
                <a:cs typeface="+mn-cs"/>
              </a:rPr>
              <a:t>Sparseness</a:t>
            </a:r>
            <a:r>
              <a:rPr lang="fr-FR" sz="1200" kern="1200" dirty="0" smtClean="0">
                <a:solidFill>
                  <a:schemeClr val="tx1"/>
                </a:solidFill>
                <a:effectLst/>
                <a:latin typeface="+mn-lt"/>
                <a:ea typeface="+mn-ea"/>
                <a:cs typeface="+mn-cs"/>
              </a:rPr>
              <a:t>) des extraits renvoyés par un moteur de recherche</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Nous ajoutant des termes qui ont certains liens sémantiques avec les termes originaux dans la requête ce qui enrichie les documents retournés</a:t>
            </a:r>
            <a:r>
              <a:rPr lang="fr-FR" sz="1200" kern="1200" baseline="0" dirty="0" smtClean="0">
                <a:solidFill>
                  <a:schemeClr val="tx1"/>
                </a:solidFill>
                <a:effectLst/>
                <a:latin typeface="+mn-lt"/>
                <a:ea typeface="+mn-ea"/>
                <a:cs typeface="+mn-cs"/>
              </a:rPr>
              <a:t> en se basant sur la théorie des ensembles </a:t>
            </a:r>
            <a:r>
              <a:rPr lang="fr-FR" sz="1200" kern="1200" baseline="0" dirty="0" err="1" smtClean="0">
                <a:solidFill>
                  <a:schemeClr val="tx1"/>
                </a:solidFill>
                <a:effectLst/>
                <a:latin typeface="+mn-lt"/>
                <a:ea typeface="+mn-ea"/>
                <a:cs typeface="+mn-cs"/>
              </a:rPr>
              <a:t>approximaif</a:t>
            </a:r>
            <a:r>
              <a:rPr lang="fr-FR" sz="1200" kern="1200" baseline="0" dirty="0" smtClean="0">
                <a:solidFill>
                  <a:schemeClr val="tx1"/>
                </a:solidFill>
                <a:effectLst/>
                <a:latin typeface="+mn-lt"/>
                <a:ea typeface="+mn-ea"/>
                <a:cs typeface="+mn-cs"/>
              </a:rPr>
              <a:t> RS</a:t>
            </a:r>
            <a:r>
              <a:rPr lang="fr-FR" sz="1200" kern="1200" dirty="0" smtClean="0">
                <a:solidFill>
                  <a:schemeClr val="tx1"/>
                </a:solidFill>
                <a:effectLst/>
                <a:latin typeface="+mn-lt"/>
                <a:ea typeface="+mn-ea"/>
                <a:cs typeface="+mn-cs"/>
              </a:rPr>
              <a:t>,</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À l’étape 2, chaque document est représenté par un vecteur de pondération, la formule originale TF * IDF étant remplacée par une formule </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qui garantit que chaque terme ajouté dans le document aura un poids inférieur aux termes originaux,</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28</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Nous évaluons Notre mesure de similarité entre deux textes courts - Web-</a:t>
            </a:r>
            <a:r>
              <a:rPr lang="fr-FR" sz="1200" kern="1200" dirty="0" err="1" smtClean="0">
                <a:solidFill>
                  <a:schemeClr val="tx1"/>
                </a:solidFill>
                <a:effectLst/>
                <a:latin typeface="+mn-lt"/>
                <a:ea typeface="+mn-ea"/>
                <a:cs typeface="+mn-cs"/>
              </a:rPr>
              <a:t>kernel</a:t>
            </a:r>
            <a:r>
              <a:rPr lang="fr-FR" sz="1200" kern="1200" dirty="0" smtClean="0">
                <a:solidFill>
                  <a:schemeClr val="tx1"/>
                </a:solidFill>
                <a:effectLst/>
                <a:latin typeface="+mn-lt"/>
                <a:ea typeface="+mn-ea"/>
                <a:cs typeface="+mn-cs"/>
              </a:rPr>
              <a:t>  - dans le corpus MSH-WSD de NLM,</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Dans ce système, nous procédons comme suit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N</a:t>
            </a:r>
            <a:r>
              <a:rPr lang="fr-FR" sz="1200" kern="1200" baseline="0" dirty="0" smtClean="0">
                <a:solidFill>
                  <a:schemeClr val="tx1"/>
                </a:solidFill>
                <a:effectLst/>
                <a:latin typeface="+mn-lt"/>
                <a:ea typeface="+mn-ea"/>
                <a:cs typeface="+mn-cs"/>
              </a:rPr>
              <a:t>ous commençons par l ’extraction de la </a:t>
            </a:r>
            <a:r>
              <a:rPr lang="fr-FR" sz="1200" kern="1200" dirty="0" smtClean="0">
                <a:solidFill>
                  <a:schemeClr val="tx1"/>
                </a:solidFill>
                <a:effectLst/>
                <a:latin typeface="+mn-lt"/>
                <a:ea typeface="+mn-ea"/>
                <a:cs typeface="+mn-cs"/>
              </a:rPr>
              <a:t>liste des termes biomédicaux relatifs au contexte du mot</a:t>
            </a:r>
            <a:r>
              <a:rPr lang="fr-FR" sz="1200" kern="1200" baseline="0" dirty="0" smtClean="0">
                <a:solidFill>
                  <a:schemeClr val="tx1"/>
                </a:solidFill>
                <a:effectLst/>
                <a:latin typeface="+mn-lt"/>
                <a:ea typeface="+mn-ea"/>
                <a:cs typeface="+mn-cs"/>
              </a:rPr>
              <a:t> ambigu</a:t>
            </a:r>
            <a:r>
              <a:rPr lang="fr-FR" sz="1200" kern="1200" dirty="0" smtClean="0">
                <a:solidFill>
                  <a:schemeClr val="tx1"/>
                </a:solidFill>
                <a:effectLst/>
                <a:latin typeface="+mn-lt"/>
                <a:ea typeface="+mn-ea"/>
                <a:cs typeface="+mn-cs"/>
              </a:rPr>
              <a:t>. </a:t>
            </a:r>
          </a:p>
          <a:p>
            <a:pPr marL="628650" lvl="1" indent="-171450" rtl="0">
              <a:buFont typeface="Arial" panose="020B0604020202020204" pitchFamily="34" charset="0"/>
              <a:buChar char="•"/>
            </a:pPr>
            <a:r>
              <a:rPr lang="fr-FR" sz="1200" kern="1200" dirty="0" smtClean="0">
                <a:solidFill>
                  <a:schemeClr val="tx1"/>
                </a:solidFill>
                <a:effectLst/>
                <a:latin typeface="+mn-lt"/>
                <a:ea typeface="+mn-ea"/>
                <a:cs typeface="+mn-cs"/>
              </a:rPr>
              <a:t>Puis la conceptualisation est effectué pour les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termes ambiguës et les</a:t>
            </a:r>
            <a:r>
              <a:rPr lang="fr-FR" sz="1200" kern="1200" baseline="0" dirty="0" smtClean="0">
                <a:solidFill>
                  <a:schemeClr val="tx1"/>
                </a:solidFill>
                <a:effectLst/>
                <a:latin typeface="+mn-lt"/>
                <a:ea typeface="+mn-ea"/>
                <a:cs typeface="+mn-cs"/>
              </a:rPr>
              <a:t> termes de leurs contexte</a:t>
            </a:r>
            <a:r>
              <a:rPr lang="fr-FR" sz="1200" kern="120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Après nous créons la requête pour chaque concept du terme ambiguë et</a:t>
            </a:r>
            <a:r>
              <a:rPr lang="fr-FR" sz="1200" kern="1200" baseline="0" dirty="0" smtClean="0">
                <a:solidFill>
                  <a:schemeClr val="tx1"/>
                </a:solidFill>
                <a:effectLst/>
                <a:latin typeface="+mn-lt"/>
                <a:ea typeface="+mn-ea"/>
                <a:cs typeface="+mn-cs"/>
              </a:rPr>
              <a:t> qui combine </a:t>
            </a:r>
            <a:endParaRPr lang="fr-FR" sz="1200" kern="1200" dirty="0" smtClean="0">
              <a:solidFill>
                <a:schemeClr val="tx1"/>
              </a:solidFill>
              <a:effectLst/>
              <a:latin typeface="+mn-lt"/>
              <a:ea typeface="+mn-ea"/>
              <a:cs typeface="+mn-cs"/>
            </a:endParaRP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Le texte dérivé de la définition du concept depuis UMLS. </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Ainsi</a:t>
            </a:r>
            <a:r>
              <a:rPr lang="fr-FR" sz="1200" kern="1200" baseline="0" dirty="0" smtClean="0">
                <a:solidFill>
                  <a:schemeClr val="tx1"/>
                </a:solidFill>
                <a:effectLst/>
                <a:latin typeface="+mn-lt"/>
                <a:ea typeface="+mn-ea"/>
                <a:cs typeface="+mn-cs"/>
              </a:rPr>
              <a:t> un </a:t>
            </a:r>
            <a:r>
              <a:rPr lang="fr-FR" sz="1200" kern="1200" dirty="0" smtClean="0">
                <a:solidFill>
                  <a:schemeClr val="tx1"/>
                </a:solidFill>
                <a:effectLst/>
                <a:latin typeface="+mn-lt"/>
                <a:ea typeface="+mn-ea"/>
                <a:cs typeface="+mn-cs"/>
              </a:rPr>
              <a:t>deuxième texte qui</a:t>
            </a:r>
            <a:r>
              <a:rPr lang="fr-FR" sz="1200" kern="1200" baseline="0" dirty="0" smtClean="0">
                <a:solidFill>
                  <a:schemeClr val="tx1"/>
                </a:solidFill>
                <a:effectLst/>
                <a:latin typeface="+mn-lt"/>
                <a:ea typeface="+mn-ea"/>
                <a:cs typeface="+mn-cs"/>
              </a:rPr>
              <a:t> contiens </a:t>
            </a:r>
            <a:r>
              <a:rPr lang="fr-FR" sz="1200" kern="1200" dirty="0" smtClean="0">
                <a:solidFill>
                  <a:schemeClr val="tx1"/>
                </a:solidFill>
                <a:effectLst/>
                <a:latin typeface="+mn-lt"/>
                <a:ea typeface="+mn-ea"/>
                <a:cs typeface="+mn-cs"/>
              </a:rPr>
              <a:t>les termes du contexte.</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Ensuite nous mesurons la similarité proposé du Web-</a:t>
            </a:r>
            <a:r>
              <a:rPr lang="fr-FR" sz="1200" kern="1200" dirty="0" err="1" smtClean="0">
                <a:solidFill>
                  <a:schemeClr val="tx1"/>
                </a:solidFill>
                <a:effectLst/>
                <a:latin typeface="+mn-lt"/>
                <a:ea typeface="+mn-ea"/>
                <a:cs typeface="+mn-cs"/>
              </a:rPr>
              <a:t>Kernel</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en utilisant les requêtes de la dernière étape, </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Et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qui retourne une mesure pour chaque concept possible du terme ambigu, </a:t>
            </a:r>
          </a:p>
          <a:p>
            <a:pPr marL="1085850" lvl="2" indent="-171450">
              <a:buFont typeface="Arial" panose="020B0604020202020204" pitchFamily="34" charset="0"/>
              <a:buChar char="•"/>
            </a:pPr>
            <a:r>
              <a:rPr lang="fr-FR" sz="1200" kern="1200" dirty="0" smtClean="0">
                <a:solidFill>
                  <a:schemeClr val="tx1"/>
                </a:solidFill>
                <a:effectLst/>
                <a:latin typeface="+mn-lt"/>
                <a:ea typeface="+mn-ea"/>
                <a:cs typeface="+mn-cs"/>
              </a:rPr>
              <a:t>à partir de ces mesures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nous déduisons le concept approprié.</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Enfin, nous réalisons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une étape d'évaluation pour comparer les concepts sélectionnés par notre méthode et ceux sélectionner par les experts du corpus MSH-WSD.</a:t>
            </a:r>
          </a:p>
          <a:p>
            <a:pPr marL="628650" lvl="1" indent="-171450">
              <a:buFont typeface="Arial" panose="020B0604020202020204" pitchFamily="34" charset="0"/>
              <a:buChar char="•"/>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29</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Avec la croissance rapide de la technologie biologique à haut débit, l'étude de la science biomédicale est entrée dans l'ère de l’</a:t>
            </a:r>
            <a:r>
              <a:rPr lang="fr-FR" sz="1200" kern="1200" dirty="0" err="1" smtClean="0">
                <a:solidFill>
                  <a:schemeClr val="tx1"/>
                </a:solidFill>
                <a:effectLst/>
                <a:latin typeface="+mn-lt"/>
                <a:ea typeface="+mn-ea"/>
                <a:cs typeface="+mn-cs"/>
              </a:rPr>
              <a:t>omique</a:t>
            </a:r>
            <a:r>
              <a:rPr lang="fr-FR" sz="120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Celui-ci </a:t>
            </a:r>
            <a:r>
              <a:rPr lang="fr-FR" sz="1200" kern="1200" dirty="0" smtClean="0">
                <a:solidFill>
                  <a:schemeClr val="tx1"/>
                </a:solidFill>
                <a:effectLst/>
                <a:latin typeface="+mn-lt"/>
                <a:ea typeface="+mn-ea"/>
                <a:cs typeface="+mn-cs"/>
              </a:rPr>
              <a:t>apporte plusieurs données </a:t>
            </a:r>
            <a:r>
              <a:rPr lang="fr-FR" sz="1200" kern="1200" dirty="0" err="1" smtClean="0">
                <a:solidFill>
                  <a:schemeClr val="tx1"/>
                </a:solidFill>
                <a:effectLst/>
                <a:latin typeface="+mn-lt"/>
                <a:ea typeface="+mn-ea"/>
                <a:cs typeface="+mn-cs"/>
              </a:rPr>
              <a:t>omiques</a:t>
            </a:r>
            <a:r>
              <a:rPr lang="fr-FR" sz="1200" kern="120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notamment la génomique et</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la </a:t>
            </a:r>
            <a:r>
              <a:rPr lang="fr-FR" sz="1200" kern="1200" dirty="0" err="1" smtClean="0">
                <a:solidFill>
                  <a:schemeClr val="tx1"/>
                </a:solidFill>
                <a:effectLst/>
                <a:latin typeface="+mn-lt"/>
                <a:ea typeface="+mn-ea"/>
                <a:cs typeface="+mn-cs"/>
              </a:rPr>
              <a:t>transcriptomique</a:t>
            </a:r>
            <a:r>
              <a:rPr lang="fr-FR" sz="1200"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a:t>
            </a:r>
            <a:endParaRPr lang="fr-FR" sz="1200" b="1" i="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Les énormes quantités de données biologiques continuent à émerger dans la recherche en sciences de la vie.</a:t>
            </a:r>
            <a:r>
              <a:rPr lang="fr-FR" sz="1200" kern="1200" baseline="0" dirty="0" smtClean="0">
                <a:solidFill>
                  <a:schemeClr val="tx1"/>
                </a:solidFill>
                <a:effectLst/>
                <a:latin typeface="+mn-lt"/>
                <a:ea typeface="+mn-ea"/>
                <a:cs typeface="+mn-cs"/>
              </a:rPr>
              <a:t> Ainsi </a:t>
            </a:r>
            <a:r>
              <a:rPr lang="fr-FR" sz="1200" kern="1200" dirty="0" smtClean="0">
                <a:solidFill>
                  <a:schemeClr val="tx1"/>
                </a:solidFill>
                <a:effectLst/>
                <a:latin typeface="+mn-lt"/>
                <a:ea typeface="+mn-ea"/>
                <a:cs typeface="+mn-cs"/>
              </a:rPr>
              <a:t>publier</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dans des revues scientifiques sous forme de texte électronique. </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 </a:t>
            </a:r>
            <a:r>
              <a:rPr lang="fr-FR" sz="1200" kern="1200" dirty="0" smtClean="0">
                <a:solidFill>
                  <a:schemeClr val="tx1"/>
                </a:solidFill>
                <a:effectLst/>
                <a:latin typeface="+mn-lt"/>
                <a:ea typeface="+mn-ea"/>
                <a:cs typeface="+mn-cs"/>
              </a:rPr>
              <a:t>traitement de ces littératures biomédicales pourrait extraire davantage des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informations biologiques et découvrir de nouvelles connaissances biomédicales. </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La recherche manuelle de ces informations est très difficile et non efficace. De ce fait l’exploitation de ces ressources électroniques devient impossible.</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La fouille de texte est apparue comme une solution potentielle</a:t>
            </a:r>
            <a:r>
              <a:rPr lang="fr-FR"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endParaRPr lang="fr-FR"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i="1" dirty="0" smtClean="0"/>
              <a:t>[</a:t>
            </a:r>
            <a:r>
              <a:rPr lang="fr-FR" sz="1200" b="1" i="1" dirty="0" err="1" smtClean="0"/>
              <a:t>omiques</a:t>
            </a:r>
            <a:r>
              <a:rPr lang="fr-FR" sz="1200" b="1" i="1" dirty="0" smtClean="0"/>
              <a:t> (</a:t>
            </a:r>
            <a:r>
              <a:rPr lang="fr-FR" sz="1200" b="1" i="1" dirty="0" err="1" smtClean="0"/>
              <a:t>omics</a:t>
            </a:r>
            <a:r>
              <a:rPr lang="fr-FR" sz="1200" b="1" i="1" dirty="0" smtClean="0"/>
              <a:t>) : les outils (études systématiques) de biologie moléculaire permettant de décrire et de comprendre le fonctionnement biologique d’un organisme.</a:t>
            </a:r>
            <a:r>
              <a:rPr lang="fr-FR" sz="1200" b="1" i="1" kern="1200" dirty="0" smtClean="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la </a:t>
            </a:r>
            <a:r>
              <a:rPr lang="fr-FR" sz="1200" kern="1200" dirty="0" err="1" smtClean="0">
                <a:solidFill>
                  <a:schemeClr val="tx1"/>
                </a:solidFill>
                <a:effectLst/>
                <a:latin typeface="+mn-lt"/>
                <a:ea typeface="+mn-ea"/>
                <a:cs typeface="+mn-cs"/>
              </a:rPr>
              <a:t>transcriptomique</a:t>
            </a:r>
            <a:r>
              <a:rPr lang="fr-FR" sz="1200" kern="1200" dirty="0" smtClean="0">
                <a:solidFill>
                  <a:schemeClr val="tx1"/>
                </a:solidFill>
                <a:effectLst/>
                <a:latin typeface="+mn-lt"/>
                <a:ea typeface="+mn-ea"/>
                <a:cs typeface="+mn-cs"/>
              </a:rPr>
              <a:t> ; </a:t>
            </a:r>
            <a:r>
              <a:rPr lang="fr-FR" sz="1200" b="1" i="1" kern="1200" dirty="0" smtClean="0">
                <a:solidFill>
                  <a:schemeClr val="tx1"/>
                </a:solidFill>
                <a:effectLst/>
                <a:latin typeface="+mn-lt"/>
                <a:ea typeface="+mn-ea"/>
                <a:cs typeface="+mn-cs"/>
              </a:rPr>
              <a:t>(La </a:t>
            </a:r>
            <a:r>
              <a:rPr lang="fr-FR" sz="1200" b="1" i="1" kern="1200" dirty="0" err="1" smtClean="0">
                <a:solidFill>
                  <a:schemeClr val="tx1"/>
                </a:solidFill>
                <a:effectLst/>
                <a:latin typeface="+mn-lt"/>
                <a:ea typeface="+mn-ea"/>
                <a:cs typeface="+mn-cs"/>
              </a:rPr>
              <a:t>transcriptomique</a:t>
            </a:r>
            <a:r>
              <a:rPr lang="fr-FR" sz="1200" b="1" i="1" kern="1200" dirty="0" smtClean="0">
                <a:solidFill>
                  <a:schemeClr val="tx1"/>
                </a:solidFill>
                <a:effectLst/>
                <a:latin typeface="+mn-lt"/>
                <a:ea typeface="+mn-ea"/>
                <a:cs typeface="+mn-cs"/>
              </a:rPr>
              <a:t> est l'étude de l'ensemble des ARN messagers produits lors du processus de transcription d'un génome.)</a:t>
            </a:r>
          </a:p>
          <a:p>
            <a:pPr marL="171450" lvl="0" indent="-171450">
              <a:buFont typeface="Arial" panose="020B0604020202020204" pitchFamily="34" charset="0"/>
              <a:buChar char="•"/>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Nous comparons la précision obtenue de notre méthode Web-</a:t>
            </a:r>
            <a:r>
              <a:rPr lang="fr-FR" sz="1200" kern="1200" dirty="0" err="1" smtClean="0">
                <a:solidFill>
                  <a:schemeClr val="tx1"/>
                </a:solidFill>
                <a:effectLst/>
                <a:latin typeface="+mn-lt"/>
                <a:ea typeface="+mn-ea"/>
                <a:cs typeface="+mn-cs"/>
              </a:rPr>
              <a:t>kernel</a:t>
            </a:r>
            <a:r>
              <a:rPr lang="fr-FR" sz="1200" kern="1200" dirty="0" smtClean="0">
                <a:solidFill>
                  <a:schemeClr val="tx1"/>
                </a:solidFill>
                <a:effectLst/>
                <a:latin typeface="+mn-lt"/>
                <a:ea typeface="+mn-ea"/>
                <a:cs typeface="+mn-cs"/>
              </a:rPr>
              <a:t> à </a:t>
            </a:r>
            <a:r>
              <a:rPr lang="fr-FR" sz="1200" b="1" i="1"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[65] et une</a:t>
            </a:r>
            <a:r>
              <a:rPr lang="fr-FR" sz="1200" kern="1200" baseline="0" dirty="0" smtClean="0">
                <a:solidFill>
                  <a:schemeClr val="tx1"/>
                </a:solidFill>
                <a:effectLst/>
                <a:latin typeface="+mn-lt"/>
                <a:ea typeface="+mn-ea"/>
                <a:cs typeface="+mn-cs"/>
              </a:rPr>
              <a:t> autre méthode de la littérature </a:t>
            </a:r>
            <a:r>
              <a:rPr lang="fr-FR" sz="1200" kern="1200" dirty="0" smtClean="0">
                <a:solidFill>
                  <a:schemeClr val="tx1"/>
                </a:solidFill>
                <a:effectLst/>
                <a:latin typeface="+mn-lt"/>
                <a:ea typeface="+mn-ea"/>
                <a:cs typeface="+mn-cs"/>
              </a:rPr>
              <a:t>proposée par Gad El-Rab</a:t>
            </a:r>
            <a:r>
              <a:rPr lang="fr-FR" sz="1200" kern="1200" baseline="0" dirty="0" smtClean="0">
                <a:solidFill>
                  <a:schemeClr val="tx1"/>
                </a:solidFill>
                <a:effectLst/>
                <a:latin typeface="+mn-lt"/>
                <a:ea typeface="+mn-ea"/>
                <a:cs typeface="+mn-cs"/>
              </a:rPr>
              <a:t> ()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en utilisant comme corpus </a:t>
            </a:r>
            <a:r>
              <a:rPr lang="fr-FR" sz="1200" b="1" i="1" kern="1200" dirty="0" smtClean="0">
                <a:solidFill>
                  <a:schemeClr val="tx1"/>
                </a:solidFill>
                <a:effectLst/>
                <a:latin typeface="+mn-lt"/>
                <a:ea typeface="+mn-ea"/>
                <a:cs typeface="+mn-cs"/>
              </a:rPr>
              <a:t>MSH-WSD</a:t>
            </a:r>
            <a:r>
              <a:rPr lang="fr-FR" sz="120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La figure suivante montre l'exactitude des méthodes</a:t>
            </a:r>
            <a:r>
              <a:rPr lang="fr-FR" sz="1200" kern="1200" baseline="0" dirty="0" smtClean="0">
                <a:solidFill>
                  <a:schemeClr val="tx1"/>
                </a:solidFill>
                <a:effectLst/>
                <a:latin typeface="+mn-lt"/>
                <a:ea typeface="+mn-ea"/>
                <a:cs typeface="+mn-cs"/>
              </a:rPr>
              <a:t> cités</a:t>
            </a:r>
            <a:endParaRPr lang="fr-FR"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Comme illustré, nous pouvons observer que l'exactitude des méthodes de similarité basé sur web-</a:t>
            </a:r>
            <a:r>
              <a:rPr lang="fr-FR" sz="1200" kern="1200" dirty="0" err="1" smtClean="0">
                <a:solidFill>
                  <a:schemeClr val="tx1"/>
                </a:solidFill>
                <a:effectLst/>
                <a:latin typeface="+mn-lt"/>
                <a:ea typeface="+mn-ea"/>
                <a:cs typeface="+mn-cs"/>
              </a:rPr>
              <a:t>kernel</a:t>
            </a:r>
            <a:r>
              <a:rPr lang="fr-FR" sz="1200" kern="1200" dirty="0" smtClean="0">
                <a:solidFill>
                  <a:schemeClr val="tx1"/>
                </a:solidFill>
                <a:effectLst/>
                <a:latin typeface="+mn-lt"/>
                <a:ea typeface="+mn-ea"/>
                <a:cs typeface="+mn-cs"/>
              </a:rPr>
              <a:t> et de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est supérieure à celle de Gad El-Rab,</a:t>
            </a:r>
          </a:p>
          <a:p>
            <a:pPr fontAlgn="t"/>
            <a:r>
              <a:rPr lang="fr-FR" sz="1200" b="0" i="0" kern="1200" dirty="0" smtClean="0">
                <a:solidFill>
                  <a:schemeClr val="tx1"/>
                </a:solidFill>
                <a:effectLst/>
                <a:latin typeface="+mn-lt"/>
                <a:ea typeface="+mn-ea"/>
                <a:cs typeface="+mn-cs"/>
              </a:rPr>
              <a:t/>
            </a:r>
            <a:br>
              <a:rPr lang="fr-FR" sz="1200" b="0" i="0" kern="1200" dirty="0" smtClean="0">
                <a:solidFill>
                  <a:schemeClr val="tx1"/>
                </a:solidFill>
                <a:effectLst/>
                <a:latin typeface="+mn-lt"/>
                <a:ea typeface="+mn-ea"/>
                <a:cs typeface="+mn-cs"/>
              </a:rPr>
            </a:br>
            <a:r>
              <a:rPr lang="fr-FR" sz="1200" b="0" i="1" kern="1200" dirty="0" smtClean="0">
                <a:solidFill>
                  <a:schemeClr val="tx1"/>
                </a:solidFill>
                <a:effectLst/>
                <a:latin typeface="+mn-lt"/>
                <a:ea typeface="+mn-ea"/>
                <a:cs typeface="+mn-cs"/>
              </a:rPr>
              <a:t>l’exactitude fait référence à la proximité des mesures à une valeur spécifique, tandis que la précision correspond à la proximité des mesures les unes par rapport aux autres.</a:t>
            </a:r>
          </a:p>
          <a:p>
            <a:pPr marL="0" indent="0">
              <a:buFont typeface="Arial" panose="020B0604020202020204" pitchFamily="34" charset="0"/>
              <a:buNone/>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30</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Ainsi, la figure suivante présente l’exactitude des 203 </a:t>
            </a:r>
            <a:r>
              <a:rPr lang="fr-FR" sz="1200" kern="1200" smtClean="0">
                <a:solidFill>
                  <a:schemeClr val="tx1"/>
                </a:solidFill>
                <a:effectLst/>
                <a:latin typeface="+mn-lt"/>
                <a:ea typeface="+mn-ea"/>
                <a:cs typeface="+mn-cs"/>
              </a:rPr>
              <a:t>termes ambiguës</a:t>
            </a:r>
            <a:r>
              <a:rPr lang="fr-FR" sz="1200" kern="1200" dirty="0" smtClean="0">
                <a:solidFill>
                  <a:schemeClr val="tx1"/>
                </a:solidFill>
                <a:effectLst/>
                <a:latin typeface="+mn-lt"/>
                <a:ea typeface="+mn-ea"/>
                <a:cs typeface="+mn-cs"/>
              </a:rPr>
              <a:t>, et nous pouvons constater que la plupart de ces exactitudes se situent entre 45% et 98% et qui sont des valeurs intéressantes par rapport au autres méthodes qui ont des</a:t>
            </a:r>
            <a:r>
              <a:rPr lang="fr-FR" sz="1200" kern="1200" baseline="0" dirty="0" smtClean="0">
                <a:solidFill>
                  <a:schemeClr val="tx1"/>
                </a:solidFill>
                <a:effectLst/>
                <a:latin typeface="+mn-lt"/>
                <a:ea typeface="+mn-ea"/>
                <a:cs typeface="+mn-cs"/>
              </a:rPr>
              <a:t> précisions </a:t>
            </a:r>
            <a:r>
              <a:rPr lang="fr-FR" sz="1200" kern="1200" dirty="0" smtClean="0">
                <a:solidFill>
                  <a:schemeClr val="tx1"/>
                </a:solidFill>
                <a:effectLst/>
                <a:latin typeface="+mn-lt"/>
                <a:ea typeface="+mn-ea"/>
                <a:cs typeface="+mn-cs"/>
              </a:rPr>
              <a:t>entre 0% et 97%. Cela peut démontrer l'intérêt de notre méthode proposée.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En effet, les résultats des expériences sur notre</a:t>
            </a:r>
            <a:r>
              <a:rPr lang="fr-FR" sz="1200" kern="1200" baseline="0" dirty="0" smtClean="0">
                <a:solidFill>
                  <a:schemeClr val="tx1"/>
                </a:solidFill>
                <a:effectLst/>
                <a:latin typeface="+mn-lt"/>
                <a:ea typeface="+mn-ea"/>
                <a:cs typeface="+mn-cs"/>
              </a:rPr>
              <a:t> méthode, </a:t>
            </a:r>
            <a:r>
              <a:rPr lang="fr-FR" sz="1200" kern="1200" dirty="0" smtClean="0">
                <a:solidFill>
                  <a:schemeClr val="tx1"/>
                </a:solidFill>
                <a:effectLst/>
                <a:latin typeface="+mn-lt"/>
                <a:ea typeface="+mn-ea"/>
                <a:cs typeface="+mn-cs"/>
              </a:rPr>
              <a:t>montrent une amélioration considérable de l ’exactitude pour les plus grandes et les plus basses, tout en regroupant les performances pour chaque terme.</a:t>
            </a:r>
          </a:p>
          <a:p>
            <a:pPr marL="171450" indent="-171450">
              <a:buFont typeface="Arial" panose="020B0604020202020204" pitchFamily="34" charset="0"/>
              <a:buChar char="•"/>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31</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Nous avons présentés deux études en relation avec les mesures de similarité et de connexité entre deux concepts par la proposition de deux méthodes </a:t>
            </a:r>
            <a:r>
              <a:rPr lang="fr-FR" sz="1200" b="1" i="1"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et </a:t>
            </a:r>
            <a:r>
              <a:rPr lang="fr-FR" sz="1200" b="1" i="1" kern="1200" dirty="0" smtClean="0">
                <a:solidFill>
                  <a:schemeClr val="tx1"/>
                </a:solidFill>
                <a:effectLst/>
                <a:latin typeface="+mn-lt"/>
                <a:ea typeface="+mn-ea"/>
                <a:cs typeface="+mn-cs"/>
              </a:rPr>
              <a:t>Web-</a:t>
            </a:r>
            <a:r>
              <a:rPr lang="fr-FR" sz="1200" b="1" i="1" kern="1200" dirty="0" err="1" smtClean="0">
                <a:solidFill>
                  <a:schemeClr val="tx1"/>
                </a:solidFill>
                <a:effectLst/>
                <a:latin typeface="+mn-lt"/>
                <a:ea typeface="+mn-ea"/>
                <a:cs typeface="+mn-cs"/>
              </a:rPr>
              <a:t>kernel</a:t>
            </a:r>
            <a:r>
              <a:rPr lang="fr-FR" sz="1200" kern="1200" dirty="0" smtClean="0">
                <a:solidFill>
                  <a:schemeClr val="tx1"/>
                </a:solidFill>
                <a:effectLst/>
                <a:latin typeface="+mn-lt"/>
                <a:ea typeface="+mn-ea"/>
                <a:cs typeface="+mn-cs"/>
              </a:rPr>
              <a:t>.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Ainsi,</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Nous avons évalué ces deux méthodes en utilisant le corpus MSH-WSD</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sans les intégrer dans une application de fouille de texte biomédical,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Cependant, il sera de très grande importance d’évaluer les</a:t>
            </a:r>
            <a:r>
              <a:rPr lang="fr-FR" sz="1200" kern="1200" baseline="0" dirty="0" smtClean="0">
                <a:solidFill>
                  <a:schemeClr val="tx1"/>
                </a:solidFill>
                <a:effectLst/>
                <a:latin typeface="+mn-lt"/>
                <a:ea typeface="+mn-ea"/>
                <a:cs typeface="+mn-cs"/>
              </a:rPr>
              <a:t> méthode proposé </a:t>
            </a:r>
            <a:r>
              <a:rPr lang="fr-FR" sz="1200" kern="1200" dirty="0" smtClean="0">
                <a:solidFill>
                  <a:schemeClr val="tx1"/>
                </a:solidFill>
                <a:effectLst/>
                <a:latin typeface="+mn-lt"/>
                <a:ea typeface="+mn-ea"/>
                <a:cs typeface="+mn-cs"/>
              </a:rPr>
              <a:t>dans des applications de fouille de texte Biomédical.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Dans le cadre de notre travail, nous nous sommes intéressés par l’intégration de la première méthode </a:t>
            </a:r>
            <a:r>
              <a:rPr lang="fr-FR" sz="1200" b="1" i="1" kern="1200" dirty="0" err="1" smtClean="0">
                <a:solidFill>
                  <a:schemeClr val="tx1"/>
                </a:solidFill>
                <a:effectLst/>
                <a:latin typeface="+mn-lt"/>
                <a:ea typeface="+mn-ea"/>
                <a:cs typeface="+mn-cs"/>
              </a:rPr>
              <a:t>SenseRelate</a:t>
            </a:r>
            <a:r>
              <a:rPr lang="fr-FR" sz="1200" b="1" i="1" kern="1200" baseline="0" dirty="0" smtClean="0">
                <a:solidFill>
                  <a:schemeClr val="tx1"/>
                </a:solidFill>
                <a:effectLst/>
                <a:latin typeface="+mn-lt"/>
                <a:ea typeface="+mn-ea"/>
                <a:cs typeface="+mn-cs"/>
              </a:rPr>
              <a:t> et sa variante </a:t>
            </a:r>
            <a:r>
              <a:rPr lang="fr-FR" sz="1200" b="1" i="1" kern="1200" dirty="0" err="1" smtClean="0">
                <a:solidFill>
                  <a:schemeClr val="tx1"/>
                </a:solidFill>
                <a:effectLst/>
                <a:latin typeface="+mn-lt"/>
                <a:ea typeface="+mn-ea"/>
                <a:cs typeface="+mn-cs"/>
              </a:rPr>
              <a:t>NoDistSenseRealte</a:t>
            </a:r>
            <a:r>
              <a:rPr lang="fr-FR" sz="1200" kern="1200" dirty="0" smtClean="0">
                <a:solidFill>
                  <a:schemeClr val="tx1"/>
                </a:solidFill>
                <a:effectLst/>
                <a:latin typeface="+mn-lt"/>
                <a:ea typeface="+mn-ea"/>
                <a:cs typeface="+mn-cs"/>
              </a:rPr>
              <a:t> dans deux applications de Fouille de Texte Biomédical : La Catégorisation du Texte et l’Indexation/Recherche d’information. </a:t>
            </a:r>
            <a:endParaRPr lang="fr-FR" sz="1200" b="1" i="1"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32</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Catégorisation du Texte</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gestion du nombre croissant d'articles dans les bases de données biomédicales telles que la bibliothèque numérique biomédicale MEDLINE est devenue essentielle.</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L'application de techniques de catégorisation de texte est très efficace pour organiser et faciliter le filtrage des articles de ces bases de données.</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Catégorisation de Texte est une application de fouille de texte dans lequel les documents sont classés en fonction de catégories prédéfinies utilisant le contenu des documents,</a:t>
            </a:r>
            <a:r>
              <a:rPr lang="fr-FR" sz="1200" kern="1200" baseline="0" dirty="0" smtClean="0">
                <a:solidFill>
                  <a:schemeClr val="tx1"/>
                </a:solidFill>
                <a:effectLst/>
                <a:latin typeface="+mn-lt"/>
                <a:ea typeface="+mn-ea"/>
                <a:cs typeface="+mn-cs"/>
              </a:rPr>
              <a:t>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baseline="0" dirty="0" smtClean="0">
                <a:solidFill>
                  <a:schemeClr val="tx1"/>
                </a:solidFill>
                <a:effectLst/>
                <a:latin typeface="+mn-lt"/>
                <a:ea typeface="+mn-ea"/>
                <a:cs typeface="+mn-cs"/>
              </a:rPr>
              <a:t>et il passe par trois étapes essentielles:</a:t>
            </a:r>
            <a:r>
              <a:rPr lang="fr-FR" sz="1200" kern="1200" dirty="0" smtClean="0">
                <a:solidFill>
                  <a:schemeClr val="tx1"/>
                </a:solidFill>
                <a:effectLst/>
                <a:latin typeface="+mn-lt"/>
                <a:ea typeface="+mn-ea"/>
                <a:cs typeface="+mn-cs"/>
              </a:rPr>
              <a:t>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Première étape est le prétraitement et extraction des termes du lexique biomédical,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deuxième c’est le Représentation du texte biomédical sous formes de vecteurs représentants les documents,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troisième et dernière étape concerne l’apprentissage automatique de ces vecteurs et la phase de classification. </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33</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deuxième étape concernant la représentation des documents est généralement réalisée avec une représentation </a:t>
            </a:r>
            <a:r>
              <a:rPr lang="fr-FR" sz="1200" kern="1200" dirty="0" err="1" smtClean="0">
                <a:solidFill>
                  <a:schemeClr val="tx1"/>
                </a:solidFill>
                <a:effectLst/>
                <a:latin typeface="+mn-lt"/>
                <a:ea typeface="+mn-ea"/>
                <a:cs typeface="+mn-cs"/>
              </a:rPr>
              <a:t>BoW</a:t>
            </a:r>
            <a:r>
              <a:rPr lang="fr-FR" sz="1200" kern="1200" dirty="0" smtClean="0">
                <a:solidFill>
                  <a:schemeClr val="tx1"/>
                </a:solidFill>
                <a:effectLst/>
                <a:latin typeface="+mn-lt"/>
                <a:ea typeface="+mn-ea"/>
                <a:cs typeface="+mn-cs"/>
              </a:rPr>
              <a:t>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Comme nous avons présenté</a:t>
            </a:r>
            <a:r>
              <a:rPr lang="fr-FR" sz="1200" kern="1200" baseline="0" dirty="0" smtClean="0">
                <a:solidFill>
                  <a:schemeClr val="tx1"/>
                </a:solidFill>
                <a:effectLst/>
                <a:latin typeface="+mn-lt"/>
                <a:ea typeface="+mn-ea"/>
                <a:cs typeface="+mn-cs"/>
              </a:rPr>
              <a:t> précédemment</a:t>
            </a:r>
            <a:r>
              <a:rPr lang="fr-FR" sz="1200" kern="1200" dirty="0" smtClean="0">
                <a:solidFill>
                  <a:schemeClr val="tx1"/>
                </a:solidFill>
                <a:effectLst/>
                <a:latin typeface="+mn-lt"/>
                <a:ea typeface="+mn-ea"/>
                <a:cs typeface="+mn-cs"/>
              </a:rPr>
              <a:t>, la représentation </a:t>
            </a:r>
            <a:r>
              <a:rPr lang="fr-FR" sz="1200" kern="1200" dirty="0" err="1" smtClean="0">
                <a:solidFill>
                  <a:schemeClr val="tx1"/>
                </a:solidFill>
                <a:effectLst/>
                <a:latin typeface="+mn-lt"/>
                <a:ea typeface="+mn-ea"/>
                <a:cs typeface="+mn-cs"/>
              </a:rPr>
              <a:t>BoW</a:t>
            </a:r>
            <a:r>
              <a:rPr lang="fr-FR" sz="1200" kern="1200" dirty="0" smtClean="0">
                <a:solidFill>
                  <a:schemeClr val="tx1"/>
                </a:solidFill>
                <a:effectLst/>
                <a:latin typeface="+mn-lt"/>
                <a:ea typeface="+mn-ea"/>
                <a:cs typeface="+mn-cs"/>
              </a:rPr>
              <a:t> présentes des limites par rapport à </a:t>
            </a:r>
            <a:r>
              <a:rPr lang="fr-FR" sz="1200" kern="1200" dirty="0" err="1" smtClean="0">
                <a:solidFill>
                  <a:schemeClr val="tx1"/>
                </a:solidFill>
                <a:effectLst/>
                <a:latin typeface="+mn-lt"/>
                <a:ea typeface="+mn-ea"/>
                <a:cs typeface="+mn-cs"/>
              </a:rPr>
              <a:t>BoC</a:t>
            </a:r>
            <a:r>
              <a:rPr lang="fr-FR" sz="1200" kern="1200" dirty="0" smtClean="0">
                <a:solidFill>
                  <a:schemeClr val="tx1"/>
                </a:solidFill>
                <a:effectLst/>
                <a:latin typeface="+mn-lt"/>
                <a:ea typeface="+mn-ea"/>
                <a:cs typeface="+mn-cs"/>
              </a:rPr>
              <a:t>.</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Dans ce travail, nous proposons de réaliser notre propre système de catégorisation en intégrant </a:t>
            </a:r>
            <a:r>
              <a:rPr lang="fr-FR" sz="1200" b="1" i="1" kern="1200" dirty="0" err="1" smtClean="0">
                <a:solidFill>
                  <a:schemeClr val="tx1"/>
                </a:solidFill>
                <a:effectLst/>
                <a:latin typeface="+mn-lt"/>
                <a:ea typeface="+mn-ea"/>
                <a:cs typeface="+mn-cs"/>
              </a:rPr>
              <a:t>SenseRelate</a:t>
            </a:r>
            <a:r>
              <a:rPr lang="fr-FR" sz="1200" b="1" i="1" kern="1200" dirty="0" smtClean="0">
                <a:solidFill>
                  <a:schemeClr val="tx1"/>
                </a:solidFill>
                <a:effectLst/>
                <a:latin typeface="+mn-lt"/>
                <a:ea typeface="+mn-ea"/>
                <a:cs typeface="+mn-cs"/>
              </a:rPr>
              <a:t>/</a:t>
            </a:r>
            <a:r>
              <a:rPr lang="fr-FR" sz="1200" b="1" i="1"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dans le processus de représentation du texte biomédical.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Notre objectif est double, d’une part nous nous sommes intéressés à réaliser une étude comparative entre les deux représentations </a:t>
            </a:r>
            <a:r>
              <a:rPr lang="fr-FR" sz="1200" kern="1200" dirty="0" err="1" smtClean="0">
                <a:solidFill>
                  <a:schemeClr val="tx1"/>
                </a:solidFill>
                <a:effectLst/>
                <a:latin typeface="+mn-lt"/>
                <a:ea typeface="+mn-ea"/>
                <a:cs typeface="+mn-cs"/>
              </a:rPr>
              <a:t>BoW</a:t>
            </a:r>
            <a:r>
              <a:rPr lang="fr-FR" sz="1200" kern="1200" dirty="0" smtClean="0">
                <a:solidFill>
                  <a:schemeClr val="tx1"/>
                </a:solidFill>
                <a:effectLst/>
                <a:latin typeface="+mn-lt"/>
                <a:ea typeface="+mn-ea"/>
                <a:cs typeface="+mn-cs"/>
              </a:rPr>
              <a:t> et </a:t>
            </a:r>
            <a:r>
              <a:rPr lang="fr-FR" sz="1200" kern="1200" dirty="0" err="1" smtClean="0">
                <a:solidFill>
                  <a:schemeClr val="tx1"/>
                </a:solidFill>
                <a:effectLst/>
                <a:latin typeface="+mn-lt"/>
                <a:ea typeface="+mn-ea"/>
                <a:cs typeface="+mn-cs"/>
              </a:rPr>
              <a:t>BoC</a:t>
            </a:r>
            <a:r>
              <a:rPr lang="fr-FR" sz="1200" kern="1200" dirty="0" smtClean="0">
                <a:solidFill>
                  <a:schemeClr val="tx1"/>
                </a:solidFill>
                <a:effectLst/>
                <a:latin typeface="+mn-lt"/>
                <a:ea typeface="+mn-ea"/>
                <a:cs typeface="+mn-cs"/>
              </a:rPr>
              <a:t>,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d’autre part, à mettre en évidence l’intérêt d’utilisation du </a:t>
            </a:r>
            <a:r>
              <a:rPr lang="fr-FR" sz="1200" kern="1200" dirty="0" err="1" smtClean="0">
                <a:solidFill>
                  <a:schemeClr val="tx1"/>
                </a:solidFill>
                <a:effectLst/>
                <a:latin typeface="+mn-lt"/>
                <a:ea typeface="+mn-ea"/>
                <a:cs typeface="+mn-cs"/>
              </a:rPr>
              <a:t>BoC</a:t>
            </a:r>
            <a:r>
              <a:rPr lang="fr-FR" sz="1200" kern="1200" dirty="0" smtClean="0">
                <a:solidFill>
                  <a:schemeClr val="tx1"/>
                </a:solidFill>
                <a:effectLst/>
                <a:latin typeface="+mn-lt"/>
                <a:ea typeface="+mn-ea"/>
                <a:cs typeface="+mn-cs"/>
              </a:rPr>
              <a:t> en comparant </a:t>
            </a:r>
            <a:r>
              <a:rPr lang="fr-FR" sz="1200" kern="1200" baseline="0" dirty="0" smtClean="0">
                <a:solidFill>
                  <a:schemeClr val="tx1"/>
                </a:solidFill>
                <a:effectLst/>
                <a:latin typeface="+mn-lt"/>
                <a:ea typeface="+mn-ea"/>
                <a:cs typeface="+mn-cs"/>
              </a:rPr>
              <a:t>les trois stratégies de désambiguïsation discuté précédemment </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ainsi améliorer les performances des résultats d’un tel système de Catégorisation de documents biomédicaux</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34</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Afin de comparer les stratégies de désambiguïsation,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nous avons développé un système de catégorisation de texte biomédical en utilisant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trois algorithmes d'apprentissage automatique :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machine à vecteurs de support (SVM),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Naïve Bayes (NB)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et Maximum </a:t>
            </a:r>
            <a:r>
              <a:rPr lang="fr-FR" sz="1200" kern="1200" dirty="0" err="1" smtClean="0">
                <a:solidFill>
                  <a:schemeClr val="tx1"/>
                </a:solidFill>
                <a:effectLst/>
                <a:latin typeface="+mn-lt"/>
                <a:ea typeface="+mn-ea"/>
                <a:cs typeface="+mn-cs"/>
              </a:rPr>
              <a:t>Entropy</a:t>
            </a:r>
            <a:r>
              <a:rPr lang="fr-FR" sz="1200" kern="1200" dirty="0" smtClean="0">
                <a:solidFill>
                  <a:schemeClr val="tx1"/>
                </a:solidFill>
                <a:effectLst/>
                <a:latin typeface="+mn-lt"/>
                <a:ea typeface="+mn-ea"/>
                <a:cs typeface="+mn-cs"/>
              </a:rPr>
              <a:t> (ME).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Le corpus utilisé dans notre </a:t>
            </a:r>
            <a:r>
              <a:rPr lang="fr-FR" sz="1200" kern="1200" dirty="0" err="1" smtClean="0">
                <a:solidFill>
                  <a:schemeClr val="tx1"/>
                </a:solidFill>
                <a:effectLst/>
                <a:latin typeface="+mn-lt"/>
                <a:ea typeface="+mn-ea"/>
                <a:cs typeface="+mn-cs"/>
              </a:rPr>
              <a:t>sytème</a:t>
            </a:r>
            <a:r>
              <a:rPr lang="fr-FR" sz="1200" kern="1200" dirty="0" smtClean="0">
                <a:solidFill>
                  <a:schemeClr val="tx1"/>
                </a:solidFill>
                <a:effectLst/>
                <a:latin typeface="+mn-lt"/>
                <a:ea typeface="+mn-ea"/>
                <a:cs typeface="+mn-cs"/>
              </a:rPr>
              <a:t> d’évaluation est </a:t>
            </a:r>
            <a:r>
              <a:rPr lang="fr-FR" sz="1200" kern="1200" dirty="0" err="1" smtClean="0">
                <a:solidFill>
                  <a:schemeClr val="tx1"/>
                </a:solidFill>
                <a:effectLst/>
                <a:latin typeface="+mn-lt"/>
                <a:ea typeface="+mn-ea"/>
                <a:cs typeface="+mn-cs"/>
              </a:rPr>
              <a:t>Ohsumed</a:t>
            </a:r>
            <a:r>
              <a:rPr lang="fr-FR" sz="1200" kern="1200" dirty="0" smtClean="0">
                <a:solidFill>
                  <a:schemeClr val="tx1"/>
                </a:solidFill>
                <a:effectLst/>
                <a:latin typeface="+mn-lt"/>
                <a:ea typeface="+mn-ea"/>
                <a:cs typeface="+mn-cs"/>
              </a:rPr>
              <a:t> corpus:</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Qui est un sous-ensemble de la base de données MEDLINE, </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Nous examinons 20 000 documents sur les 50 216 résumé médicaux de l'année 1991, </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regroupés dans 23 catégories de sujets médicaux (</a:t>
            </a:r>
            <a:r>
              <a:rPr lang="fr-FR" sz="1200" kern="1200" dirty="0" err="1" smtClean="0">
                <a:solidFill>
                  <a:schemeClr val="tx1"/>
                </a:solidFill>
                <a:effectLst/>
                <a:latin typeface="+mn-lt"/>
                <a:ea typeface="+mn-ea"/>
                <a:cs typeface="+mn-cs"/>
              </a:rPr>
              <a:t>MeSH</a:t>
            </a:r>
            <a:r>
              <a:rPr lang="fr-FR" sz="1200" kern="1200" dirty="0" smtClean="0">
                <a:solidFill>
                  <a:schemeClr val="tx1"/>
                </a:solidFill>
                <a:effectLst/>
                <a:latin typeface="+mn-lt"/>
                <a:ea typeface="+mn-ea"/>
                <a:cs typeface="+mn-cs"/>
              </a:rPr>
              <a:t>) du groupe des maladies cardiovasculaires. </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Parmi les 23 catégories du groupe des maladies cardiovasculaires, nous considérons les 10 catégories suivantes pour notre système d’évaluation :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Infections bactériennes et mycoses,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virales,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parasitaires,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Néoplasmes,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de l'appareil locomoteur,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de l'appareil digestif,</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a:t>
            </a:r>
            <a:r>
              <a:rPr lang="fr-FR" sz="1200" kern="1200" dirty="0" err="1" smtClean="0">
                <a:solidFill>
                  <a:schemeClr val="tx1"/>
                </a:solidFill>
                <a:effectLst/>
                <a:latin typeface="+mn-lt"/>
                <a:ea typeface="+mn-ea"/>
                <a:cs typeface="+mn-cs"/>
              </a:rPr>
              <a:t>stomatognathiques</a:t>
            </a:r>
            <a:r>
              <a:rPr lang="fr-FR" sz="1200" kern="1200" dirty="0" smtClean="0">
                <a:solidFill>
                  <a:schemeClr val="tx1"/>
                </a:solidFill>
                <a:effectLst/>
                <a:latin typeface="+mn-lt"/>
                <a:ea typeface="+mn-ea"/>
                <a:cs typeface="+mn-cs"/>
              </a:rPr>
              <a:t>,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des voies respiratoires,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oto-rhino-laryngologiques,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maladies du système nerveux</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35</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figure suivante présente l’organigramme de notre système d’évaluation.</a:t>
            </a:r>
          </a:p>
          <a:p>
            <a:pPr marL="171450" indent="-171450">
              <a:buFont typeface="Arial" pitchFamily="34" charset="0"/>
              <a:buChar char="•"/>
            </a:pPr>
            <a:r>
              <a:rPr lang="fr-FR" sz="1200" kern="1200" dirty="0" smtClean="0">
                <a:solidFill>
                  <a:schemeClr val="tx1"/>
                </a:solidFill>
                <a:effectLst/>
                <a:latin typeface="+mn-lt"/>
                <a:ea typeface="+mn-ea"/>
                <a:cs typeface="+mn-cs"/>
              </a:rPr>
              <a:t>Dans ce système, nous proposons de procéder comme suit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a:t>
            </a:r>
            <a:r>
              <a:rPr lang="fr-FR" sz="1200" kern="1200" baseline="0" dirty="0" smtClean="0">
                <a:solidFill>
                  <a:schemeClr val="tx1"/>
                </a:solidFill>
                <a:effectLst/>
                <a:latin typeface="+mn-lt"/>
                <a:ea typeface="+mn-ea"/>
                <a:cs typeface="+mn-cs"/>
              </a:rPr>
              <a:t>ous commençons par l ’extraction </a:t>
            </a:r>
            <a:r>
              <a:rPr lang="fr-FR" sz="1200" kern="1200" dirty="0" smtClean="0">
                <a:solidFill>
                  <a:schemeClr val="tx1"/>
                </a:solidFill>
                <a:effectLst/>
                <a:latin typeface="+mn-lt"/>
                <a:ea typeface="+mn-ea"/>
                <a:cs typeface="+mn-cs"/>
              </a:rPr>
              <a:t>des termes biomédicaux</a:t>
            </a:r>
          </a:p>
          <a:p>
            <a:pPr marL="628650" lvl="1" indent="-171450">
              <a:buFont typeface="Arial" pitchFamily="34" charset="0"/>
              <a:buChar char="•"/>
            </a:pPr>
            <a:r>
              <a:rPr lang="fr-FR" sz="1200" kern="1200" dirty="0" smtClean="0">
                <a:solidFill>
                  <a:schemeClr val="tx1"/>
                </a:solidFill>
                <a:effectLst/>
                <a:latin typeface="+mn-lt"/>
                <a:ea typeface="+mn-ea"/>
                <a:cs typeface="+mn-cs"/>
              </a:rPr>
              <a:t>Après nous réalisons la conceptualisation </a:t>
            </a:r>
          </a:p>
          <a:p>
            <a:pPr marL="1085850" lvl="2" indent="-171450">
              <a:buFont typeface="Arial" pitchFamily="34" charset="0"/>
              <a:buChar char="•"/>
            </a:pPr>
            <a:r>
              <a:rPr lang="fr-FR" sz="1200" kern="1200" dirty="0" smtClean="0">
                <a:solidFill>
                  <a:schemeClr val="tx1"/>
                </a:solidFill>
                <a:effectLst/>
                <a:latin typeface="+mn-lt"/>
                <a:ea typeface="+mn-ea"/>
                <a:cs typeface="+mn-cs"/>
              </a:rPr>
              <a:t>et pour les termes polysémiques nous utilisons les stratégies </a:t>
            </a:r>
            <a:r>
              <a:rPr lang="fr-FR" sz="1200" kern="1200" smtClean="0">
                <a:solidFill>
                  <a:schemeClr val="tx1"/>
                </a:solidFill>
                <a:effectLst/>
                <a:latin typeface="+mn-lt"/>
                <a:ea typeface="+mn-ea"/>
                <a:cs typeface="+mn-cs"/>
              </a:rPr>
              <a:t>de désambiguïsation </a:t>
            </a:r>
            <a:r>
              <a:rPr lang="fr-FR" sz="1200" kern="1200" dirty="0" smtClean="0">
                <a:solidFill>
                  <a:schemeClr val="tx1"/>
                </a:solidFill>
                <a:effectLst/>
                <a:latin typeface="+mn-lt"/>
                <a:ea typeface="+mn-ea"/>
                <a:cs typeface="+mn-cs"/>
              </a:rPr>
              <a:t>suivantes : </a:t>
            </a:r>
          </a:p>
          <a:p>
            <a:pPr marL="1543050" lvl="3" indent="-171450">
              <a:buFont typeface="Arial" pitchFamily="34" charset="0"/>
              <a:buChar char="•"/>
            </a:pPr>
            <a:r>
              <a:rPr lang="fr-FR" sz="1200" kern="1200" dirty="0" smtClean="0">
                <a:solidFill>
                  <a:schemeClr val="tx1"/>
                </a:solidFill>
                <a:effectLst/>
                <a:latin typeface="+mn-lt"/>
                <a:ea typeface="+mn-ea"/>
                <a:cs typeface="+mn-cs"/>
              </a:rPr>
              <a:t>premier concept, tous les concepts, basé sur le contexte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a:t>
            </a:r>
          </a:p>
          <a:p>
            <a:pPr marL="1085850" lvl="2" indent="-171450">
              <a:buFont typeface="Arial" pitchFamily="34" charset="0"/>
              <a:buChar char="•"/>
            </a:pPr>
            <a:r>
              <a:rPr lang="fr-FR" sz="1200" kern="1200" dirty="0" smtClean="0">
                <a:solidFill>
                  <a:schemeClr val="tx1"/>
                </a:solidFill>
                <a:effectLst/>
                <a:latin typeface="+mn-lt"/>
                <a:ea typeface="+mn-ea"/>
                <a:cs typeface="+mn-cs"/>
              </a:rPr>
              <a:t>Donc, pour chaque stratégie, le document sera représenté par un Sac de Concepts.</a:t>
            </a:r>
          </a:p>
          <a:p>
            <a:pPr marL="628650" lvl="1" indent="-171450">
              <a:buFont typeface="Arial" pitchFamily="34" charset="0"/>
              <a:buChar char="•"/>
            </a:pPr>
            <a:r>
              <a:rPr lang="fr-FR" sz="1200" i="1" kern="1200" dirty="0" smtClean="0">
                <a:solidFill>
                  <a:schemeClr val="tx1"/>
                </a:solidFill>
                <a:effectLst/>
                <a:latin typeface="+mn-lt"/>
                <a:ea typeface="+mn-ea"/>
                <a:cs typeface="+mn-cs"/>
              </a:rPr>
              <a:t>Ensuite </a:t>
            </a:r>
            <a:r>
              <a:rPr lang="fr-FR" sz="1200" kern="1200" dirty="0" smtClean="0">
                <a:solidFill>
                  <a:schemeClr val="tx1"/>
                </a:solidFill>
                <a:effectLst/>
                <a:latin typeface="+mn-lt"/>
                <a:ea typeface="+mn-ea"/>
                <a:cs typeface="+mn-cs"/>
              </a:rPr>
              <a:t>Faire apprendre les Vecteurs des documents à l'aide de modèles d'apprentissage automatique.</a:t>
            </a:r>
          </a:p>
          <a:p>
            <a:pPr marL="628650" lvl="1" indent="-171450">
              <a:buFont typeface="Arial" pitchFamily="34" charset="0"/>
              <a:buChar char="•"/>
            </a:pPr>
            <a:r>
              <a:rPr lang="fr-FR" sz="1200" i="1" kern="1200" dirty="0" smtClean="0">
                <a:solidFill>
                  <a:schemeClr val="tx1"/>
                </a:solidFill>
                <a:effectLst/>
                <a:latin typeface="+mn-lt"/>
                <a:ea typeface="+mn-ea"/>
                <a:cs typeface="+mn-cs"/>
              </a:rPr>
              <a:t>Enfin l’</a:t>
            </a:r>
            <a:r>
              <a:rPr lang="fr-FR" sz="1200" kern="1200" dirty="0" smtClean="0">
                <a:solidFill>
                  <a:schemeClr val="tx1"/>
                </a:solidFill>
                <a:effectLst/>
                <a:latin typeface="+mn-lt"/>
                <a:ea typeface="+mn-ea"/>
                <a:cs typeface="+mn-cs"/>
              </a:rPr>
              <a:t>Utilisation de ces modèles de classificateurs pour classer les vecteurs de documents de test.</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36</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Nous avons évalué les assignations des catégories du système de classification en utilisant la précision, rappel et la mesure F1,</a:t>
            </a:r>
          </a:p>
          <a:p>
            <a:pPr marL="171450" indent="-171450">
              <a:buFont typeface="Arial" pitchFamily="34" charset="0"/>
              <a:buChar char="•"/>
            </a:pPr>
            <a:r>
              <a:rPr lang="fr-FR" sz="1200" kern="1200" dirty="0" smtClean="0">
                <a:solidFill>
                  <a:schemeClr val="tx1"/>
                </a:solidFill>
                <a:effectLst/>
                <a:latin typeface="+mn-lt"/>
                <a:ea typeface="+mn-ea"/>
                <a:cs typeface="+mn-cs"/>
              </a:rPr>
              <a:t>Le tableau suivant montre la mesure F1 obtenue en utilisant ME, NB et SVM comme modèle de catégorisation. </a:t>
            </a:r>
          </a:p>
          <a:p>
            <a:pPr marL="171450" indent="-171450">
              <a:buFont typeface="Arial" pitchFamily="34" charset="0"/>
              <a:buChar char="•"/>
            </a:pPr>
            <a:r>
              <a:rPr lang="fr-FR" sz="1200" kern="1200" dirty="0" smtClean="0">
                <a:solidFill>
                  <a:schemeClr val="tx1"/>
                </a:solidFill>
                <a:effectLst/>
                <a:latin typeface="+mn-lt"/>
                <a:ea typeface="+mn-ea"/>
                <a:cs typeface="+mn-cs"/>
              </a:rPr>
              <a:t>Ainsi pour les dix catégories mentionné précédemment,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notre système de catégorisation de texte est exécuté</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d'abord sur le corpus original OHSUMED sans conceptualisation =&gt;</a:t>
            </a:r>
            <a:r>
              <a:rPr lang="fr-FR" sz="1200" kern="1200" baseline="0" dirty="0" smtClean="0">
                <a:solidFill>
                  <a:schemeClr val="tx1"/>
                </a:solidFill>
                <a:effectLst/>
                <a:latin typeface="+mn-lt"/>
                <a:ea typeface="+mn-ea"/>
                <a:cs typeface="+mn-cs"/>
              </a:rPr>
              <a:t> pour avoir les résultats de Bow </a:t>
            </a:r>
            <a:r>
              <a:rPr lang="fr-FR" sz="1200" kern="1200" dirty="0" smtClean="0">
                <a:solidFill>
                  <a:schemeClr val="tx1"/>
                </a:solidFill>
                <a:effectLst/>
                <a:latin typeface="+mn-lt"/>
                <a:ea typeface="+mn-ea"/>
                <a:cs typeface="+mn-cs"/>
              </a:rPr>
              <a:t>(qui présente la référence). </a:t>
            </a:r>
          </a:p>
          <a:p>
            <a:pPr marL="171450" indent="-171450">
              <a:buFont typeface="Arial" pitchFamily="34" charset="0"/>
              <a:buChar char="•"/>
            </a:pPr>
            <a:r>
              <a:rPr lang="fr-FR" sz="1200" kern="1200" dirty="0" smtClean="0">
                <a:solidFill>
                  <a:schemeClr val="tx1"/>
                </a:solidFill>
                <a:effectLst/>
                <a:latin typeface="+mn-lt"/>
                <a:ea typeface="+mn-ea"/>
                <a:cs typeface="+mn-cs"/>
              </a:rPr>
              <a:t>Les méthodes sont ensuite testées à l'aide de chacune des trois stratégies </a:t>
            </a:r>
            <a:r>
              <a:rPr lang="fr-FR" sz="1200" kern="1200" smtClean="0">
                <a:solidFill>
                  <a:schemeClr val="tx1"/>
                </a:solidFill>
                <a:effectLst/>
                <a:latin typeface="+mn-lt"/>
                <a:ea typeface="+mn-ea"/>
                <a:cs typeface="+mn-cs"/>
              </a:rPr>
              <a:t>de désambiguïsation</a:t>
            </a:r>
            <a:r>
              <a:rPr lang="fr-FR" sz="1200" kern="1200" dirty="0" smtClean="0">
                <a:solidFill>
                  <a:schemeClr val="tx1"/>
                </a:solidFill>
                <a:effectLst/>
                <a:latin typeface="+mn-lt"/>
                <a:ea typeface="+mn-ea"/>
                <a:cs typeface="+mn-cs"/>
              </a:rPr>
              <a:t>: </a:t>
            </a:r>
          </a:p>
          <a:p>
            <a:pPr marL="628650" lvl="1" indent="-171450">
              <a:buFont typeface="Arial" pitchFamily="34" charset="0"/>
              <a:buChar char="•"/>
            </a:pPr>
            <a:r>
              <a:rPr lang="fr-FR" sz="1200" kern="1200" dirty="0" smtClean="0">
                <a:solidFill>
                  <a:schemeClr val="tx1"/>
                </a:solidFill>
                <a:effectLst/>
                <a:latin typeface="+mn-lt"/>
                <a:ea typeface="+mn-ea"/>
                <a:cs typeface="+mn-cs"/>
              </a:rPr>
              <a:t>Tous les concepts, Premier concept, basé sur le contexte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pPr marL="171450" indent="-171450">
              <a:buFont typeface="Arial" pitchFamily="34" charset="0"/>
              <a:buChar char="•"/>
            </a:pPr>
            <a:r>
              <a:rPr lang="fr-FR" sz="1200" kern="1200" dirty="0" smtClean="0">
                <a:solidFill>
                  <a:schemeClr val="tx1"/>
                </a:solidFill>
                <a:effectLst/>
                <a:latin typeface="+mn-lt"/>
                <a:ea typeface="+mn-ea"/>
                <a:cs typeface="+mn-cs"/>
              </a:rPr>
              <a:t>Comme illustré dans ce tableau, nous pouvons observer dans tous les cas, </a:t>
            </a:r>
            <a:r>
              <a:rPr lang="fr-FR" sz="1200" kern="1200" smtClean="0">
                <a:solidFill>
                  <a:schemeClr val="tx1"/>
                </a:solidFill>
                <a:effectLst/>
                <a:latin typeface="+mn-lt"/>
                <a:ea typeface="+mn-ea"/>
                <a:cs typeface="+mn-cs"/>
              </a:rPr>
              <a:t>la désambiguïsation </a:t>
            </a:r>
            <a:r>
              <a:rPr lang="fr-FR" sz="1200" kern="1200" dirty="0" smtClean="0">
                <a:solidFill>
                  <a:schemeClr val="tx1"/>
                </a:solidFill>
                <a:effectLst/>
                <a:latin typeface="+mn-lt"/>
                <a:ea typeface="+mn-ea"/>
                <a:cs typeface="+mn-cs"/>
              </a:rPr>
              <a:t>en utilisant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améliore le résultat.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résultats de la représentation basée sur termes,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First concept et Basé contexte, surperforment la stratégie de All concepts dans environ 70% des cas pour toutes les catégories en raison de l’augmentation de l’espace de représentation.</a:t>
            </a:r>
          </a:p>
          <a:p>
            <a:pPr marL="1714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résultats globaux montrent que les méthodes basées sur le contexte (</a:t>
            </a:r>
            <a:r>
              <a:rPr lang="fr-FR" sz="1200" b="1" i="1"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b="1" i="1"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sont plus performantes que les autres. : </a:t>
            </a:r>
            <a:r>
              <a:rPr lang="fr-FR" sz="2000" i="1" dirty="0" smtClean="0">
                <a:solidFill>
                  <a:schemeClr val="tx2">
                    <a:lumMod val="75000"/>
                  </a:schemeClr>
                </a:solidFill>
                <a:latin typeface="Times New Roman" panose="02020603050405020304" pitchFamily="18" charset="0"/>
                <a:cs typeface="Times New Roman" panose="02020603050405020304" pitchFamily="18" charset="0"/>
              </a:rPr>
              <a:t>Basé Terme, First Concept, All Concept</a:t>
            </a:r>
            <a:endParaRPr lang="fr-FR" sz="1200" kern="1200" dirty="0" smtClean="0">
              <a:solidFill>
                <a:schemeClr val="tx1"/>
              </a:solidFill>
              <a:effectLst/>
              <a:latin typeface="+mn-lt"/>
              <a:ea typeface="+mn-ea"/>
              <a:cs typeface="+mn-cs"/>
            </a:endParaRP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37</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Deuxième application</a:t>
            </a:r>
            <a:r>
              <a:rPr lang="fr-FR" sz="1200" kern="1200" baseline="0" dirty="0" smtClean="0">
                <a:solidFill>
                  <a:schemeClr val="tx1"/>
                </a:solidFill>
                <a:effectLst/>
                <a:latin typeface="+mn-lt"/>
                <a:ea typeface="+mn-ea"/>
                <a:cs typeface="+mn-cs"/>
              </a:rPr>
              <a:t> de fouille de texte [Indexation et recherche d’information]</a:t>
            </a:r>
            <a:endParaRPr lang="fr-FR" sz="1200" kern="1200" dirty="0" smtClean="0">
              <a:solidFill>
                <a:schemeClr val="tx1"/>
              </a:solidFill>
              <a:effectLst/>
              <a:latin typeface="+mn-lt"/>
              <a:ea typeface="+mn-ea"/>
              <a:cs typeface="+mn-cs"/>
            </a:endParaRP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L’indexation des documents consiste à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extraire, organiser, structurer, indexer et sauvegarder le contenu sémantique des documents dans des structures de données appelées index.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L’indexation permet de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Retrouver rapidement les documents contenant un ou plusieurs termes donnés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Nous distinguons deux types d’indexation : Indexation libre et Indexation contrôlée.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Dans l’indexation libre, l’indexeur extrait les mots-clés d’un document ou les choisit librement sans l’aide de ressources de connaissance.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Alors que dans l’indexation contrôlée : le vocabulaire ou le langage d’indexation est déjà défini a priori </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et son utilisation exclusive s’impose à l’indexeur.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Notons que ces deux types d’indexation peuvent se réaliser manuellement ou automatiquement.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L’indexation contrôlée automatique ou indexation sémantique est plus robuste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pPr>
            <a:r>
              <a:rPr lang="fr-FR" sz="1200" kern="1200" dirty="0" smtClean="0">
                <a:solidFill>
                  <a:schemeClr val="tx1"/>
                </a:solidFill>
                <a:effectLst/>
                <a:latin typeface="+mn-lt"/>
                <a:ea typeface="+mn-ea"/>
                <a:cs typeface="+mn-cs"/>
              </a:rPr>
              <a:t>vue qu’elle se base sur des ressources de connaissances terminologiques.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La représentation du document est une étape essentielle et critique dans le processus d’indexation de document,</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baseline="0" dirty="0" smtClean="0">
                <a:solidFill>
                  <a:schemeClr val="tx1"/>
                </a:solidFill>
                <a:effectLst/>
                <a:latin typeface="+mn-lt"/>
                <a:ea typeface="+mn-ea"/>
                <a:cs typeface="+mn-cs"/>
              </a:rPr>
              <a:t>Dont l’objectif d’avoir un système d’indexation conceptuel nous adoptons une représentation </a:t>
            </a:r>
            <a:r>
              <a:rPr lang="fr-FR" sz="1200" kern="1200" baseline="0" dirty="0" err="1" smtClean="0">
                <a:solidFill>
                  <a:schemeClr val="tx1"/>
                </a:solidFill>
                <a:effectLst/>
                <a:latin typeface="+mn-lt"/>
                <a:ea typeface="+mn-ea"/>
                <a:cs typeface="+mn-cs"/>
              </a:rPr>
              <a:t>BoC</a:t>
            </a:r>
            <a:endParaRPr lang="fr-FR" sz="1200" kern="1200" dirty="0" smtClean="0">
              <a:solidFill>
                <a:schemeClr val="tx1"/>
              </a:solidFill>
              <a:effectLst/>
              <a:latin typeface="+mn-lt"/>
              <a:ea typeface="+mn-ea"/>
              <a:cs typeface="+mn-cs"/>
            </a:endParaRP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Ainsi, nous proposons d’étudier l’impact des stratégies de conceptualisation tout en appliquant les trois stratégies de désambiguïsation au système d’indexation de document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et nous évaluons la contribution des algorithmes de WSD au système de Recherche d’Informations Biomédicales.</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38</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L'objectif principal d'un système de recherche d'informations est d'obtenir les documents les plus pertinents afin de répondre à une requête</a:t>
                </a:r>
                <a:r>
                  <a:rPr lang="fr-FR" sz="1200" kern="1200" baseline="0" dirty="0" smtClean="0">
                    <a:solidFill>
                      <a:schemeClr val="tx1"/>
                    </a:solidFill>
                    <a:effectLst/>
                    <a:latin typeface="+mn-lt"/>
                    <a:ea typeface="+mn-ea"/>
                    <a:cs typeface="+mn-cs"/>
                  </a:rPr>
                  <a:t> pour</a:t>
                </a:r>
                <a:r>
                  <a:rPr lang="fr-FR" sz="1200" kern="1200" dirty="0" smtClean="0">
                    <a:solidFill>
                      <a:schemeClr val="tx1"/>
                    </a:solidFill>
                    <a:effectLst/>
                    <a:latin typeface="+mn-lt"/>
                    <a:ea typeface="+mn-ea"/>
                    <a:cs typeface="+mn-cs"/>
                  </a:rPr>
                  <a:t> le besoin d'informations à partir d'un ensemble de documents spécifiques.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Deux étapes sont essentielles dans notre système d'indexation et de recherche basé sur le sens.</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b="1" i="1" kern="1200" dirty="0" smtClean="0">
                    <a:solidFill>
                      <a:schemeClr val="tx1"/>
                    </a:solidFill>
                    <a:effectLst/>
                    <a:latin typeface="+mn-lt"/>
                    <a:ea typeface="+mn-ea"/>
                    <a:cs typeface="+mn-cs"/>
                  </a:rPr>
                  <a:t>Création du vecteur de document et de requête</a:t>
                </a:r>
                <a:endParaRPr lang="fr-FR" sz="1200" kern="1200" dirty="0" smtClean="0">
                  <a:solidFill>
                    <a:schemeClr val="tx1"/>
                  </a:solidFill>
                  <a:effectLst/>
                  <a:latin typeface="+mn-lt"/>
                  <a:ea typeface="+mn-ea"/>
                  <a:cs typeface="+mn-cs"/>
                </a:endParaRP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Qui consiste</a:t>
                </a:r>
                <a:r>
                  <a:rPr lang="fr-FR" sz="1200" kern="1200" baseline="0" dirty="0" smtClean="0">
                    <a:solidFill>
                      <a:schemeClr val="tx1"/>
                    </a:solidFill>
                    <a:effectLst/>
                    <a:latin typeface="+mn-lt"/>
                    <a:ea typeface="+mn-ea"/>
                    <a:cs typeface="+mn-cs"/>
                  </a:rPr>
                  <a:t> à </a:t>
                </a:r>
                <a:r>
                  <a:rPr lang="fr-FR" sz="1200" kern="1200" dirty="0" smtClean="0">
                    <a:solidFill>
                      <a:schemeClr val="tx1"/>
                    </a:solidFill>
                    <a:effectLst/>
                    <a:latin typeface="+mn-lt"/>
                    <a:ea typeface="+mn-ea"/>
                    <a:cs typeface="+mn-cs"/>
                  </a:rPr>
                  <a:t>Représenter les documents et les requêtes par un ensemble de concepts déduits du méta thesaurus</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En réalisant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 deux stratégies de conceptualisation,</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ainsi les termes ambiguë (</a:t>
                </a:r>
                <a:r>
                  <a:rPr lang="fr-FR" sz="1200" kern="1200" dirty="0" err="1" smtClean="0">
                    <a:solidFill>
                      <a:schemeClr val="tx1"/>
                    </a:solidFill>
                    <a:effectLst/>
                    <a:latin typeface="+mn-lt"/>
                    <a:ea typeface="+mn-ea"/>
                    <a:cs typeface="+mn-cs"/>
                  </a:rPr>
                  <a:t>Polysemic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Term</a:t>
                </a:r>
                <a:r>
                  <a:rPr lang="fr-FR" sz="1200" kern="1200" dirty="0" smtClean="0">
                    <a:solidFill>
                      <a:schemeClr val="tx1"/>
                    </a:solidFill>
                    <a:effectLst/>
                    <a:latin typeface="+mn-lt"/>
                    <a:ea typeface="+mn-ea"/>
                    <a:cs typeface="+mn-cs"/>
                  </a:rPr>
                  <a:t>) est étiqueté avec le sens le plus probable en utilisant </a:t>
                </a:r>
                <a:r>
                  <a:rPr lang="fr-FR" sz="1200" kern="1200" dirty="0" err="1" smtClean="0">
                    <a:solidFill>
                      <a:schemeClr val="tx1"/>
                    </a:solidFill>
                    <a:effectLst/>
                    <a:latin typeface="+mn-lt"/>
                    <a:ea typeface="+mn-ea"/>
                    <a:cs typeface="+mn-cs"/>
                  </a:rPr>
                  <a:t>SenseRealte</a:t>
                </a:r>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NodistanceRealte</a:t>
                </a:r>
                <a:r>
                  <a:rPr lang="fr-FR" sz="1200" kern="1200" dirty="0" smtClean="0">
                    <a:solidFill>
                      <a:schemeClr val="tx1"/>
                    </a:solidFill>
                    <a:effectLst/>
                    <a:latin typeface="+mn-lt"/>
                    <a:ea typeface="+mn-ea"/>
                    <a:cs typeface="+mn-cs"/>
                  </a:rPr>
                  <a:t>.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b="1" dirty="0" smtClean="0">
                    <a:solidFill>
                      <a:schemeClr val="bg2">
                        <a:lumMod val="90000"/>
                      </a:schemeClr>
                    </a:solidFill>
                    <a:latin typeface="Century Gothic" panose="020B0502020202020204" pitchFamily="34" charset="0"/>
                    <a:cs typeface="Times New Roman" panose="02020603050405020304" pitchFamily="18" charset="0"/>
                  </a:rPr>
                  <a:t>Classement des documents les plus pertinents</a:t>
                </a:r>
                <a:endParaRPr lang="fr-FR" sz="1100" b="0" dirty="0" smtClean="0">
                  <a:solidFill>
                    <a:schemeClr val="bg2">
                      <a:lumMod val="90000"/>
                    </a:schemeClr>
                  </a:solidFill>
                  <a:latin typeface="+mn-lt"/>
                  <a:cs typeface="+mn-cs"/>
                </a:endParaRP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Le document est classé par ordre décroissant de pertinence prédite par rapport à la requête</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en calculant la valeur du score de pertinence du document par rapport à la requête à l'aide de modèles de pondération de document.</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Dans notre cas, nous avons choisi d'expérimenter par deux modèles de pondération :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le modèles TF-IDF et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Okapi BM25 </a:t>
                </a:r>
                <a:endParaRPr lang="fr-FR" sz="1200" b="0" i="0" kern="1200" dirty="0" smtClean="0">
                  <a:solidFill>
                    <a:schemeClr val="tx1"/>
                  </a:solidFill>
                  <a:effectLst/>
                  <a:latin typeface="+mn-lt"/>
                  <a:ea typeface="+mn-ea"/>
                  <a:cs typeface="+mn-cs"/>
                </a:endParaRPr>
              </a:p>
              <a:p>
                <a:pPr marL="2000250" marR="0" lvl="4"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b="0" i="0" kern="1200" dirty="0" smtClean="0">
                    <a:solidFill>
                      <a:schemeClr val="tx1"/>
                    </a:solidFill>
                    <a:effectLst/>
                    <a:latin typeface="+mn-lt"/>
                    <a:ea typeface="+mn-ea"/>
                    <a:cs typeface="+mn-cs"/>
                  </a:rPr>
                  <a:t>qui ordonne les documents en fonction de la fréquence des termes qui apparaissent dans chaque document, indépendamment des relations pouvant exister entre ces termes ou de leurs proximités relatives au sein du document.</a:t>
                </a:r>
                <a:endParaRPr lang="fr-FR" sz="1200" kern="1200" dirty="0" smtClean="0">
                  <a:solidFill>
                    <a:schemeClr val="tx1"/>
                  </a:solidFill>
                  <a:effectLst/>
                  <a:latin typeface="+mn-lt"/>
                  <a:ea typeface="+mn-ea"/>
                  <a:cs typeface="+mn-cs"/>
                </a:endParaRPr>
              </a:p>
              <a:p>
                <a:pPr marL="1543050" lvl="3" indent="-171450">
                  <a:buFont typeface="Arial" pitchFamily="34" charset="0"/>
                  <a:buChar char="•"/>
                </a:pPr>
                <a:endParaRPr lang="fr-FR" sz="1200" kern="1200" dirty="0" smtClean="0">
                  <a:solidFill>
                    <a:schemeClr val="tx1"/>
                  </a:solidFill>
                  <a:effectLst/>
                  <a:latin typeface="+mn-lt"/>
                  <a:ea typeface="+mn-ea"/>
                  <a:cs typeface="+mn-cs"/>
                </a:endParaRPr>
              </a:p>
              <a:p>
                <a:pPr marL="1543050" lvl="3" indent="-171450">
                  <a:buFont typeface="Arial" pitchFamily="34" charset="0"/>
                  <a:buChar char="•"/>
                </a:pPr>
                <a:endParaRPr lang="fr-FR" sz="1200" i="1" kern="1200" dirty="0" smtClean="0">
                  <a:solidFill>
                    <a:schemeClr val="tx1"/>
                  </a:solidFill>
                  <a:effectLst/>
                  <a:latin typeface="+mn-lt"/>
                  <a:ea typeface="+mn-ea"/>
                  <a:cs typeface="+mn-cs"/>
                </a:endParaRPr>
              </a:p>
              <a:p>
                <a:pPr marL="1543050" lvl="3" indent="-171450">
                  <a:buFont typeface="Arial" pitchFamily="34" charset="0"/>
                  <a:buChar char="•"/>
                </a:pPr>
                <a:r>
                  <a:rPr lang="fr-FR" sz="1200" i="1" kern="1200" dirty="0" smtClean="0">
                    <a:solidFill>
                      <a:schemeClr val="tx1"/>
                    </a:solidFill>
                    <a:effectLst/>
                    <a:latin typeface="+mn-lt"/>
                    <a:ea typeface="+mn-ea"/>
                    <a:cs typeface="+mn-cs"/>
                  </a:rPr>
                  <a:t>Le score de classement de type IDF comme défini  ;</a:t>
                </a:r>
              </a:p>
              <a:p>
                <a:pPr marL="1543050" lvl="3" indent="-171450">
                  <a:buFont typeface="Arial" pitchFamily="34" charset="0"/>
                  <a:buChar char="•"/>
                </a:pPr>
                <a:r>
                  <a:rPr lang="fr-FR" sz="1200" i="1" kern="1200" dirty="0" smtClean="0">
                    <a:solidFill>
                      <a:schemeClr val="tx1"/>
                    </a:solidFill>
                    <a:effectLst/>
                    <a:latin typeface="+mn-lt"/>
                    <a:ea typeface="+mn-ea"/>
                    <a:cs typeface="+mn-cs"/>
                  </a:rPr>
                  <a:t>La </a:t>
                </a:r>
                <a:r>
                  <a:rPr lang="fr-FR" sz="1200" i="1" kern="1200" dirty="0">
                    <a:solidFill>
                      <a:schemeClr val="tx1"/>
                    </a:solidFill>
                    <a:effectLst/>
                    <a:latin typeface="+mn-lt"/>
                    <a:ea typeface="+mn-ea"/>
                    <a:cs typeface="+mn-cs"/>
                  </a:rPr>
                  <a:t>fréquence du terme de document </a:t>
                </a:r>
                <a14:m>
                  <m:oMath xmlns:m="http://schemas.openxmlformats.org/officeDocument/2006/math">
                    <m:sSub>
                      <m:sSubPr>
                        <m:ctrlPr>
                          <a:rPr lang="fr-FR" sz="1200" i="1" kern="1200">
                            <a:solidFill>
                              <a:schemeClr val="tx1"/>
                            </a:solidFill>
                            <a:effectLst/>
                            <a:latin typeface="Cambria Math" panose="02040503050406030204" pitchFamily="18" charset="0"/>
                            <a:ea typeface="+mn-ea"/>
                            <a:cs typeface="+mn-cs"/>
                          </a:rPr>
                        </m:ctrlPr>
                      </m:sSubPr>
                      <m:e>
                        <m:r>
                          <a:rPr lang="fr-FR" sz="1200" i="1" kern="1200">
                            <a:solidFill>
                              <a:schemeClr val="tx1"/>
                            </a:solidFill>
                            <a:effectLst/>
                            <a:latin typeface="Cambria Math"/>
                            <a:ea typeface="+mn-ea"/>
                            <a:cs typeface="+mn-cs"/>
                          </a:rPr>
                          <m:t>𝑡</m:t>
                        </m:r>
                      </m:e>
                      <m:sub>
                        <m:r>
                          <a:rPr lang="fr-FR" sz="1200" i="1" kern="1200">
                            <a:solidFill>
                              <a:schemeClr val="tx1"/>
                            </a:solidFill>
                            <a:effectLst/>
                            <a:latin typeface="Cambria Math"/>
                            <a:ea typeface="+mn-ea"/>
                            <a:cs typeface="+mn-cs"/>
                          </a:rPr>
                          <m:t>𝑗</m:t>
                        </m:r>
                        <m:r>
                          <a:rPr lang="fr-FR" sz="1200" i="1" kern="1200">
                            <a:solidFill>
                              <a:schemeClr val="tx1"/>
                            </a:solidFill>
                            <a:effectLst/>
                            <a:latin typeface="Cambria Math"/>
                            <a:ea typeface="+mn-ea"/>
                            <a:cs typeface="+mn-cs"/>
                          </a:rPr>
                          <m:t>,</m:t>
                        </m:r>
                        <m:r>
                          <a:rPr lang="fr-FR" sz="1200" i="1" kern="1200">
                            <a:solidFill>
                              <a:schemeClr val="tx1"/>
                            </a:solidFill>
                            <a:effectLst/>
                            <a:latin typeface="Cambria Math"/>
                            <a:ea typeface="+mn-ea"/>
                            <a:cs typeface="+mn-cs"/>
                          </a:rPr>
                          <m:t>𝑑</m:t>
                        </m:r>
                      </m:sub>
                    </m:sSub>
                  </m:oMath>
                </a14:m>
                <a:r>
                  <a:rPr lang="fr-FR" sz="1200" i="1" kern="1200" dirty="0">
                    <a:solidFill>
                      <a:schemeClr val="tx1"/>
                    </a:solidFill>
                    <a:effectLst/>
                    <a:latin typeface="+mn-lt"/>
                    <a:ea typeface="+mn-ea"/>
                    <a:cs typeface="+mn-cs"/>
                  </a:rPr>
                  <a:t> normalisée par le rapport de la longueur du document dl à la longueur moyenne </a:t>
                </a:r>
                <a:r>
                  <a:rPr lang="fr-FR" sz="1200" i="1" kern="1200" dirty="0" err="1">
                    <a:solidFill>
                      <a:schemeClr val="tx1"/>
                    </a:solidFill>
                    <a:effectLst/>
                    <a:latin typeface="+mn-lt"/>
                    <a:ea typeface="+mn-ea"/>
                    <a:cs typeface="+mn-cs"/>
                  </a:rPr>
                  <a:t>Avg</a:t>
                </a:r>
                <a:r>
                  <a:rPr lang="fr-FR" sz="1200" i="1" kern="1200" dirty="0">
                    <a:solidFill>
                      <a:schemeClr val="tx1"/>
                    </a:solidFill>
                    <a:effectLst/>
                    <a:latin typeface="+mn-lt"/>
                    <a:ea typeface="+mn-ea"/>
                    <a:cs typeface="+mn-cs"/>
                  </a:rPr>
                  <a:t> (dl) </a:t>
                </a:r>
                <a:r>
                  <a:rPr lang="fr-FR" sz="1200" i="1" kern="1200" dirty="0" smtClean="0">
                    <a:solidFill>
                      <a:schemeClr val="tx1"/>
                    </a:solidFill>
                    <a:effectLst/>
                    <a:latin typeface="+mn-lt"/>
                    <a:ea typeface="+mn-ea"/>
                    <a:cs typeface="+mn-cs"/>
                  </a:rPr>
                  <a:t>;</a:t>
                </a:r>
              </a:p>
              <a:p>
                <a:pPr marL="1543050" lvl="3" indent="-171450">
                  <a:buFont typeface="Arial" pitchFamily="34" charset="0"/>
                  <a:buChar char="•"/>
                </a:pPr>
                <a:r>
                  <a:rPr lang="fr-FR" sz="1200" i="1" kern="1200" dirty="0" smtClean="0">
                    <a:solidFill>
                      <a:schemeClr val="tx1"/>
                    </a:solidFill>
                    <a:effectLst/>
                    <a:latin typeface="+mn-lt"/>
                    <a:ea typeface="+mn-ea"/>
                    <a:cs typeface="+mn-cs"/>
                  </a:rPr>
                  <a:t>La </a:t>
                </a:r>
                <a:r>
                  <a:rPr lang="fr-FR" sz="1200" i="1" kern="1200" dirty="0">
                    <a:solidFill>
                      <a:schemeClr val="tx1"/>
                    </a:solidFill>
                    <a:effectLst/>
                    <a:latin typeface="+mn-lt"/>
                    <a:ea typeface="+mn-ea"/>
                    <a:cs typeface="+mn-cs"/>
                  </a:rPr>
                  <a:t>fréquence du terme de la requête </a:t>
                </a:r>
                <a14:m>
                  <m:oMath xmlns:m="http://schemas.openxmlformats.org/officeDocument/2006/math">
                    <m:sSub>
                      <m:sSubPr>
                        <m:ctrlPr>
                          <a:rPr lang="fr-FR" sz="1400" i="1" kern="1200">
                            <a:solidFill>
                              <a:schemeClr val="tx1"/>
                            </a:solidFill>
                            <a:effectLst/>
                            <a:latin typeface="Cambria Math" panose="02040503050406030204" pitchFamily="18" charset="0"/>
                            <a:ea typeface="+mn-ea"/>
                            <a:cs typeface="+mn-cs"/>
                          </a:rPr>
                        </m:ctrlPr>
                      </m:sSubPr>
                      <m:e>
                        <m:r>
                          <a:rPr lang="fr-FR" sz="1200" i="1" kern="1200">
                            <a:solidFill>
                              <a:schemeClr val="tx1"/>
                            </a:solidFill>
                            <a:effectLst/>
                            <a:latin typeface="Cambria Math"/>
                            <a:ea typeface="+mn-ea"/>
                            <a:cs typeface="+mn-cs"/>
                          </a:rPr>
                          <m:t>𝑡</m:t>
                        </m:r>
                      </m:e>
                      <m:sub>
                        <m:r>
                          <a:rPr lang="fr-FR" sz="1200" i="1" kern="1200">
                            <a:solidFill>
                              <a:schemeClr val="tx1"/>
                            </a:solidFill>
                            <a:effectLst/>
                            <a:latin typeface="Cambria Math"/>
                            <a:ea typeface="+mn-ea"/>
                            <a:cs typeface="+mn-cs"/>
                          </a:rPr>
                          <m:t>𝑖</m:t>
                        </m:r>
                        <m:r>
                          <a:rPr lang="fr-FR" sz="1200" i="1" kern="1200">
                            <a:solidFill>
                              <a:schemeClr val="tx1"/>
                            </a:solidFill>
                            <a:effectLst/>
                            <a:latin typeface="Cambria Math"/>
                            <a:ea typeface="+mn-ea"/>
                            <a:cs typeface="+mn-cs"/>
                          </a:rPr>
                          <m:t>,</m:t>
                        </m:r>
                        <m:r>
                          <a:rPr lang="fr-FR" sz="1200" i="1" kern="1200">
                            <a:solidFill>
                              <a:schemeClr val="tx1"/>
                            </a:solidFill>
                            <a:effectLst/>
                            <a:latin typeface="Cambria Math"/>
                            <a:ea typeface="+mn-ea"/>
                            <a:cs typeface="+mn-cs"/>
                          </a:rPr>
                          <m:t>𝑞</m:t>
                        </m:r>
                      </m:sub>
                    </m:sSub>
                  </m:oMath>
                </a14:m>
                <a:r>
                  <a:rPr lang="fr-FR" sz="1200" i="1" kern="1200" dirty="0">
                    <a:solidFill>
                      <a:schemeClr val="tx1"/>
                    </a:solidFill>
                    <a:effectLst/>
                    <a:latin typeface="+mn-lt"/>
                    <a:ea typeface="+mn-ea"/>
                    <a:cs typeface="+mn-cs"/>
                  </a:rPr>
                  <a:t>.</a:t>
                </a:r>
                <a:endParaRPr lang="fr-FR" sz="1200" i="1" kern="1200" dirty="0" smtClean="0">
                  <a:solidFill>
                    <a:schemeClr val="tx1"/>
                  </a:solidFill>
                  <a:effectLst/>
                  <a:latin typeface="+mn-lt"/>
                  <a:ea typeface="+mn-ea"/>
                  <a:cs typeface="+mn-cs"/>
                </a:endParaRP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p:txBody>
          </p:sp>
        </mc:Choice>
        <mc:Fallback xmlns="">
          <p:sp>
            <p:nvSpPr>
              <p:cNvPr id="3" name="Espace réservé des commentaires 2"/>
              <p:cNvSpPr>
                <a:spLocks noGrp="1"/>
              </p:cNvSpPr>
              <p:nvPr>
                <p:ph type="body" idx="1"/>
              </p:nvPr>
            </p:nvSpPr>
            <p:spPr/>
            <p:txBody>
              <a:bodyPr/>
              <a:lstStyle/>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L'objectif principal d'un système de recherche d'informations est d'obtenir les documents les plus pertinents afin de répondre à une requête</a:t>
                </a:r>
                <a:r>
                  <a:rPr lang="fr-FR" sz="1200" kern="1200" baseline="0" dirty="0" smtClean="0">
                    <a:solidFill>
                      <a:schemeClr val="tx1"/>
                    </a:solidFill>
                    <a:effectLst/>
                    <a:latin typeface="+mn-lt"/>
                    <a:ea typeface="+mn-ea"/>
                    <a:cs typeface="+mn-cs"/>
                  </a:rPr>
                  <a:t> pour</a:t>
                </a:r>
                <a:r>
                  <a:rPr lang="fr-FR" sz="1200" kern="1200" dirty="0" smtClean="0">
                    <a:solidFill>
                      <a:schemeClr val="tx1"/>
                    </a:solidFill>
                    <a:effectLst/>
                    <a:latin typeface="+mn-lt"/>
                    <a:ea typeface="+mn-ea"/>
                    <a:cs typeface="+mn-cs"/>
                  </a:rPr>
                  <a:t> le besoin d'informations à partir d'un ensemble de documents spécifiques. </a:t>
                </a: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Deux étapes sont essentielles dans notre système d'indexation et de recherche basé sur le sens.</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b="1" i="1" kern="1200" dirty="0" smtClean="0">
                    <a:solidFill>
                      <a:schemeClr val="tx1"/>
                    </a:solidFill>
                    <a:effectLst/>
                    <a:latin typeface="+mn-lt"/>
                    <a:ea typeface="+mn-ea"/>
                    <a:cs typeface="+mn-cs"/>
                  </a:rPr>
                  <a:t>Création du vecteur de document et de requête</a:t>
                </a:r>
                <a:endParaRPr lang="fr-FR" sz="1200" kern="1200" dirty="0" smtClean="0">
                  <a:solidFill>
                    <a:schemeClr val="tx1"/>
                  </a:solidFill>
                  <a:effectLst/>
                  <a:latin typeface="+mn-lt"/>
                  <a:ea typeface="+mn-ea"/>
                  <a:cs typeface="+mn-cs"/>
                </a:endParaRP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Qui consiste</a:t>
                </a:r>
                <a:r>
                  <a:rPr lang="fr-FR" sz="1200" kern="1200" baseline="0" dirty="0" smtClean="0">
                    <a:solidFill>
                      <a:schemeClr val="tx1"/>
                    </a:solidFill>
                    <a:effectLst/>
                    <a:latin typeface="+mn-lt"/>
                    <a:ea typeface="+mn-ea"/>
                    <a:cs typeface="+mn-cs"/>
                  </a:rPr>
                  <a:t> à </a:t>
                </a:r>
                <a:r>
                  <a:rPr lang="fr-FR" sz="1200" kern="1200" dirty="0" smtClean="0">
                    <a:solidFill>
                      <a:schemeClr val="tx1"/>
                    </a:solidFill>
                    <a:effectLst/>
                    <a:latin typeface="+mn-lt"/>
                    <a:ea typeface="+mn-ea"/>
                    <a:cs typeface="+mn-cs"/>
                  </a:rPr>
                  <a:t>Représenter les documents et les requêtes par un ensemble de concepts déduits du méta thesaurus</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En réalisant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 deux stratégies de conceptualisation,</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ainsi les termes </a:t>
                </a:r>
                <a:r>
                  <a:rPr lang="fr-FR" sz="1200" kern="1200" dirty="0" smtClean="0">
                    <a:solidFill>
                      <a:schemeClr val="tx1"/>
                    </a:solidFill>
                    <a:effectLst/>
                    <a:latin typeface="+mn-lt"/>
                    <a:ea typeface="+mn-ea"/>
                    <a:cs typeface="+mn-cs"/>
                  </a:rPr>
                  <a:t>ambiguë (</a:t>
                </a:r>
                <a:r>
                  <a:rPr lang="fr-FR" sz="1200" kern="1200" dirty="0" err="1" smtClean="0">
                    <a:solidFill>
                      <a:schemeClr val="tx1"/>
                    </a:solidFill>
                    <a:effectLst/>
                    <a:latin typeface="+mn-lt"/>
                    <a:ea typeface="+mn-ea"/>
                    <a:cs typeface="+mn-cs"/>
                  </a:rPr>
                  <a:t>Polysemic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Term</a:t>
                </a:r>
                <a:r>
                  <a:rPr lang="fr-FR" sz="1200" kern="1200" dirty="0" smtClean="0">
                    <a:solidFill>
                      <a:schemeClr val="tx1"/>
                    </a:solidFill>
                    <a:effectLst/>
                    <a:latin typeface="+mn-lt"/>
                    <a:ea typeface="+mn-ea"/>
                    <a:cs typeface="+mn-cs"/>
                  </a:rPr>
                  <a:t>) est étiqueté avec le sens le plus probable en utilisant </a:t>
                </a:r>
                <a:r>
                  <a:rPr lang="fr-FR" sz="1200" kern="1200" dirty="0" err="1" smtClean="0">
                    <a:solidFill>
                      <a:schemeClr val="tx1"/>
                    </a:solidFill>
                    <a:effectLst/>
                    <a:latin typeface="+mn-lt"/>
                    <a:ea typeface="+mn-ea"/>
                    <a:cs typeface="+mn-cs"/>
                  </a:rPr>
                  <a:t>SenseRealte</a:t>
                </a:r>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NodistanceRealte</a:t>
                </a:r>
                <a:r>
                  <a:rPr lang="fr-FR" sz="1200" kern="1200" dirty="0" smtClean="0">
                    <a:solidFill>
                      <a:schemeClr val="tx1"/>
                    </a:solidFill>
                    <a:effectLst/>
                    <a:latin typeface="+mn-lt"/>
                    <a:ea typeface="+mn-ea"/>
                    <a:cs typeface="+mn-cs"/>
                  </a:rPr>
                  <a:t>. </a:t>
                </a:r>
              </a:p>
              <a:p>
                <a:pPr marL="628650" marR="0" lvl="1"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b="1" dirty="0" smtClean="0">
                    <a:solidFill>
                      <a:schemeClr val="bg2">
                        <a:lumMod val="90000"/>
                      </a:schemeClr>
                    </a:solidFill>
                    <a:latin typeface="Century Gothic" panose="020B0502020202020204" pitchFamily="34" charset="0"/>
                    <a:cs typeface="Times New Roman" panose="02020603050405020304" pitchFamily="18" charset="0"/>
                  </a:rPr>
                  <a:t>Classement des documents les plus pertinents</a:t>
                </a:r>
                <a:endParaRPr lang="fr-FR" sz="1100" b="0" dirty="0" smtClean="0">
                  <a:solidFill>
                    <a:schemeClr val="bg2">
                      <a:lumMod val="90000"/>
                    </a:schemeClr>
                  </a:solidFill>
                  <a:latin typeface="+mn-lt"/>
                  <a:cs typeface="+mn-cs"/>
                </a:endParaRP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Le document est classé par ordre décroissant de pertinence prédite par rapport à la requête</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en calculant la valeur du score de pertinence du document par rapport à la requête à l'aide de modèles de pondération de document.</a:t>
                </a:r>
              </a:p>
              <a:p>
                <a:pPr marL="1085850" marR="0" lvl="2"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Dans notre cas, nous avons choisi d'expérimenter par deux modèles de pondération :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le modèles TF-IDF et </a:t>
                </a:r>
              </a:p>
              <a:p>
                <a:pPr marL="1543050" marR="0" lvl="3"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r>
                  <a:rPr lang="fr-FR" sz="1200" kern="1200" dirty="0" smtClean="0">
                    <a:solidFill>
                      <a:schemeClr val="tx1"/>
                    </a:solidFill>
                    <a:effectLst/>
                    <a:latin typeface="+mn-lt"/>
                    <a:ea typeface="+mn-ea"/>
                    <a:cs typeface="+mn-cs"/>
                  </a:rPr>
                  <a:t>Okapi BM25.</a:t>
                </a:r>
              </a:p>
              <a:p>
                <a:pPr marL="1543050" lvl="3" indent="-171450">
                  <a:buFont typeface="Arial" pitchFamily="34" charset="0"/>
                  <a:buChar char="•"/>
                </a:pPr>
                <a:endParaRPr lang="fr-FR" sz="1200" kern="1200" dirty="0" smtClean="0">
                  <a:solidFill>
                    <a:schemeClr val="tx1"/>
                  </a:solidFill>
                  <a:effectLst/>
                  <a:latin typeface="+mn-lt"/>
                  <a:ea typeface="+mn-ea"/>
                  <a:cs typeface="+mn-cs"/>
                </a:endParaRPr>
              </a:p>
              <a:p>
                <a:pPr marL="2000250" lvl="4" indent="-171450">
                  <a:buFont typeface="Arial" pitchFamily="34" charset="0"/>
                  <a:buChar char="•"/>
                </a:pPr>
                <a:r>
                  <a:rPr lang="fr-FR" sz="1200" i="1" kern="1200" dirty="0" smtClean="0">
                    <a:solidFill>
                      <a:schemeClr val="tx1"/>
                    </a:solidFill>
                    <a:effectLst/>
                    <a:latin typeface="+mn-lt"/>
                    <a:ea typeface="+mn-ea"/>
                    <a:cs typeface="+mn-cs"/>
                  </a:rPr>
                  <a:t>Okapi </a:t>
                </a:r>
                <a:r>
                  <a:rPr lang="fr-FR" sz="1200" b="1" i="1" kern="1200" dirty="0" smtClean="0">
                    <a:solidFill>
                      <a:schemeClr val="tx1"/>
                    </a:solidFill>
                    <a:effectLst/>
                    <a:latin typeface="+mn-lt"/>
                    <a:ea typeface="+mn-ea"/>
                    <a:cs typeface="+mn-cs"/>
                  </a:rPr>
                  <a:t>BM25</a:t>
                </a:r>
                <a:r>
                  <a:rPr lang="fr-FR" sz="1200" i="1" kern="1200" dirty="0" smtClean="0">
                    <a:solidFill>
                      <a:schemeClr val="tx1"/>
                    </a:solidFill>
                    <a:effectLst/>
                    <a:latin typeface="+mn-lt"/>
                    <a:ea typeface="+mn-ea"/>
                    <a:cs typeface="+mn-cs"/>
                  </a:rPr>
                  <a:t> : est l’une des fonctions de pondération «simples» les plus puissantes et s’est révélée être une base de référence utile pour les expériences et les fonctions de classement, </a:t>
                </a:r>
              </a:p>
              <a:p>
                <a:pPr marL="1543050" lvl="3" indent="-171450">
                  <a:buFont typeface="Arial" pitchFamily="34" charset="0"/>
                  <a:buChar char="•"/>
                </a:pPr>
                <a:endParaRPr lang="fr-FR" sz="1200" i="1" kern="1200" dirty="0" smtClean="0">
                  <a:solidFill>
                    <a:schemeClr val="tx1"/>
                  </a:solidFill>
                  <a:effectLst/>
                  <a:latin typeface="+mn-lt"/>
                  <a:ea typeface="+mn-ea"/>
                  <a:cs typeface="+mn-cs"/>
                </a:endParaRPr>
              </a:p>
              <a:p>
                <a:pPr marL="1543050" lvl="3" indent="-171450">
                  <a:buFont typeface="Arial" pitchFamily="34" charset="0"/>
                  <a:buChar char="•"/>
                </a:pPr>
                <a:r>
                  <a:rPr lang="fr-FR" sz="1200" i="1" kern="1200" dirty="0" smtClean="0">
                    <a:solidFill>
                      <a:schemeClr val="tx1"/>
                    </a:solidFill>
                    <a:effectLst/>
                    <a:latin typeface="+mn-lt"/>
                    <a:ea typeface="+mn-ea"/>
                    <a:cs typeface="+mn-cs"/>
                  </a:rPr>
                  <a:t>Le </a:t>
                </a:r>
                <a:r>
                  <a:rPr lang="fr-FR" sz="1200" i="1" kern="1200" dirty="0" smtClean="0">
                    <a:solidFill>
                      <a:schemeClr val="tx1"/>
                    </a:solidFill>
                    <a:effectLst/>
                    <a:latin typeface="+mn-lt"/>
                    <a:ea typeface="+mn-ea"/>
                    <a:cs typeface="+mn-cs"/>
                  </a:rPr>
                  <a:t>score de classement de type IDF comme défini  ;</a:t>
                </a:r>
              </a:p>
              <a:p>
                <a:pPr marL="1543050" lvl="3" indent="-171450">
                  <a:buFont typeface="Arial" pitchFamily="34" charset="0"/>
                  <a:buChar char="•"/>
                </a:pPr>
                <a:r>
                  <a:rPr lang="fr-FR" sz="1200" i="1" kern="1200" dirty="0" smtClean="0">
                    <a:solidFill>
                      <a:schemeClr val="tx1"/>
                    </a:solidFill>
                    <a:effectLst/>
                    <a:latin typeface="+mn-lt"/>
                    <a:ea typeface="+mn-ea"/>
                    <a:cs typeface="+mn-cs"/>
                  </a:rPr>
                  <a:t>La </a:t>
                </a:r>
                <a:r>
                  <a:rPr lang="fr-FR" sz="1200" i="1" kern="1200" dirty="0">
                    <a:solidFill>
                      <a:schemeClr val="tx1"/>
                    </a:solidFill>
                    <a:effectLst/>
                    <a:latin typeface="+mn-lt"/>
                    <a:ea typeface="+mn-ea"/>
                    <a:cs typeface="+mn-cs"/>
                  </a:rPr>
                  <a:t>fréquence du terme de document </a:t>
                </a:r>
                <a:r>
                  <a:rPr lang="fr-FR" sz="1200" i="0" kern="1200">
                    <a:solidFill>
                      <a:schemeClr val="tx1"/>
                    </a:solidFill>
                    <a:effectLst/>
                    <a:latin typeface="Cambria Math"/>
                    <a:ea typeface="+mn-ea"/>
                    <a:cs typeface="+mn-cs"/>
                  </a:rPr>
                  <a:t>𝑡</a:t>
                </a:r>
                <a:r>
                  <a:rPr lang="fr-FR" sz="1200" i="0" kern="1200">
                    <a:solidFill>
                      <a:schemeClr val="tx1"/>
                    </a:solidFill>
                    <a:effectLst/>
                    <a:latin typeface="Cambria Math" panose="02040503050406030204" pitchFamily="18" charset="0"/>
                    <a:ea typeface="+mn-ea"/>
                    <a:cs typeface="+mn-cs"/>
                  </a:rPr>
                  <a:t>_(</a:t>
                </a:r>
                <a:r>
                  <a:rPr lang="fr-FR" sz="1200" i="0" kern="1200">
                    <a:solidFill>
                      <a:schemeClr val="tx1"/>
                    </a:solidFill>
                    <a:effectLst/>
                    <a:latin typeface="Cambria Math"/>
                    <a:ea typeface="+mn-ea"/>
                    <a:cs typeface="+mn-cs"/>
                  </a:rPr>
                  <a:t>𝑗,𝑑</a:t>
                </a:r>
                <a:r>
                  <a:rPr lang="fr-FR" sz="1200" i="0" kern="1200">
                    <a:solidFill>
                      <a:schemeClr val="tx1"/>
                    </a:solidFill>
                    <a:effectLst/>
                    <a:latin typeface="Cambria Math" panose="02040503050406030204" pitchFamily="18" charset="0"/>
                    <a:ea typeface="+mn-ea"/>
                    <a:cs typeface="+mn-cs"/>
                  </a:rPr>
                  <a:t>)</a:t>
                </a:r>
                <a:r>
                  <a:rPr lang="fr-FR" sz="1200" i="1" kern="1200" dirty="0">
                    <a:solidFill>
                      <a:schemeClr val="tx1"/>
                    </a:solidFill>
                    <a:effectLst/>
                    <a:latin typeface="+mn-lt"/>
                    <a:ea typeface="+mn-ea"/>
                    <a:cs typeface="+mn-cs"/>
                  </a:rPr>
                  <a:t> normalisée par le rapport de la longueur du document dl à la longueur moyenne </a:t>
                </a:r>
                <a:r>
                  <a:rPr lang="fr-FR" sz="1200" i="1" kern="1200" dirty="0" err="1">
                    <a:solidFill>
                      <a:schemeClr val="tx1"/>
                    </a:solidFill>
                    <a:effectLst/>
                    <a:latin typeface="+mn-lt"/>
                    <a:ea typeface="+mn-ea"/>
                    <a:cs typeface="+mn-cs"/>
                  </a:rPr>
                  <a:t>Avg</a:t>
                </a:r>
                <a:r>
                  <a:rPr lang="fr-FR" sz="1200" i="1" kern="1200" dirty="0">
                    <a:solidFill>
                      <a:schemeClr val="tx1"/>
                    </a:solidFill>
                    <a:effectLst/>
                    <a:latin typeface="+mn-lt"/>
                    <a:ea typeface="+mn-ea"/>
                    <a:cs typeface="+mn-cs"/>
                  </a:rPr>
                  <a:t> (dl) </a:t>
                </a:r>
                <a:r>
                  <a:rPr lang="fr-FR" sz="1200" i="1" kern="1200" dirty="0" smtClean="0">
                    <a:solidFill>
                      <a:schemeClr val="tx1"/>
                    </a:solidFill>
                    <a:effectLst/>
                    <a:latin typeface="+mn-lt"/>
                    <a:ea typeface="+mn-ea"/>
                    <a:cs typeface="+mn-cs"/>
                  </a:rPr>
                  <a:t>;</a:t>
                </a:r>
              </a:p>
              <a:p>
                <a:pPr marL="1543050" lvl="3" indent="-171450">
                  <a:buFont typeface="Arial" pitchFamily="34" charset="0"/>
                  <a:buChar char="•"/>
                </a:pPr>
                <a:r>
                  <a:rPr lang="fr-FR" sz="1200" i="1" kern="1200" dirty="0" smtClean="0">
                    <a:solidFill>
                      <a:schemeClr val="tx1"/>
                    </a:solidFill>
                    <a:effectLst/>
                    <a:latin typeface="+mn-lt"/>
                    <a:ea typeface="+mn-ea"/>
                    <a:cs typeface="+mn-cs"/>
                  </a:rPr>
                  <a:t>La </a:t>
                </a:r>
                <a:r>
                  <a:rPr lang="fr-FR" sz="1200" i="1" kern="1200" dirty="0">
                    <a:solidFill>
                      <a:schemeClr val="tx1"/>
                    </a:solidFill>
                    <a:effectLst/>
                    <a:latin typeface="+mn-lt"/>
                    <a:ea typeface="+mn-ea"/>
                    <a:cs typeface="+mn-cs"/>
                  </a:rPr>
                  <a:t>fréquence du terme de la requête </a:t>
                </a:r>
                <a:r>
                  <a:rPr lang="fr-FR" sz="1200" i="0" kern="1200">
                    <a:solidFill>
                      <a:schemeClr val="tx1"/>
                    </a:solidFill>
                    <a:effectLst/>
                    <a:latin typeface="Cambria Math"/>
                    <a:ea typeface="+mn-ea"/>
                    <a:cs typeface="+mn-cs"/>
                  </a:rPr>
                  <a:t>𝑡</a:t>
                </a:r>
                <a:r>
                  <a:rPr lang="fr-FR" sz="1400" i="0" kern="1200">
                    <a:solidFill>
                      <a:schemeClr val="tx1"/>
                    </a:solidFill>
                    <a:effectLst/>
                    <a:latin typeface="Cambria Math" panose="02040503050406030204" pitchFamily="18" charset="0"/>
                    <a:ea typeface="+mn-ea"/>
                    <a:cs typeface="+mn-cs"/>
                  </a:rPr>
                  <a:t>_(</a:t>
                </a:r>
                <a:r>
                  <a:rPr lang="fr-FR" sz="1200" i="0" kern="1200">
                    <a:solidFill>
                      <a:schemeClr val="tx1"/>
                    </a:solidFill>
                    <a:effectLst/>
                    <a:latin typeface="Cambria Math"/>
                    <a:ea typeface="+mn-ea"/>
                    <a:cs typeface="+mn-cs"/>
                  </a:rPr>
                  <a:t>𝑖,𝑞</a:t>
                </a:r>
                <a:r>
                  <a:rPr lang="fr-FR" sz="1400" i="0" kern="1200">
                    <a:solidFill>
                      <a:schemeClr val="tx1"/>
                    </a:solidFill>
                    <a:effectLst/>
                    <a:latin typeface="Cambria Math" panose="02040503050406030204" pitchFamily="18" charset="0"/>
                    <a:ea typeface="+mn-ea"/>
                    <a:cs typeface="+mn-cs"/>
                  </a:rPr>
                  <a:t>)</a:t>
                </a:r>
                <a:r>
                  <a:rPr lang="fr-FR" sz="1200" i="1" kern="1200" dirty="0">
                    <a:solidFill>
                      <a:schemeClr val="tx1"/>
                    </a:solidFill>
                    <a:effectLst/>
                    <a:latin typeface="+mn-lt"/>
                    <a:ea typeface="+mn-ea"/>
                    <a:cs typeface="+mn-cs"/>
                  </a:rPr>
                  <a:t>.</a:t>
                </a:r>
                <a:endParaRPr lang="fr-FR" sz="1200" i="1" kern="1200" dirty="0" smtClean="0">
                  <a:solidFill>
                    <a:schemeClr val="tx1"/>
                  </a:solidFill>
                  <a:effectLst/>
                  <a:latin typeface="+mn-lt"/>
                  <a:ea typeface="+mn-ea"/>
                  <a:cs typeface="+mn-cs"/>
                </a:endParaRPr>
              </a:p>
              <a:p>
                <a:pPr marL="171450" marR="0" lvl="0" indent="-171450" algn="justLow" defTabSz="914400" rtl="0" eaLnBrk="1" fontAlgn="base" latinLnBrk="0" hangingPunct="1">
                  <a:lnSpc>
                    <a:spcPct val="100000"/>
                  </a:lnSpc>
                  <a:spcBef>
                    <a:spcPct val="0"/>
                  </a:spcBef>
                  <a:spcAft>
                    <a:spcPct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p:txBody>
          </p:sp>
        </mc:Fallback>
      </mc:AlternateContent>
      <p:sp>
        <p:nvSpPr>
          <p:cNvPr id="4" name="Espace réservé du numéro de diapositive 3"/>
          <p:cNvSpPr>
            <a:spLocks noGrp="1"/>
          </p:cNvSpPr>
          <p:nvPr>
            <p:ph type="sldNum" sz="quarter" idx="10"/>
          </p:nvPr>
        </p:nvSpPr>
        <p:spPr/>
        <p:txBody>
          <a:bodyPr/>
          <a:lstStyle/>
          <a:p>
            <a:fld id="{87570F8A-E17A-4806-95A2-F28BC45BD7F3}" type="slidenum">
              <a:rPr lang="fr-FR" smtClean="0"/>
              <a:t>39</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La fouille de texte ou le texte Mining biomédical est un sous domaine de la bio-informatique et elle fait référence à l'utilisation de la technologie d'exploration de texte pour traiter des documents de la littérature biomédicale et acquérir des informations biologiques,</a:t>
            </a:r>
          </a:p>
          <a:p>
            <a:pPr marL="171450" indent="-171450">
              <a:buFont typeface="Arial" pitchFamily="34" charset="0"/>
              <a:buChar char="•"/>
            </a:pPr>
            <a:r>
              <a:rPr lang="fr-FR" sz="1200" kern="1200" dirty="0" smtClean="0">
                <a:solidFill>
                  <a:schemeClr val="tx1"/>
                </a:solidFill>
                <a:effectLst/>
                <a:latin typeface="+mn-lt"/>
                <a:ea typeface="+mn-ea"/>
                <a:cs typeface="+mn-cs"/>
              </a:rPr>
              <a:t>Par conséquent, Fouille de texte biomédicale permet d’extraire diverses informations biologiques, telles que des informations sur les gènes et les protéines, et les relations entre gènes et maladies.</a:t>
            </a:r>
            <a:r>
              <a:rPr lang="fr-FR" sz="1200" kern="1200" baseline="0" dirty="0" smtClean="0">
                <a:solidFill>
                  <a:schemeClr val="tx1"/>
                </a:solidFill>
                <a:effectLst/>
                <a:latin typeface="+mn-lt"/>
                <a:ea typeface="+mn-ea"/>
                <a:cs typeface="+mn-cs"/>
              </a:rPr>
              <a:t> </a:t>
            </a:r>
          </a:p>
          <a:p>
            <a:pPr marL="171450" lvl="0" indent="-171450">
              <a:buFont typeface="Arial" pitchFamily="34" charset="0"/>
              <a:buChar char="•"/>
            </a:pPr>
            <a:r>
              <a:rPr lang="fr-FR" sz="1200" kern="1200" dirty="0" smtClean="0">
                <a:solidFill>
                  <a:schemeClr val="tx1"/>
                </a:solidFill>
                <a:effectLst/>
                <a:latin typeface="+mn-lt"/>
                <a:ea typeface="+mn-ea"/>
                <a:cs typeface="+mn-cs"/>
              </a:rPr>
              <a:t>Ces informations biologiques peuvent aider les experts à comprendre les phénomènes de la vie et les règles de leurs activités,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Il est donc très intéressant de proposer des méthodes, et de mettre en place des outils permettant ainsi d’assister les utilisateurs de l’information dans le domaine biomédical d’y’accéder très rapidement et facilement.</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La figure suivante présente l'organigramme de notre système d’évaluation, </a:t>
            </a:r>
          </a:p>
          <a:p>
            <a:pPr marL="171450" indent="-171450">
              <a:buFont typeface="Arial" pitchFamily="34" charset="0"/>
              <a:buChar char="•"/>
            </a:pPr>
            <a:r>
              <a:rPr lang="fr-FR" sz="1200" kern="1200" dirty="0" smtClean="0">
                <a:solidFill>
                  <a:schemeClr val="tx1"/>
                </a:solidFill>
                <a:effectLst/>
                <a:latin typeface="+mn-lt"/>
                <a:ea typeface="+mn-ea"/>
                <a:cs typeface="+mn-cs"/>
              </a:rPr>
              <a:t>Dans ce système, nous commençons par indexer le document comme suit :</a:t>
            </a:r>
          </a:p>
          <a:p>
            <a:pPr marL="628650" lvl="1" indent="-171450">
              <a:buFont typeface="Arial" pitchFamily="34" charset="0"/>
              <a:buChar char="•"/>
            </a:pPr>
            <a:r>
              <a:rPr lang="fr-FR" sz="1200" kern="1200" dirty="0" smtClean="0">
                <a:solidFill>
                  <a:schemeClr val="tx1"/>
                </a:solidFill>
                <a:effectLst/>
                <a:latin typeface="+mn-lt"/>
                <a:ea typeface="+mn-ea"/>
                <a:cs typeface="+mn-cs"/>
              </a:rPr>
              <a:t>étiqueté les termes du corpus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par leurs concepts candidats dans UMLS </a:t>
            </a:r>
            <a:r>
              <a:rPr lang="fr-FR" sz="1200" i="1" kern="1200" dirty="0" smtClean="0">
                <a:solidFill>
                  <a:schemeClr val="tx1"/>
                </a:solidFill>
                <a:effectLst/>
                <a:latin typeface="+mn-lt"/>
                <a:ea typeface="+mn-ea"/>
                <a:cs typeface="+mn-cs"/>
              </a:rPr>
              <a:t>en utilisant </a:t>
            </a:r>
            <a:r>
              <a:rPr lang="fr-FR" sz="1200" i="1" kern="1200" dirty="0" err="1" smtClean="0">
                <a:solidFill>
                  <a:schemeClr val="tx1"/>
                </a:solidFill>
                <a:effectLst/>
                <a:latin typeface="+mn-lt"/>
                <a:ea typeface="+mn-ea"/>
                <a:cs typeface="+mn-cs"/>
              </a:rPr>
              <a:t>MetaMap</a:t>
            </a:r>
            <a:endParaRPr lang="fr-FR" sz="1200" i="1" kern="1200" dirty="0" smtClean="0">
              <a:solidFill>
                <a:schemeClr val="tx1"/>
              </a:solidFill>
              <a:effectLst/>
              <a:latin typeface="+mn-lt"/>
              <a:ea typeface="+mn-ea"/>
              <a:cs typeface="+mn-cs"/>
            </a:endParaRPr>
          </a:p>
          <a:p>
            <a:pPr marL="628650" lvl="1" indent="-171450">
              <a:buFont typeface="Arial" pitchFamily="34" charset="0"/>
              <a:buChar char="•"/>
            </a:pPr>
            <a:r>
              <a:rPr lang="fr-FR" sz="1200" kern="1200" dirty="0" smtClean="0">
                <a:solidFill>
                  <a:schemeClr val="tx1"/>
                </a:solidFill>
                <a:effectLst/>
                <a:latin typeface="+mn-lt"/>
                <a:ea typeface="+mn-ea"/>
                <a:cs typeface="+mn-cs"/>
              </a:rPr>
              <a:t>Le processus de conceptualisation est réalisé avec deux stratégies (</a:t>
            </a:r>
            <a:r>
              <a:rPr lang="fr-FR" sz="1200" b="1" i="1" kern="1200" dirty="0" err="1" smtClean="0">
                <a:solidFill>
                  <a:schemeClr val="tx1"/>
                </a:solidFill>
                <a:effectLst/>
                <a:latin typeface="+mn-lt"/>
                <a:ea typeface="+mn-ea"/>
                <a:cs typeface="+mn-cs"/>
              </a:rPr>
              <a:t>Adding</a:t>
            </a:r>
            <a:r>
              <a:rPr lang="fr-FR" sz="1200" b="1" i="1" kern="1200" dirty="0" smtClean="0">
                <a:solidFill>
                  <a:schemeClr val="tx1"/>
                </a:solidFill>
                <a:effectLst/>
                <a:latin typeface="+mn-lt"/>
                <a:ea typeface="+mn-ea"/>
                <a:cs typeface="+mn-cs"/>
              </a:rPr>
              <a:t> Concept, Concept </a:t>
            </a:r>
            <a:r>
              <a:rPr lang="fr-FR" sz="1200" b="1" i="1" kern="1200" dirty="0" err="1" smtClean="0">
                <a:solidFill>
                  <a:schemeClr val="tx1"/>
                </a:solidFill>
                <a:effectLst/>
                <a:latin typeface="+mn-lt"/>
                <a:ea typeface="+mn-ea"/>
                <a:cs typeface="+mn-cs"/>
              </a:rPr>
              <a:t>Only</a:t>
            </a:r>
            <a:r>
              <a:rPr lang="fr-FR" sz="1200" kern="1200" dirty="0" smtClean="0">
                <a:solidFill>
                  <a:schemeClr val="tx1"/>
                </a:solidFill>
                <a:effectLst/>
                <a:latin typeface="+mn-lt"/>
                <a:ea typeface="+mn-ea"/>
                <a:cs typeface="+mn-cs"/>
              </a:rPr>
              <a:t>). </a:t>
            </a:r>
          </a:p>
          <a:p>
            <a:pPr marL="628650" lvl="1" indent="-171450">
              <a:buFont typeface="Arial" pitchFamily="34" charset="0"/>
              <a:buChar char="•"/>
            </a:pPr>
            <a:r>
              <a:rPr lang="fr-FR" sz="1200" kern="1200" dirty="0" smtClean="0">
                <a:solidFill>
                  <a:schemeClr val="tx1"/>
                </a:solidFill>
                <a:effectLst/>
                <a:latin typeface="+mn-lt"/>
                <a:ea typeface="+mn-ea"/>
                <a:cs typeface="+mn-cs"/>
              </a:rPr>
              <a:t>Pour les termes polysémiques, nous utilisons les stratégies de désambiguïsation : </a:t>
            </a:r>
          </a:p>
          <a:p>
            <a:pPr marL="1085850" lvl="2" indent="-171450">
              <a:buFont typeface="Arial" pitchFamily="34" charset="0"/>
              <a:buChar char="•"/>
            </a:pPr>
            <a:r>
              <a:rPr lang="fr-FR" sz="1200" b="1" i="1" kern="1200" dirty="0" smtClean="0">
                <a:solidFill>
                  <a:schemeClr val="tx1"/>
                </a:solidFill>
                <a:effectLst/>
                <a:latin typeface="+mn-lt"/>
                <a:ea typeface="+mn-ea"/>
                <a:cs typeface="+mn-cs"/>
              </a:rPr>
              <a:t>First Concept </a:t>
            </a:r>
            <a:r>
              <a:rPr lang="fr-FR" sz="1200" kern="1200" dirty="0" smtClean="0">
                <a:solidFill>
                  <a:schemeClr val="tx1"/>
                </a:solidFill>
                <a:effectLst/>
                <a:latin typeface="+mn-lt"/>
                <a:ea typeface="+mn-ea"/>
                <a:cs typeface="+mn-cs"/>
              </a:rPr>
              <a:t>; </a:t>
            </a:r>
          </a:p>
          <a:p>
            <a:pPr marL="1085850" lvl="2" indent="-171450">
              <a:buFont typeface="Arial" pitchFamily="34" charset="0"/>
              <a:buChar char="•"/>
            </a:pPr>
            <a:r>
              <a:rPr lang="fr-FR" sz="1200" b="1" i="1" kern="1200" dirty="0" smtClean="0">
                <a:solidFill>
                  <a:schemeClr val="tx1"/>
                </a:solidFill>
                <a:effectLst/>
                <a:latin typeface="+mn-lt"/>
                <a:ea typeface="+mn-ea"/>
                <a:cs typeface="+mn-cs"/>
              </a:rPr>
              <a:t>All concepts </a:t>
            </a:r>
            <a:r>
              <a:rPr lang="fr-FR" sz="1200" kern="1200" dirty="0" smtClean="0">
                <a:solidFill>
                  <a:schemeClr val="tx1"/>
                </a:solidFill>
                <a:effectLst/>
                <a:latin typeface="+mn-lt"/>
                <a:ea typeface="+mn-ea"/>
                <a:cs typeface="+mn-cs"/>
              </a:rPr>
              <a:t>; </a:t>
            </a:r>
          </a:p>
          <a:p>
            <a:pPr marL="1085850" lvl="2" indent="-171450">
              <a:buFont typeface="Arial" pitchFamily="34" charset="0"/>
              <a:buChar char="•"/>
            </a:pPr>
            <a:r>
              <a:rPr lang="fr-FR" sz="1200" b="1" i="1" kern="1200" dirty="0" err="1" smtClean="0">
                <a:solidFill>
                  <a:schemeClr val="tx1"/>
                </a:solidFill>
                <a:effectLst/>
                <a:latin typeface="+mn-lt"/>
                <a:ea typeface="+mn-ea"/>
                <a:cs typeface="+mn-cs"/>
              </a:rPr>
              <a:t>Based</a:t>
            </a:r>
            <a:r>
              <a:rPr lang="fr-FR" sz="1200" b="1" i="1" kern="1200" dirty="0" smtClean="0">
                <a:solidFill>
                  <a:schemeClr val="tx1"/>
                </a:solidFill>
                <a:effectLst/>
                <a:latin typeface="+mn-lt"/>
                <a:ea typeface="+mn-ea"/>
                <a:cs typeface="+mn-cs"/>
              </a:rPr>
              <a:t> </a:t>
            </a:r>
            <a:r>
              <a:rPr lang="fr-FR" sz="1200" b="1" i="1" kern="1200" dirty="0" err="1" smtClean="0">
                <a:solidFill>
                  <a:schemeClr val="tx1"/>
                </a:solidFill>
                <a:effectLst/>
                <a:latin typeface="+mn-lt"/>
                <a:ea typeface="+mn-ea"/>
                <a:cs typeface="+mn-cs"/>
              </a:rPr>
              <a:t>Context</a:t>
            </a:r>
            <a:endParaRPr lang="fr-FR" sz="1200" kern="1200" dirty="0" smtClean="0">
              <a:solidFill>
                <a:schemeClr val="tx1"/>
              </a:solidFill>
              <a:effectLst/>
              <a:latin typeface="+mn-lt"/>
              <a:ea typeface="+mn-ea"/>
              <a:cs typeface="+mn-cs"/>
            </a:endParaRPr>
          </a:p>
          <a:p>
            <a:pPr marL="1543050" lvl="3" indent="-171450">
              <a:buFont typeface="Arial" pitchFamily="34" charset="0"/>
              <a:buChar char="•"/>
            </a:pPr>
            <a:r>
              <a:rPr lang="fr-FR" sz="1200" b="1" i="1" kern="1200" dirty="0" err="1" smtClean="0">
                <a:solidFill>
                  <a:schemeClr val="tx1"/>
                </a:solidFill>
                <a:effectLst/>
                <a:latin typeface="+mn-lt"/>
                <a:ea typeface="+mn-ea"/>
                <a:cs typeface="+mn-cs"/>
              </a:rPr>
              <a:t>SenseRelate</a:t>
            </a:r>
            <a:r>
              <a:rPr lang="fr-FR" sz="1200" b="1" i="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 </a:t>
            </a:r>
          </a:p>
          <a:p>
            <a:pPr marL="1543050" lvl="3" indent="-171450">
              <a:buFont typeface="Arial" pitchFamily="34" charset="0"/>
              <a:buChar char="•"/>
            </a:pPr>
            <a:r>
              <a:rPr lang="fr-FR" sz="1200" b="1" i="1"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a:t>
            </a:r>
          </a:p>
          <a:p>
            <a:pPr marL="171450" indent="-171450">
              <a:buFont typeface="Arial" pitchFamily="34" charset="0"/>
              <a:buChar char="•"/>
            </a:pPr>
            <a:r>
              <a:rPr lang="fr-FR" sz="1200" kern="1200" dirty="0" smtClean="0">
                <a:solidFill>
                  <a:schemeClr val="tx1"/>
                </a:solidFill>
                <a:effectLst/>
                <a:latin typeface="+mn-lt"/>
                <a:ea typeface="+mn-ea"/>
                <a:cs typeface="+mn-cs"/>
              </a:rPr>
              <a:t>Après la création du vecteur descripteur de chaque document composant le modèle d'index, </a:t>
            </a:r>
          </a:p>
          <a:p>
            <a:pPr marL="628650" lvl="1" indent="-171450">
              <a:buFont typeface="Arial" pitchFamily="34" charset="0"/>
              <a:buChar char="•"/>
            </a:pPr>
            <a:r>
              <a:rPr lang="fr-FR" sz="1200" kern="1200" dirty="0" smtClean="0">
                <a:solidFill>
                  <a:schemeClr val="tx1"/>
                </a:solidFill>
                <a:effectLst/>
                <a:latin typeface="+mn-lt"/>
                <a:ea typeface="+mn-ea"/>
                <a:cs typeface="+mn-cs"/>
              </a:rPr>
              <a:t>La deuxième étape consiste à calculer le score de pertinente du document par rapport à une requête, </a:t>
            </a:r>
          </a:p>
          <a:p>
            <a:pPr marL="1085850" lvl="2" indent="-171450">
              <a:buFont typeface="Arial" pitchFamily="34" charset="0"/>
              <a:buChar char="•"/>
            </a:pPr>
            <a:r>
              <a:rPr lang="fr-FR" sz="1200" kern="1200" dirty="0" smtClean="0">
                <a:solidFill>
                  <a:schemeClr val="tx1"/>
                </a:solidFill>
                <a:effectLst/>
                <a:latin typeface="+mn-lt"/>
                <a:ea typeface="+mn-ea"/>
                <a:cs typeface="+mn-cs"/>
              </a:rPr>
              <a:t>qui est réalisée par le système de recherche d'informations </a:t>
            </a:r>
            <a:r>
              <a:rPr lang="fr-FR" sz="1200" b="1" i="1" kern="1200" dirty="0" smtClean="0">
                <a:solidFill>
                  <a:schemeClr val="tx1"/>
                </a:solidFill>
                <a:effectLst/>
                <a:latin typeface="+mn-lt"/>
                <a:ea typeface="+mn-ea"/>
                <a:cs typeface="+mn-cs"/>
              </a:rPr>
              <a:t>Terrier</a:t>
            </a:r>
            <a:r>
              <a:rPr lang="fr-FR" sz="1200" kern="1200" dirty="0" smtClean="0">
                <a:solidFill>
                  <a:schemeClr val="tx1"/>
                </a:solidFill>
                <a:effectLst/>
                <a:latin typeface="+mn-lt"/>
                <a:ea typeface="+mn-ea"/>
                <a:cs typeface="+mn-cs"/>
              </a:rPr>
              <a:t> à l'aide de modèles de pondération TF-IDF et BM25.</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40</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i="1" kern="1200" dirty="0" smtClean="0">
                <a:solidFill>
                  <a:schemeClr val="tx1"/>
                </a:solidFill>
                <a:effectLst/>
                <a:latin typeface="+mn-lt"/>
                <a:ea typeface="+mn-ea"/>
                <a:cs typeface="+mn-cs"/>
              </a:rPr>
              <a:t>DATA</a:t>
            </a:r>
          </a:p>
          <a:p>
            <a:pPr marL="628650" lvl="1" indent="-171450">
              <a:buFont typeface="Arial" pitchFamily="34" charset="0"/>
              <a:buChar char="•"/>
            </a:pPr>
            <a:r>
              <a:rPr lang="fr-FR" sz="1200" kern="1200" dirty="0" smtClean="0">
                <a:solidFill>
                  <a:schemeClr val="tx1"/>
                </a:solidFill>
                <a:effectLst/>
                <a:latin typeface="+mn-lt"/>
                <a:ea typeface="+mn-ea"/>
                <a:cs typeface="+mn-cs"/>
              </a:rPr>
              <a:t>Pour évaluer la contribution des stratégies de désambiguïsation au système d’indexation et de recherche d'informations biomédicales, nous utilisons la collection de tests </a:t>
            </a:r>
            <a:r>
              <a:rPr lang="fr-FR" sz="1200" kern="1200" dirty="0" err="1" smtClean="0">
                <a:solidFill>
                  <a:schemeClr val="tx1"/>
                </a:solidFill>
                <a:effectLst/>
                <a:latin typeface="+mn-lt"/>
                <a:ea typeface="+mn-ea"/>
                <a:cs typeface="+mn-cs"/>
              </a:rPr>
              <a:t>Ohsumed</a:t>
            </a:r>
            <a:r>
              <a:rPr lang="fr-FR" sz="1200" kern="1200" dirty="0" smtClean="0">
                <a:solidFill>
                  <a:schemeClr val="tx1"/>
                </a:solidFill>
                <a:effectLst/>
                <a:latin typeface="+mn-lt"/>
                <a:ea typeface="+mn-ea"/>
                <a:cs typeface="+mn-cs"/>
              </a:rPr>
              <a:t> [164] telle qu'elle a été utilisée pour TREC-9 </a:t>
            </a:r>
            <a:r>
              <a:rPr lang="fr-FR" sz="1200" kern="1200" dirty="0" err="1" smtClean="0">
                <a:solidFill>
                  <a:schemeClr val="tx1"/>
                </a:solidFill>
                <a:effectLst/>
                <a:latin typeface="+mn-lt"/>
                <a:ea typeface="+mn-ea"/>
                <a:cs typeface="+mn-cs"/>
              </a:rPr>
              <a:t>Filtering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Track</a:t>
            </a:r>
            <a:r>
              <a:rPr lang="fr-FR" sz="1200" kern="1200" dirty="0" smtClean="0">
                <a:solidFill>
                  <a:schemeClr val="tx1"/>
                </a:solidFill>
                <a:effectLst/>
                <a:latin typeface="+mn-lt"/>
                <a:ea typeface="+mn-ea"/>
                <a:cs typeface="+mn-cs"/>
              </a:rPr>
              <a:t>, qui est un ensemble de 348 566 références provenant de MEDLINE</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sur une période de cinq ans (1987-1991). </a:t>
            </a:r>
          </a:p>
          <a:p>
            <a:pPr marL="628650" lvl="1" indent="-171450">
              <a:buFont typeface="Arial" pitchFamily="34" charset="0"/>
              <a:buChar char="•"/>
            </a:pPr>
            <a:r>
              <a:rPr lang="fr-FR" sz="1200" kern="1200" dirty="0" smtClean="0">
                <a:solidFill>
                  <a:schemeClr val="tx1"/>
                </a:solidFill>
                <a:effectLst/>
                <a:latin typeface="+mn-lt"/>
                <a:ea typeface="+mn-ea"/>
                <a:cs typeface="+mn-cs"/>
              </a:rPr>
              <a:t>La collection de tests a été construite par des médecins en milieu clinique</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utilisant MEDLINE,</a:t>
            </a:r>
            <a:r>
              <a:rPr lang="fr-FR" sz="1200" kern="1200" baseline="0" dirty="0" smtClean="0">
                <a:solidFill>
                  <a:schemeClr val="tx1"/>
                </a:solidFill>
                <a:effectLst/>
                <a:latin typeface="+mn-lt"/>
                <a:ea typeface="+mn-ea"/>
                <a:cs typeface="+mn-cs"/>
              </a:rPr>
              <a:t> </a:t>
            </a:r>
          </a:p>
          <a:p>
            <a:pPr marL="1085850" lvl="2" indent="-171450">
              <a:buFont typeface="Arial" pitchFamily="34" charset="0"/>
              <a:buChar char="•"/>
            </a:pPr>
            <a:r>
              <a:rPr lang="fr-FR" sz="1200" kern="1200" baseline="0" dirty="0" smtClean="0">
                <a:solidFill>
                  <a:schemeClr val="tx1"/>
                </a:solidFill>
                <a:effectLst/>
                <a:latin typeface="+mn-lt"/>
                <a:ea typeface="+mn-ea"/>
                <a:cs typeface="+mn-cs"/>
              </a:rPr>
              <a:t>et ils </a:t>
            </a:r>
            <a:r>
              <a:rPr lang="fr-FR" sz="1200" kern="1200" dirty="0" smtClean="0">
                <a:solidFill>
                  <a:schemeClr val="tx1"/>
                </a:solidFill>
                <a:effectLst/>
                <a:latin typeface="+mn-lt"/>
                <a:ea typeface="+mn-ea"/>
                <a:cs typeface="+mn-cs"/>
              </a:rPr>
              <a:t>ont généré 106 requêtes. Un sous-ensemble de ces requêtes a été utilisé dans TREC-9 [8]. </a:t>
            </a:r>
          </a:p>
          <a:p>
            <a:pPr marL="628650" lvl="1" indent="-171450">
              <a:buFont typeface="Arial" pitchFamily="34" charset="0"/>
              <a:buChar char="•"/>
            </a:pPr>
            <a:r>
              <a:rPr lang="fr-FR" sz="1200" kern="1200" dirty="0" smtClean="0">
                <a:solidFill>
                  <a:schemeClr val="tx1"/>
                </a:solidFill>
                <a:effectLst/>
                <a:latin typeface="+mn-lt"/>
                <a:ea typeface="+mn-ea"/>
                <a:cs typeface="+mn-cs"/>
              </a:rPr>
              <a:t>Nous utilisons un sous-ensemble de 63 requête pour la phase d'évaluation, . </a:t>
            </a:r>
          </a:p>
          <a:p>
            <a:pPr marL="628650" lvl="1" indent="-171450">
              <a:buFont typeface="Arial" pitchFamily="34" charset="0"/>
              <a:buChar char="•"/>
            </a:pPr>
            <a:r>
              <a:rPr lang="fr-FR" sz="1200" kern="1200" dirty="0" smtClean="0">
                <a:solidFill>
                  <a:schemeClr val="tx1"/>
                </a:solidFill>
                <a:effectLst/>
                <a:latin typeface="+mn-lt"/>
                <a:ea typeface="+mn-ea"/>
                <a:cs typeface="+mn-cs"/>
              </a:rPr>
              <a:t>La pertinence des résultats a été évaluée par un groupe de différents médecins, à l'aide d'une échelle en trois points : absolument, éventuellement ou non</a:t>
            </a:r>
          </a:p>
          <a:p>
            <a:pPr marL="171450" lvl="0" indent="-171450">
              <a:buFont typeface="Arial" pitchFamily="34" charset="0"/>
              <a:buChar char="•"/>
            </a:pPr>
            <a:r>
              <a:rPr lang="fr-FR" sz="1200" kern="1200" dirty="0" smtClean="0">
                <a:solidFill>
                  <a:schemeClr val="tx1"/>
                </a:solidFill>
                <a:effectLst/>
                <a:latin typeface="+mn-lt"/>
                <a:ea typeface="+mn-ea"/>
                <a:cs typeface="+mn-cs"/>
              </a:rPr>
              <a:t>Comme Mesure d’évaluation nous avons utilisé Le moyen</a:t>
            </a:r>
            <a:r>
              <a:rPr lang="fr-FR" sz="1200" kern="1200" baseline="0" dirty="0" smtClean="0">
                <a:solidFill>
                  <a:schemeClr val="tx1"/>
                </a:solidFill>
                <a:effectLst/>
                <a:latin typeface="+mn-lt"/>
                <a:ea typeface="+mn-ea"/>
                <a:cs typeface="+mn-cs"/>
              </a:rPr>
              <a:t> de la précision moyenne ou </a:t>
            </a:r>
            <a:r>
              <a:rPr lang="fr-FR" sz="1200" kern="1200" dirty="0" smtClean="0">
                <a:solidFill>
                  <a:schemeClr val="tx1"/>
                </a:solidFill>
                <a:effectLst/>
                <a:latin typeface="+mn-lt"/>
                <a:ea typeface="+mn-ea"/>
                <a:cs typeface="+mn-cs"/>
              </a:rPr>
              <a:t>MAP</a:t>
            </a:r>
          </a:p>
          <a:p>
            <a:pPr marL="628650" lvl="1" indent="-171450">
              <a:buFont typeface="Arial" pitchFamily="34" charset="0"/>
              <a:buChar char="•"/>
            </a:pPr>
            <a:r>
              <a:rPr lang="fr-FR" sz="1200" kern="1200" dirty="0" smtClean="0">
                <a:solidFill>
                  <a:schemeClr val="tx1"/>
                </a:solidFill>
                <a:effectLst/>
                <a:latin typeface="+mn-lt"/>
                <a:ea typeface="+mn-ea"/>
                <a:cs typeface="+mn-cs"/>
              </a:rPr>
              <a:t>pour un ensemble de requêtes,</a:t>
            </a:r>
            <a:r>
              <a:rPr lang="fr-FR" sz="1200" kern="1200" baseline="0" dirty="0" smtClean="0">
                <a:solidFill>
                  <a:schemeClr val="tx1"/>
                </a:solidFill>
                <a:effectLst/>
                <a:latin typeface="+mn-lt"/>
                <a:ea typeface="+mn-ea"/>
                <a:cs typeface="+mn-cs"/>
              </a:rPr>
              <a:t> MAP</a:t>
            </a:r>
            <a:r>
              <a:rPr lang="fr-FR" sz="1200" kern="1200" dirty="0" smtClean="0">
                <a:solidFill>
                  <a:schemeClr val="tx1"/>
                </a:solidFill>
                <a:effectLst/>
                <a:latin typeface="+mn-lt"/>
                <a:ea typeface="+mn-ea"/>
                <a:cs typeface="+mn-cs"/>
              </a:rPr>
              <a:t> est le moyen des moyennes de précision des</a:t>
            </a:r>
            <a:r>
              <a:rPr lang="fr-FR" sz="1200" kern="1200" baseline="0" dirty="0" smtClean="0">
                <a:solidFill>
                  <a:schemeClr val="tx1"/>
                </a:solidFill>
                <a:effectLst/>
                <a:latin typeface="+mn-lt"/>
                <a:ea typeface="+mn-ea"/>
                <a:cs typeface="+mn-cs"/>
              </a:rPr>
              <a:t> documents les plus pertinents </a:t>
            </a:r>
            <a:r>
              <a:rPr lang="fr-FR" sz="1200" kern="1200" dirty="0" smtClean="0">
                <a:solidFill>
                  <a:schemeClr val="tx1"/>
                </a:solidFill>
                <a:effectLst/>
                <a:latin typeface="+mn-lt"/>
                <a:ea typeface="+mn-ea"/>
                <a:cs typeface="+mn-cs"/>
              </a:rPr>
              <a:t>pour chaque requête,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err="1" smtClean="0">
                <a:solidFill>
                  <a:schemeClr val="tx1"/>
                </a:solidFill>
                <a:effectLst/>
                <a:latin typeface="+mn-lt"/>
                <a:ea typeface="+mn-ea"/>
                <a:cs typeface="+mn-cs"/>
              </a:rPr>
              <a:t>Results</a:t>
            </a:r>
            <a:endParaRPr lang="fr-FR"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Comme illustré dans ce tableau, dans tous les cas, nous pouvons observer que la conceptualisation en utilisant la méthode </a:t>
            </a:r>
            <a:r>
              <a:rPr lang="fr-FR" sz="1200" b="1" i="1" kern="1200" dirty="0" err="1" smtClean="0">
                <a:solidFill>
                  <a:schemeClr val="tx1"/>
                </a:solidFill>
                <a:effectLst/>
                <a:latin typeface="+mn-lt"/>
                <a:ea typeface="+mn-ea"/>
                <a:cs typeface="+mn-cs"/>
              </a:rPr>
              <a:t>Adding</a:t>
            </a:r>
            <a:r>
              <a:rPr lang="fr-FR" sz="1200" b="1" i="1" kern="1200" dirty="0" smtClean="0">
                <a:solidFill>
                  <a:schemeClr val="tx1"/>
                </a:solidFill>
                <a:effectLst/>
                <a:latin typeface="+mn-lt"/>
                <a:ea typeface="+mn-ea"/>
                <a:cs typeface="+mn-cs"/>
              </a:rPr>
              <a:t> Concept</a:t>
            </a:r>
            <a:r>
              <a:rPr lang="fr-FR" sz="1200" kern="1200" dirty="0" smtClean="0">
                <a:solidFill>
                  <a:schemeClr val="tx1"/>
                </a:solidFill>
                <a:effectLst/>
                <a:latin typeface="+mn-lt"/>
                <a:ea typeface="+mn-ea"/>
                <a:cs typeface="+mn-cs"/>
              </a:rPr>
              <a:t> lors de l'application des stratégies de désambiguïsation </a:t>
            </a:r>
            <a:r>
              <a:rPr lang="fr-FR" sz="1200" b="1" i="1"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b="1" i="1"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améliore le résultat.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Toutefois l’approche basée sur terme améliore </a:t>
            </a:r>
            <a:r>
              <a:rPr lang="fr-FR" sz="1200" b="1" i="1"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tout en utilisant la stratégie de </a:t>
            </a:r>
            <a:r>
              <a:rPr lang="fr-FR" sz="1200" b="1" i="1" kern="1200" dirty="0" smtClean="0">
                <a:solidFill>
                  <a:schemeClr val="tx1"/>
                </a:solidFill>
                <a:effectLst/>
                <a:latin typeface="+mn-lt"/>
                <a:ea typeface="+mn-ea"/>
                <a:cs typeface="+mn-cs"/>
              </a:rPr>
              <a:t>Concept </a:t>
            </a:r>
            <a:r>
              <a:rPr lang="fr-FR" sz="1200" b="1" i="1" kern="1200" dirty="0" err="1" smtClean="0">
                <a:solidFill>
                  <a:schemeClr val="tx1"/>
                </a:solidFill>
                <a:effectLst/>
                <a:latin typeface="+mn-lt"/>
                <a:ea typeface="+mn-ea"/>
                <a:cs typeface="+mn-cs"/>
              </a:rPr>
              <a:t>Only</a:t>
            </a:r>
            <a:r>
              <a:rPr lang="fr-FR" sz="1200" kern="1200" dirty="0" smtClean="0">
                <a:solidFill>
                  <a:schemeClr val="tx1"/>
                </a:solidFill>
                <a:effectLst/>
                <a:latin typeface="+mn-lt"/>
                <a:ea typeface="+mn-ea"/>
                <a:cs typeface="+mn-cs"/>
              </a:rPr>
              <a:t>. </a:t>
            </a:r>
          </a:p>
          <a:p>
            <a:pPr marL="628650" lvl="1" indent="-171450">
              <a:buFont typeface="Arial" pitchFamily="34" charset="0"/>
              <a:buChar char="•"/>
            </a:pPr>
            <a:r>
              <a:rPr lang="fr-FR" sz="1200" kern="1200" dirty="0" smtClean="0">
                <a:solidFill>
                  <a:schemeClr val="tx1"/>
                </a:solidFill>
                <a:effectLst/>
                <a:latin typeface="+mn-lt"/>
                <a:ea typeface="+mn-ea"/>
                <a:cs typeface="+mn-cs"/>
              </a:rPr>
              <a:t>Les résultats globaux montrent</a:t>
            </a:r>
            <a:r>
              <a:rPr lang="fr-FR" sz="1200" kern="1200" baseline="0" dirty="0" smtClean="0">
                <a:solidFill>
                  <a:schemeClr val="tx1"/>
                </a:solidFill>
                <a:effectLst/>
                <a:latin typeface="+mn-lt"/>
                <a:ea typeface="+mn-ea"/>
                <a:cs typeface="+mn-cs"/>
              </a:rPr>
              <a:t> que</a:t>
            </a:r>
            <a:r>
              <a:rPr lang="fr-FR" sz="1200" kern="1200" dirty="0" smtClean="0">
                <a:solidFill>
                  <a:schemeClr val="tx1"/>
                </a:solidFill>
                <a:effectLst/>
                <a:latin typeface="+mn-lt"/>
                <a:ea typeface="+mn-ea"/>
                <a:cs typeface="+mn-cs"/>
              </a:rPr>
              <a:t> </a:t>
            </a:r>
          </a:p>
          <a:p>
            <a:pPr marL="1085850" lvl="2" indent="-171450">
              <a:buFont typeface="Arial" pitchFamily="34" charset="0"/>
              <a:buChar char="•"/>
            </a:pPr>
            <a:r>
              <a:rPr lang="fr-FR" sz="1200" kern="1200" dirty="0" smtClean="0">
                <a:solidFill>
                  <a:schemeClr val="tx1"/>
                </a:solidFill>
                <a:effectLst/>
                <a:latin typeface="+mn-lt"/>
                <a:ea typeface="+mn-ea"/>
                <a:cs typeface="+mn-cs"/>
              </a:rPr>
              <a:t>les méthodes basées sur le contexte (</a:t>
            </a:r>
            <a:r>
              <a:rPr lang="fr-FR" sz="1200" b="1" i="1"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a:t>
            </a:r>
            <a:r>
              <a:rPr lang="fr-FR" sz="1200" b="1" i="1" kern="1200" dirty="0" err="1" smtClean="0">
                <a:solidFill>
                  <a:schemeClr val="tx1"/>
                </a:solidFill>
                <a:effectLst/>
                <a:latin typeface="+mn-lt"/>
                <a:ea typeface="+mn-ea"/>
                <a:cs typeface="+mn-cs"/>
              </a:rPr>
              <a:t>NoDistanceSenseRelate</a:t>
            </a:r>
            <a:r>
              <a:rPr lang="fr-FR" sz="1200" kern="1200" dirty="0" smtClean="0">
                <a:solidFill>
                  <a:schemeClr val="tx1"/>
                </a:solidFill>
                <a:effectLst/>
                <a:latin typeface="+mn-lt"/>
                <a:ea typeface="+mn-ea"/>
                <a:cs typeface="+mn-cs"/>
              </a:rPr>
              <a:t>) sont plus performantes que les autres lors de l'application de la stratégie de conceptualisation </a:t>
            </a:r>
            <a:r>
              <a:rPr lang="fr-FR" sz="1200" b="1" i="1" kern="1200" dirty="0" err="1" smtClean="0">
                <a:solidFill>
                  <a:schemeClr val="tx1"/>
                </a:solidFill>
                <a:effectLst/>
                <a:latin typeface="+mn-lt"/>
                <a:ea typeface="+mn-ea"/>
                <a:cs typeface="+mn-cs"/>
              </a:rPr>
              <a:t>Adding</a:t>
            </a:r>
            <a:r>
              <a:rPr lang="fr-FR" sz="1200" b="1" i="1" kern="1200" dirty="0" smtClean="0">
                <a:solidFill>
                  <a:schemeClr val="tx1"/>
                </a:solidFill>
                <a:effectLst/>
                <a:latin typeface="+mn-lt"/>
                <a:ea typeface="+mn-ea"/>
                <a:cs typeface="+mn-cs"/>
              </a:rPr>
              <a:t> Concept</a:t>
            </a:r>
            <a:r>
              <a:rPr lang="fr-FR" sz="1200" kern="1200" dirty="0" smtClean="0">
                <a:solidFill>
                  <a:schemeClr val="tx1"/>
                </a:solidFill>
                <a:effectLst/>
                <a:latin typeface="+mn-lt"/>
                <a:ea typeface="+mn-ea"/>
                <a:cs typeface="+mn-cs"/>
              </a:rPr>
              <a:t>, </a:t>
            </a:r>
          </a:p>
          <a:p>
            <a:pPr marL="1085850" lvl="2" indent="-171450">
              <a:buFont typeface="Arial" pitchFamily="34" charset="0"/>
              <a:buChar char="•"/>
            </a:pPr>
            <a:r>
              <a:rPr lang="fr-FR" sz="1200" kern="1200" dirty="0" smtClean="0">
                <a:solidFill>
                  <a:schemeClr val="tx1"/>
                </a:solidFill>
                <a:effectLst/>
                <a:latin typeface="+mn-lt"/>
                <a:ea typeface="+mn-ea"/>
                <a:cs typeface="+mn-cs"/>
              </a:rPr>
              <a:t>ce qui prouve l’intérêt de l'ajout du sens des concepts dans la Représentation Conceptuelle des documents biomédicaux dans le processus d’indexation.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41</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Pour le</a:t>
            </a:r>
            <a:r>
              <a:rPr lang="fr-FR" sz="1200" kern="1200" baseline="0" dirty="0" smtClean="0">
                <a:solidFill>
                  <a:schemeClr val="tx1"/>
                </a:solidFill>
                <a:effectLst/>
                <a:latin typeface="+mn-lt"/>
                <a:ea typeface="+mn-ea"/>
                <a:cs typeface="+mn-cs"/>
              </a:rPr>
              <a:t> problème de navigation</a:t>
            </a:r>
            <a:endParaRPr lang="fr-FR" sz="1200" kern="1200" dirty="0" smtClean="0">
              <a:solidFill>
                <a:schemeClr val="tx1"/>
              </a:solidFill>
              <a:effectLst/>
              <a:latin typeface="+mn-lt"/>
              <a:ea typeface="+mn-ea"/>
              <a:cs typeface="+mn-cs"/>
            </a:endParaRPr>
          </a:p>
          <a:p>
            <a:pPr marL="171450" indent="-171450">
              <a:buFont typeface="Arial" pitchFamily="34" charset="0"/>
              <a:buChar char="•"/>
            </a:pPr>
            <a:r>
              <a:rPr lang="fr-FR" sz="1200" kern="1200" dirty="0" smtClean="0">
                <a:solidFill>
                  <a:schemeClr val="tx1"/>
                </a:solidFill>
                <a:effectLst/>
                <a:latin typeface="+mn-lt"/>
                <a:ea typeface="+mn-ea"/>
                <a:cs typeface="+mn-cs"/>
              </a:rPr>
              <a:t>Le processus de navigation des résultats de recherche est l’un des problèmes majeurs des moteurs de recherche Web traditionnels. </a:t>
            </a:r>
          </a:p>
          <a:p>
            <a:pPr marL="171450" indent="-171450">
              <a:buFont typeface="Arial" pitchFamily="34" charset="0"/>
              <a:buChar char="•"/>
            </a:pPr>
            <a:r>
              <a:rPr lang="fr-FR" sz="1200" kern="120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 est un moteur de recherche très populaire dans le domaine des sciences de la vie et de la recherche biomédicale. </a:t>
            </a:r>
          </a:p>
          <a:p>
            <a:pPr marL="628650" lvl="1" indent="-171450">
              <a:buFont typeface="Arial" pitchFamily="34" charset="0"/>
              <a:buChar char="•"/>
            </a:pPr>
            <a:r>
              <a:rPr lang="fr-FR" sz="1200" kern="1200" dirty="0" smtClean="0">
                <a:solidFill>
                  <a:schemeClr val="tx1"/>
                </a:solidFill>
                <a:effectLst/>
                <a:latin typeface="+mn-lt"/>
                <a:ea typeface="+mn-ea"/>
                <a:cs typeface="+mn-cs"/>
              </a:rPr>
              <a:t>Il permet un accès gratuit aux bases de données notamment MEDLINE.</a:t>
            </a:r>
          </a:p>
          <a:p>
            <a:pPr marL="628650" lvl="1" indent="-171450">
              <a:buFont typeface="Arial" pitchFamily="34" charset="0"/>
              <a:buChar char="•"/>
            </a:pPr>
            <a:r>
              <a:rPr lang="fr-FR" sz="1200" kern="1200" dirty="0" smtClean="0">
                <a:solidFill>
                  <a:schemeClr val="tx1"/>
                </a:solidFill>
                <a:effectLst/>
                <a:latin typeface="+mn-lt"/>
                <a:ea typeface="+mn-ea"/>
                <a:cs typeface="+mn-cs"/>
              </a:rPr>
              <a:t>Comme tous les autres moteurs de recherche, </a:t>
            </a:r>
            <a:r>
              <a:rPr lang="fr-FR" sz="1200" kern="120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 a pour objectif de récupérer les citations jugées pertinentes pour une requête utilisateur. </a:t>
            </a:r>
          </a:p>
          <a:p>
            <a:pPr marL="171450" indent="-171450" rtl="0">
              <a:buFont typeface="Arial" pitchFamily="34" charset="0"/>
              <a:buChar char="•"/>
            </a:pPr>
            <a:r>
              <a:rPr lang="fr-FR" sz="1200" kern="1200" dirty="0" smtClean="0">
                <a:solidFill>
                  <a:schemeClr val="tx1"/>
                </a:solidFill>
                <a:effectLst/>
                <a:latin typeface="+mn-lt"/>
                <a:ea typeface="+mn-ea"/>
                <a:cs typeface="+mn-cs"/>
              </a:rPr>
              <a:t>Les développeurs de moteurs de recherche modernes ont consacré beaucoup d’efforts à l’optimisation du classement des résultats de recherche, </a:t>
            </a:r>
          </a:p>
          <a:p>
            <a:pPr marL="628650" lvl="1" indent="-171450" rtl="0">
              <a:buFont typeface="Arial" pitchFamily="34" charset="0"/>
              <a:buChar char="•"/>
            </a:pPr>
            <a:r>
              <a:rPr lang="fr-FR" sz="1200" kern="1200" dirty="0" smtClean="0">
                <a:solidFill>
                  <a:schemeClr val="tx1"/>
                </a:solidFill>
                <a:effectLst/>
                <a:latin typeface="+mn-lt"/>
                <a:ea typeface="+mn-ea"/>
                <a:cs typeface="+mn-cs"/>
              </a:rPr>
              <a:t>dans l’espoir de placer les plus pertinents en haut de la liste. </a:t>
            </a:r>
          </a:p>
          <a:p>
            <a:pPr marL="171450" indent="-171450">
              <a:buFont typeface="Arial" pitchFamily="34" charset="0"/>
              <a:buChar char="•"/>
            </a:pPr>
            <a:r>
              <a:rPr lang="fr-FR" sz="1200" kern="1200" dirty="0" smtClean="0">
                <a:solidFill>
                  <a:schemeClr val="tx1"/>
                </a:solidFill>
                <a:effectLst/>
                <a:latin typeface="+mn-lt"/>
                <a:ea typeface="+mn-ea"/>
                <a:cs typeface="+mn-cs"/>
              </a:rPr>
              <a:t>Néanmoins, aucune solution de classement n'est parfaite, en raison de la complexité inhérente au classement des résultats de recherche </a:t>
            </a:r>
          </a:p>
          <a:p>
            <a:pPr marL="171450" indent="-171450">
              <a:buFont typeface="Arial" pitchFamily="34" charset="0"/>
              <a:buChar char="•"/>
            </a:pPr>
            <a:r>
              <a:rPr lang="fr-FR" sz="1200" kern="1200" dirty="0" smtClean="0">
                <a:solidFill>
                  <a:schemeClr val="tx1"/>
                </a:solidFill>
                <a:effectLst/>
                <a:latin typeface="+mn-lt"/>
                <a:ea typeface="+mn-ea"/>
                <a:cs typeface="+mn-cs"/>
              </a:rPr>
              <a:t>Les utilisateurs de moteur de recherche parcourent généralement la première page ou même les dix premiers résultats dans l'espoir de trouver les bonnes réponses à leurs requêtes.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faire face à ce problème de navigation, de nombreuses solutions de moteurs de recherche ont été proposées ces dernières années,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et qui permettent d’</a:t>
            </a:r>
            <a:r>
              <a:rPr lang="fr-FR" sz="1200" dirty="0" smtClean="0">
                <a:solidFill>
                  <a:schemeClr val="tx2">
                    <a:lumMod val="50000"/>
                  </a:schemeClr>
                </a:solidFill>
                <a:latin typeface="Times New Roman" panose="02020603050405020304" pitchFamily="18" charset="0"/>
                <a:cs typeface="Times New Roman" panose="02020603050405020304" pitchFamily="18" charset="0"/>
              </a:rPr>
              <a:t>Améliorer et faciliter la navigation sur les pages Web sous une forme plus compacte et thématique</a:t>
            </a:r>
            <a:r>
              <a:rPr lang="fr-FR" sz="1200" baseline="0" dirty="0" smtClean="0">
                <a:solidFill>
                  <a:schemeClr val="tx2">
                    <a:lumMod val="50000"/>
                  </a:schemeClr>
                </a:solidFill>
                <a:latin typeface="Times New Roman" panose="02020603050405020304" pitchFamily="18" charset="0"/>
                <a:cs typeface="Times New Roman" panose="02020603050405020304" pitchFamily="18" charset="0"/>
              </a:rPr>
              <a:t>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par</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le regroupement des documents similaires,</a:t>
            </a:r>
          </a:p>
          <a:p>
            <a:pPr marL="171450" indent="-171450">
              <a:buFont typeface="Arial" pitchFamily="34" charset="0"/>
              <a:buChar cha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42</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lvl="0" indent="-171450">
              <a:buFont typeface="Arial" pitchFamily="34" charset="0"/>
              <a:buChar char="•"/>
            </a:pPr>
            <a:r>
              <a:rPr lang="fr-FR" sz="1200" kern="1200" dirty="0" smtClean="0">
                <a:solidFill>
                  <a:schemeClr val="tx1"/>
                </a:solidFill>
                <a:effectLst/>
                <a:latin typeface="+mn-lt"/>
                <a:ea typeface="+mn-ea"/>
                <a:cs typeface="+mn-cs"/>
              </a:rPr>
              <a:t>Le regroupement des résultats de recherche </a:t>
            </a:r>
            <a:r>
              <a:rPr lang="fr-FR" sz="1200" b="1" kern="1200" dirty="0" smtClean="0">
                <a:solidFill>
                  <a:schemeClr val="tx1"/>
                </a:solidFill>
                <a:effectLst/>
                <a:latin typeface="+mn-lt"/>
                <a:ea typeface="+mn-ea"/>
                <a:cs typeface="+mn-cs"/>
              </a:rPr>
              <a:t>(Web </a:t>
            </a:r>
            <a:r>
              <a:rPr lang="fr-FR" sz="1200" b="1" kern="1200" dirty="0" err="1" smtClean="0">
                <a:solidFill>
                  <a:schemeClr val="tx1"/>
                </a:solidFill>
                <a:effectLst/>
                <a:latin typeface="+mn-lt"/>
                <a:ea typeface="+mn-ea"/>
                <a:cs typeface="+mn-cs"/>
              </a:rPr>
              <a:t>Search</a:t>
            </a:r>
            <a:r>
              <a:rPr lang="fr-FR" sz="1200" b="1" kern="1200" dirty="0" smtClean="0">
                <a:solidFill>
                  <a:schemeClr val="tx1"/>
                </a:solidFill>
                <a:effectLst/>
                <a:latin typeface="+mn-lt"/>
                <a:ea typeface="+mn-ea"/>
                <a:cs typeface="+mn-cs"/>
              </a:rPr>
              <a:t> </a:t>
            </a:r>
            <a:r>
              <a:rPr lang="fr-FR" sz="1200" b="1" kern="1200" dirty="0" err="1" smtClean="0">
                <a:solidFill>
                  <a:schemeClr val="tx1"/>
                </a:solidFill>
                <a:effectLst/>
                <a:latin typeface="+mn-lt"/>
                <a:ea typeface="+mn-ea"/>
                <a:cs typeface="+mn-cs"/>
              </a:rPr>
              <a:t>Results</a:t>
            </a:r>
            <a:r>
              <a:rPr lang="fr-FR" sz="1200" b="1" kern="1200" dirty="0" smtClean="0">
                <a:solidFill>
                  <a:schemeClr val="tx1"/>
                </a:solidFill>
                <a:effectLst/>
                <a:latin typeface="+mn-lt"/>
                <a:ea typeface="+mn-ea"/>
                <a:cs typeface="+mn-cs"/>
              </a:rPr>
              <a:t> </a:t>
            </a:r>
            <a:r>
              <a:rPr lang="fr-FR" sz="1200" b="1" kern="1200" dirty="0" err="1" smtClean="0">
                <a:solidFill>
                  <a:schemeClr val="tx1"/>
                </a:solidFill>
                <a:effectLst/>
                <a:latin typeface="+mn-lt"/>
                <a:ea typeface="+mn-ea"/>
                <a:cs typeface="+mn-cs"/>
              </a:rPr>
              <a:t>Clustering</a:t>
            </a:r>
            <a:r>
              <a:rPr lang="fr-FR" sz="1200" b="1" kern="1200" dirty="0" smtClean="0">
                <a:solidFill>
                  <a:schemeClr val="tx1"/>
                </a:solidFill>
                <a:effectLst/>
                <a:latin typeface="+mn-lt"/>
                <a:ea typeface="+mn-ea"/>
                <a:cs typeface="+mn-cs"/>
              </a:rPr>
              <a:t> – WSRC)</a:t>
            </a:r>
            <a:r>
              <a:rPr lang="fr-FR" sz="1200" kern="1200" dirty="0" smtClean="0">
                <a:solidFill>
                  <a:schemeClr val="tx1"/>
                </a:solidFill>
                <a:effectLst/>
                <a:latin typeface="+mn-lt"/>
                <a:ea typeface="+mn-ea"/>
                <a:cs typeface="+mn-cs"/>
              </a:rPr>
              <a:t> vise à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organiser les extraits partageant un sujet commun dans un même cluster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et à former des étiquettes correspondantes pour la description du cluster.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Une telle technique est développée pour résoudre le problème de surcharge d’information :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utilisateurs sont souvent submergés par une longue liste de documents retournés.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L’image suivante présente C</a:t>
            </a:r>
            <a:r>
              <a:rPr lang="fr-FR" sz="1200" kern="1200" baseline="0" dirty="0" smtClean="0">
                <a:solidFill>
                  <a:schemeClr val="tx1"/>
                </a:solidFill>
                <a:effectLst/>
                <a:latin typeface="+mn-lt"/>
                <a:ea typeface="+mn-ea"/>
                <a:cs typeface="+mn-cs"/>
              </a:rPr>
              <a:t>arrot2 </a:t>
            </a:r>
            <a:r>
              <a:rPr lang="fr-FR" sz="1200" kern="1200" dirty="0" smtClean="0">
                <a:solidFill>
                  <a:schemeClr val="tx1"/>
                </a:solidFill>
                <a:effectLst/>
                <a:latin typeface="+mn-lt"/>
                <a:ea typeface="+mn-ea"/>
                <a:cs typeface="+mn-cs"/>
              </a:rPr>
              <a:t> qui est un moteur de regroupement des résultats de recherche open source.</a:t>
            </a:r>
          </a:p>
          <a:p>
            <a:pPr marL="171450" indent="-171450">
              <a:buFont typeface="Arial" pitchFamily="34" charset="0"/>
              <a:buChar char="•"/>
            </a:pPr>
            <a:r>
              <a:rPr lang="fr-FR" sz="1200" kern="1200" dirty="0" smtClean="0">
                <a:solidFill>
                  <a:schemeClr val="tx1"/>
                </a:solidFill>
                <a:effectLst/>
                <a:latin typeface="+mn-lt"/>
                <a:ea typeface="+mn-ea"/>
                <a:cs typeface="+mn-cs"/>
              </a:rPr>
              <a:t>Dans le cadre de ce travail, nous proposons un nouveau système de navigation qui est basé sur le regroupement des résultats de recherches retournées par </a:t>
            </a:r>
            <a:r>
              <a:rPr lang="fr-FR" sz="1200" kern="120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 basé sur l’</a:t>
            </a:r>
            <a:r>
              <a:rPr lang="fr-FR" sz="1200" b="1" i="1" dirty="0" smtClean="0">
                <a:solidFill>
                  <a:schemeClr val="accent5">
                    <a:lumMod val="50000"/>
                  </a:schemeClr>
                </a:solidFill>
                <a:latin typeface="Georgia" panose="02040502050405020303" pitchFamily="18" charset="0"/>
                <a:cs typeface="Times New Roman" panose="02020603050405020304" pitchFamily="18" charset="0"/>
              </a:rPr>
              <a:t>Analyse de Concepts Formels </a:t>
            </a:r>
            <a:r>
              <a:rPr lang="fr-FR" sz="1200" kern="1200" dirty="0" smtClean="0">
                <a:solidFill>
                  <a:schemeClr val="tx1"/>
                </a:solidFill>
                <a:effectLst/>
                <a:latin typeface="+mn-lt"/>
                <a:ea typeface="+mn-ea"/>
                <a:cs typeface="+mn-cs"/>
              </a:rPr>
              <a:t>. </a:t>
            </a:r>
          </a:p>
          <a:p>
            <a:pPr marL="628650" lvl="1" indent="-171450">
              <a:buFont typeface="Arial" pitchFamily="34" charset="0"/>
              <a:buChar char="•"/>
            </a:pPr>
            <a:r>
              <a:rPr lang="fr-FR" sz="1200" kern="1200" dirty="0" smtClean="0">
                <a:solidFill>
                  <a:schemeClr val="tx1"/>
                </a:solidFill>
                <a:effectLst/>
                <a:latin typeface="+mn-lt"/>
                <a:ea typeface="+mn-ea"/>
                <a:cs typeface="+mn-cs"/>
              </a:rPr>
              <a:t>Le système créera des groupes distincts d’extraits Web étiquetés, renvoyés par le moteur de recherche </a:t>
            </a:r>
            <a:r>
              <a:rPr lang="fr-FR" sz="1200" b="1" i="1" kern="120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 afin de répondre aux besoins des utilisateurs du domaine biomédicale.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étudions ainsi comment intégrer la </a:t>
            </a:r>
            <a:r>
              <a:rPr lang="fr-FR" sz="1200" b="1" i="1" dirty="0" smtClean="0">
                <a:solidFill>
                  <a:schemeClr val="accent5">
                    <a:lumMod val="50000"/>
                  </a:schemeClr>
                </a:solidFill>
                <a:latin typeface="Georgia" panose="02040502050405020303" pitchFamily="18" charset="0"/>
                <a:cs typeface="Times New Roman" panose="02020603050405020304" pitchFamily="18" charset="0"/>
              </a:rPr>
              <a:t>Analyse de Concepts Formels</a:t>
            </a:r>
            <a:r>
              <a:rPr lang="fr-FR" sz="1200" b="1" i="1" baseline="0" dirty="0" smtClean="0">
                <a:solidFill>
                  <a:schemeClr val="accent5">
                    <a:lumMod val="50000"/>
                  </a:schemeClr>
                </a:solidFill>
                <a:latin typeface="Georgia" panose="02040502050405020303" pitchFamily="18" charset="0"/>
                <a:cs typeface="Times New Roman" panose="02020603050405020304" pitchFamily="18" charset="0"/>
              </a:rPr>
              <a:t> </a:t>
            </a:r>
            <a:r>
              <a:rPr lang="fr-FR" sz="1200" kern="1200" dirty="0" smtClean="0">
                <a:solidFill>
                  <a:schemeClr val="tx1"/>
                </a:solidFill>
                <a:effectLst/>
                <a:latin typeface="+mn-lt"/>
                <a:ea typeface="+mn-ea"/>
                <a:cs typeface="+mn-cs"/>
              </a:rPr>
              <a:t>dans un nouveau système pour Biomédical WSRC.</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43</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L’idée de base du modèle FCA consiste à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explorer d’abord le contexte formel entre les extraits d’objets classés obtenus par les moteurs de recherche,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puis de construire le Treillis de concepts en tant que représentation des nouveaux extraits.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Contexte Formel (G, M, I)</a:t>
            </a:r>
            <a:endParaRPr lang="fr-FR" sz="1100" b="0" i="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 contexte formel (G, M, I) est constitué d'un ensemble d'objets G, d'un ensemble d'attributs M et I est défini par une relation binaire entre les objets G et les attributs M dans un ensemble de données qui relie les objets aux valeurs des attributs. Le tableau suivant montre un exemple de contexte formel.</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Concept Formel (G, M, I)</a:t>
            </a:r>
            <a:endParaRPr lang="fr-FR" sz="1100" b="0" i="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 concept formel (G, M, I) est un ensemble d'objets partageant des caractéristiques similaires.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Treillis de Concepts (G, M, I)</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Treillis de concepts (ou </a:t>
            </a:r>
            <a:r>
              <a:rPr lang="fr-FR" sz="1200" b="1" i="1" kern="1200" dirty="0" smtClean="0">
                <a:solidFill>
                  <a:schemeClr val="tx1"/>
                </a:solidFill>
                <a:effectLst/>
                <a:latin typeface="+mn-lt"/>
                <a:ea typeface="+mn-ea"/>
                <a:cs typeface="+mn-cs"/>
              </a:rPr>
              <a:t>Concept </a:t>
            </a:r>
            <a:r>
              <a:rPr lang="fr-FR" sz="1200" b="1" i="1" kern="1200" dirty="0" err="1" smtClean="0">
                <a:solidFill>
                  <a:schemeClr val="tx1"/>
                </a:solidFill>
                <a:effectLst/>
                <a:latin typeface="+mn-lt"/>
                <a:ea typeface="+mn-ea"/>
                <a:cs typeface="+mn-cs"/>
              </a:rPr>
              <a:t>lattice</a:t>
            </a:r>
            <a:r>
              <a:rPr lang="fr-FR" sz="1200" kern="1200" dirty="0" smtClean="0">
                <a:solidFill>
                  <a:schemeClr val="tx1"/>
                </a:solidFill>
                <a:effectLst/>
                <a:latin typeface="+mn-lt"/>
                <a:ea typeface="+mn-ea"/>
                <a:cs typeface="+mn-cs"/>
              </a:rPr>
              <a:t>) (G, M, I) est une hiérarchie ordonnée de tous les concepts formels du contexte formel (G, M, I).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6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44</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Treillis de Concepts (G, M, I)</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 Figure suivante montre le concept </a:t>
            </a:r>
            <a:r>
              <a:rPr lang="fr-FR" sz="1200" kern="1200" dirty="0" err="1" smtClean="0">
                <a:solidFill>
                  <a:schemeClr val="tx1"/>
                </a:solidFill>
                <a:effectLst/>
                <a:latin typeface="+mn-lt"/>
                <a:ea typeface="+mn-ea"/>
                <a:cs typeface="+mn-cs"/>
              </a:rPr>
              <a:t>lattice</a:t>
            </a:r>
            <a:r>
              <a:rPr lang="fr-FR" sz="1200" kern="1200" dirty="0" smtClean="0">
                <a:solidFill>
                  <a:schemeClr val="tx1"/>
                </a:solidFill>
                <a:effectLst/>
                <a:latin typeface="+mn-lt"/>
                <a:ea typeface="+mn-ea"/>
                <a:cs typeface="+mn-cs"/>
              </a:rPr>
              <a:t> correspondant au contexte formel présenté dans le tableau précédant</a:t>
            </a:r>
            <a:endParaRPr lang="fr-FR" sz="1200" b="1" i="1"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45</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L’organigramme de notre nouveau système proposé est présenté dans la Figure suivante,</a:t>
            </a:r>
            <a:r>
              <a:rPr lang="fr-FR" sz="1200" kern="1200" baseline="0" dirty="0" smtClean="0">
                <a:solidFill>
                  <a:schemeClr val="tx1"/>
                </a:solidFill>
                <a:effectLst/>
                <a:latin typeface="+mn-lt"/>
                <a:ea typeface="+mn-ea"/>
                <a:cs typeface="+mn-cs"/>
              </a:rPr>
              <a:t> et il </a:t>
            </a:r>
            <a:r>
              <a:rPr lang="fr-FR" sz="1200" kern="1200" dirty="0" smtClean="0">
                <a:solidFill>
                  <a:schemeClr val="tx1"/>
                </a:solidFill>
                <a:effectLst/>
                <a:latin typeface="+mn-lt"/>
                <a:ea typeface="+mn-ea"/>
                <a:cs typeface="+mn-cs"/>
              </a:rPr>
              <a:t>est résumé par les étapes suivantes :</a:t>
            </a:r>
          </a:p>
          <a:p>
            <a:pPr marL="628650" lvl="1" indent="-171450">
              <a:buFont typeface="Arial" pitchFamily="34" charset="0"/>
              <a:buChar char="•"/>
            </a:pPr>
            <a:r>
              <a:rPr lang="fr-FR" sz="1200" kern="1200" dirty="0" smtClean="0">
                <a:solidFill>
                  <a:schemeClr val="tx1"/>
                </a:solidFill>
                <a:effectLst/>
                <a:latin typeface="+mn-lt"/>
                <a:ea typeface="+mn-ea"/>
                <a:cs typeface="+mn-cs"/>
              </a:rPr>
              <a:t>Récupération des extraits ou </a:t>
            </a:r>
            <a:r>
              <a:rPr lang="fr-FR" sz="1200" kern="1200" dirty="0" err="1" smtClean="0">
                <a:solidFill>
                  <a:schemeClr val="tx1"/>
                </a:solidFill>
                <a:effectLst/>
                <a:latin typeface="+mn-lt"/>
                <a:ea typeface="+mn-ea"/>
                <a:cs typeface="+mn-cs"/>
              </a:rPr>
              <a:t>snnipets</a:t>
            </a:r>
            <a:r>
              <a:rPr lang="fr-FR" sz="1200" kern="1200" dirty="0" smtClean="0">
                <a:solidFill>
                  <a:schemeClr val="tx1"/>
                </a:solidFill>
                <a:effectLst/>
                <a:latin typeface="+mn-lt"/>
                <a:ea typeface="+mn-ea"/>
                <a:cs typeface="+mn-cs"/>
              </a:rPr>
              <a:t> en envoyant une requête à </a:t>
            </a:r>
            <a:r>
              <a:rPr lang="fr-FR" sz="1200" kern="120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 en utilisant un web service</a:t>
            </a:r>
            <a:r>
              <a:rPr lang="fr-FR" sz="1200" kern="1200" baseline="0" dirty="0" smtClean="0">
                <a:solidFill>
                  <a:schemeClr val="tx1"/>
                </a:solidFill>
                <a:effectLst/>
                <a:latin typeface="+mn-lt"/>
                <a:ea typeface="+mn-ea"/>
                <a:cs typeface="+mn-cs"/>
              </a:rPr>
              <a:t> partagé par </a:t>
            </a:r>
            <a:r>
              <a:rPr lang="fr-FR" sz="1200" kern="1200" baseline="0" dirty="0" err="1" smtClean="0">
                <a:solidFill>
                  <a:schemeClr val="tx1"/>
                </a:solidFill>
                <a:effectLst/>
                <a:latin typeface="+mn-lt"/>
                <a:ea typeface="+mn-ea"/>
                <a:cs typeface="+mn-cs"/>
              </a:rPr>
              <a:t>Pubmed</a:t>
            </a:r>
            <a:r>
              <a:rPr lang="fr-FR" sz="1200" kern="1200" dirty="0" smtClean="0">
                <a:solidFill>
                  <a:schemeClr val="tx1"/>
                </a:solidFill>
                <a:effectLst/>
                <a:latin typeface="+mn-lt"/>
                <a:ea typeface="+mn-ea"/>
                <a:cs typeface="+mn-cs"/>
              </a:rPr>
              <a:t>;</a:t>
            </a:r>
          </a:p>
          <a:p>
            <a:pPr marL="628650" lvl="1" indent="-171450">
              <a:buFont typeface="Arial" pitchFamily="34" charset="0"/>
              <a:buChar char="•"/>
            </a:pPr>
            <a:r>
              <a:rPr lang="fr-FR" sz="1200" kern="1200" dirty="0" smtClean="0">
                <a:solidFill>
                  <a:schemeClr val="tx1"/>
                </a:solidFill>
                <a:effectLst/>
                <a:latin typeface="+mn-lt"/>
                <a:ea typeface="+mn-ea"/>
                <a:cs typeface="+mn-cs"/>
              </a:rPr>
              <a:t>Puis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extraction de termes biomédicaux tout en créant des vecteurs de termes pour chaque extrait ;</a:t>
            </a:r>
          </a:p>
          <a:p>
            <a:pPr marL="628650" lvl="1" indent="-171450">
              <a:buFont typeface="Arial" pitchFamily="34" charset="0"/>
              <a:buChar char="•"/>
            </a:pPr>
            <a:r>
              <a:rPr lang="fr-FR" sz="1200" kern="1200" dirty="0" smtClean="0">
                <a:solidFill>
                  <a:schemeClr val="tx1"/>
                </a:solidFill>
                <a:effectLst/>
                <a:latin typeface="+mn-lt"/>
                <a:ea typeface="+mn-ea"/>
                <a:cs typeface="+mn-cs"/>
              </a:rPr>
              <a:t>Ensuite Construction du Concept </a:t>
            </a:r>
            <a:r>
              <a:rPr lang="fr-FR" sz="1200" kern="1200" dirty="0" err="1" smtClean="0">
                <a:solidFill>
                  <a:schemeClr val="tx1"/>
                </a:solidFill>
                <a:effectLst/>
                <a:latin typeface="+mn-lt"/>
                <a:ea typeface="+mn-ea"/>
                <a:cs typeface="+mn-cs"/>
              </a:rPr>
              <a:t>lattice</a:t>
            </a:r>
            <a:r>
              <a:rPr lang="fr-FR" sz="1200" kern="1200" dirty="0" smtClean="0">
                <a:solidFill>
                  <a:schemeClr val="tx1"/>
                </a:solidFill>
                <a:effectLst/>
                <a:latin typeface="+mn-lt"/>
                <a:ea typeface="+mn-ea"/>
                <a:cs typeface="+mn-cs"/>
              </a:rPr>
              <a:t> ;</a:t>
            </a:r>
          </a:p>
          <a:p>
            <a:pPr marL="628650" lvl="1" indent="-171450">
              <a:buFont typeface="Arial" pitchFamily="34" charset="0"/>
              <a:buChar char="•"/>
            </a:pPr>
            <a:r>
              <a:rPr lang="fr-FR" sz="1200" kern="1200" dirty="0" smtClean="0">
                <a:solidFill>
                  <a:schemeClr val="tx1"/>
                </a:solidFill>
                <a:effectLst/>
                <a:latin typeface="+mn-lt"/>
                <a:ea typeface="+mn-ea"/>
                <a:cs typeface="+mn-cs"/>
              </a:rPr>
              <a:t>Sélection des clusters ;</a:t>
            </a:r>
          </a:p>
          <a:p>
            <a:pPr marL="628650" lvl="1" indent="-171450">
              <a:buFont typeface="Arial" pitchFamily="34" charset="0"/>
              <a:buChar char="•"/>
            </a:pPr>
            <a:r>
              <a:rPr lang="fr-FR" sz="1200" kern="1200" dirty="0" smtClean="0">
                <a:solidFill>
                  <a:schemeClr val="tx1"/>
                </a:solidFill>
                <a:effectLst/>
                <a:latin typeface="+mn-lt"/>
                <a:ea typeface="+mn-ea"/>
                <a:cs typeface="+mn-cs"/>
              </a:rPr>
              <a:t>Génération des étiquettes des clusters.</a:t>
            </a:r>
          </a:p>
          <a:p>
            <a:pPr marL="628650" lvl="1" indent="-171450">
              <a:buFont typeface="Arial" pitchFamily="34" charset="0"/>
              <a:buChar char="•"/>
            </a:pPr>
            <a:endParaRPr lang="fr-FR"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Construction de contexte formel</a:t>
            </a:r>
            <a:endParaRPr lang="fr-FR" sz="1200" i="1" kern="1200" dirty="0" smtClean="0">
              <a:solidFill>
                <a:schemeClr val="tx1"/>
              </a:solidFill>
              <a:effectLst/>
              <a:latin typeface="+mn-lt"/>
              <a:ea typeface="+mn-ea"/>
              <a:cs typeface="+mn-cs"/>
            </a:endParaRPr>
          </a:p>
          <a:p>
            <a:pPr marL="628650" lvl="1" indent="-171450">
              <a:buFont typeface="Arial" pitchFamily="34" charset="0"/>
              <a:buChar char="•"/>
            </a:pPr>
            <a:r>
              <a:rPr lang="fr-FR" sz="1200" i="1" kern="1200" dirty="0" smtClean="0">
                <a:solidFill>
                  <a:schemeClr val="tx1"/>
                </a:solidFill>
                <a:effectLst/>
                <a:latin typeface="+mn-lt"/>
                <a:ea typeface="+mn-ea"/>
                <a:cs typeface="+mn-cs"/>
              </a:rPr>
              <a:t>Les utilisateurs de </a:t>
            </a:r>
            <a:r>
              <a:rPr lang="fr-FR" sz="1200" b="1" i="1" kern="1200" dirty="0" err="1" smtClean="0">
                <a:solidFill>
                  <a:schemeClr val="tx1"/>
                </a:solidFill>
                <a:effectLst/>
                <a:latin typeface="+mn-lt"/>
                <a:ea typeface="+mn-ea"/>
                <a:cs typeface="+mn-cs"/>
              </a:rPr>
              <a:t>PubMed</a:t>
            </a:r>
            <a:r>
              <a:rPr lang="fr-FR" sz="1200" i="1" kern="1200" dirty="0" smtClean="0">
                <a:solidFill>
                  <a:schemeClr val="tx1"/>
                </a:solidFill>
                <a:effectLst/>
                <a:latin typeface="+mn-lt"/>
                <a:ea typeface="+mn-ea"/>
                <a:cs typeface="+mn-cs"/>
              </a:rPr>
              <a:t> spécifient leur requête avec des termes biomédicaux à l'aide de l'interface Web de nos systèmes. La requête est envoyée aux moteurs de recherche Web </a:t>
            </a:r>
            <a:r>
              <a:rPr lang="fr-FR" sz="1200" b="1" i="1" kern="1200" dirty="0" err="1" smtClean="0">
                <a:solidFill>
                  <a:schemeClr val="tx1"/>
                </a:solidFill>
                <a:effectLst/>
                <a:latin typeface="+mn-lt"/>
                <a:ea typeface="+mn-ea"/>
                <a:cs typeface="+mn-cs"/>
              </a:rPr>
              <a:t>PubMed</a:t>
            </a:r>
            <a:r>
              <a:rPr lang="fr-FR" sz="1200" i="1" kern="1200" dirty="0" smtClean="0">
                <a:solidFill>
                  <a:schemeClr val="tx1"/>
                </a:solidFill>
                <a:effectLst/>
                <a:latin typeface="+mn-lt"/>
                <a:ea typeface="+mn-ea"/>
                <a:cs typeface="+mn-cs"/>
              </a:rPr>
              <a:t> à l’aide du service électronique proposé par </a:t>
            </a:r>
            <a:r>
              <a:rPr lang="fr-FR" sz="1200" b="1" i="1" kern="1200" dirty="0" err="1" smtClean="0">
                <a:solidFill>
                  <a:schemeClr val="tx1"/>
                </a:solidFill>
                <a:effectLst/>
                <a:latin typeface="+mn-lt"/>
                <a:ea typeface="+mn-ea"/>
                <a:cs typeface="+mn-cs"/>
              </a:rPr>
              <a:t>PubMed</a:t>
            </a:r>
            <a:r>
              <a:rPr lang="fr-FR" sz="1200" i="1" kern="1200" dirty="0" smtClean="0">
                <a:solidFill>
                  <a:schemeClr val="tx1"/>
                </a:solidFill>
                <a:effectLst/>
                <a:latin typeface="+mn-lt"/>
                <a:ea typeface="+mn-ea"/>
                <a:cs typeface="+mn-cs"/>
              </a:rPr>
              <a:t> E-utility. La liste des résultats renvoyés est sous forme d'extraits, afin de rendre notre implémentation simple et facile, à chaque extrait, nous associons les quatre balises suivantes (ID, URL, Corps et Titre).</a:t>
            </a:r>
          </a:p>
          <a:p>
            <a:pPr marL="628650" lvl="1" indent="-171450">
              <a:buFont typeface="Arial" pitchFamily="34" charset="0"/>
              <a:buChar char="•"/>
            </a:pPr>
            <a:r>
              <a:rPr lang="fr-FR" sz="1200" i="1" kern="1200" dirty="0" smtClean="0">
                <a:solidFill>
                  <a:schemeClr val="tx1"/>
                </a:solidFill>
                <a:effectLst/>
                <a:latin typeface="+mn-lt"/>
                <a:ea typeface="+mn-ea"/>
                <a:cs typeface="+mn-cs"/>
              </a:rPr>
              <a:t>Où:</a:t>
            </a:r>
          </a:p>
          <a:p>
            <a:pPr marL="1085850" lvl="2" indent="-171450">
              <a:buFont typeface="Arial" pitchFamily="34" charset="0"/>
              <a:buChar char="•"/>
            </a:pPr>
            <a:r>
              <a:rPr lang="fr-FR" sz="1200" i="1" kern="1200" dirty="0" smtClean="0">
                <a:solidFill>
                  <a:schemeClr val="tx1"/>
                </a:solidFill>
                <a:effectLst/>
                <a:latin typeface="+mn-lt"/>
                <a:ea typeface="+mn-ea"/>
                <a:cs typeface="+mn-cs"/>
              </a:rPr>
              <a:t>ID: identifiant du fragment de document.</a:t>
            </a:r>
          </a:p>
          <a:p>
            <a:pPr marL="1085850" lvl="2" indent="-171450">
              <a:buFont typeface="Arial" pitchFamily="34" charset="0"/>
              <a:buChar char="•"/>
            </a:pPr>
            <a:r>
              <a:rPr lang="fr-FR" sz="1200" i="1" kern="1200" dirty="0" smtClean="0">
                <a:solidFill>
                  <a:schemeClr val="tx1"/>
                </a:solidFill>
                <a:effectLst/>
                <a:latin typeface="+mn-lt"/>
                <a:ea typeface="+mn-ea"/>
                <a:cs typeface="+mn-cs"/>
              </a:rPr>
              <a:t>URL: lien pour accéder au contenu du document.</a:t>
            </a:r>
          </a:p>
          <a:p>
            <a:pPr marL="1085850" lvl="2" indent="-171450">
              <a:buFont typeface="Arial" pitchFamily="34" charset="0"/>
              <a:buChar char="•"/>
            </a:pPr>
            <a:r>
              <a:rPr lang="fr-FR" sz="1200" i="1" kern="1200" dirty="0" smtClean="0">
                <a:solidFill>
                  <a:schemeClr val="tx1"/>
                </a:solidFill>
                <a:effectLst/>
                <a:latin typeface="+mn-lt"/>
                <a:ea typeface="+mn-ea"/>
                <a:cs typeface="+mn-cs"/>
              </a:rPr>
              <a:t>Corps: contenu de l'extrait.</a:t>
            </a:r>
          </a:p>
          <a:p>
            <a:pPr marL="1085850" lvl="2" indent="-171450">
              <a:buFont typeface="Arial" pitchFamily="34" charset="0"/>
              <a:buChar char="•"/>
            </a:pPr>
            <a:r>
              <a:rPr lang="fr-FR" sz="1200" i="1" kern="1200" dirty="0" smtClean="0">
                <a:solidFill>
                  <a:schemeClr val="tx1"/>
                </a:solidFill>
                <a:effectLst/>
                <a:latin typeface="+mn-lt"/>
                <a:ea typeface="+mn-ea"/>
                <a:cs typeface="+mn-cs"/>
              </a:rPr>
              <a:t>Titre: titre de la page.</a:t>
            </a:r>
          </a:p>
          <a:p>
            <a:pPr marL="628650" lvl="1" indent="-171450">
              <a:buFont typeface="Arial" pitchFamily="34" charset="0"/>
              <a:buChar char="•"/>
            </a:pPr>
            <a:r>
              <a:rPr lang="fr-FR" sz="1200" i="1" kern="1200" dirty="0" smtClean="0">
                <a:solidFill>
                  <a:schemeClr val="tx1"/>
                </a:solidFill>
                <a:effectLst/>
                <a:latin typeface="+mn-lt"/>
                <a:ea typeface="+mn-ea"/>
                <a:cs typeface="+mn-cs"/>
              </a:rPr>
              <a:t>Chaque extrait est nettoyé en supprimant les Mots Vides (</a:t>
            </a:r>
            <a:r>
              <a:rPr lang="fr-FR" sz="1200" b="1" i="1" kern="1200" dirty="0" smtClean="0">
                <a:solidFill>
                  <a:schemeClr val="tx1"/>
                </a:solidFill>
                <a:effectLst/>
                <a:latin typeface="+mn-lt"/>
                <a:ea typeface="+mn-ea"/>
                <a:cs typeface="+mn-cs"/>
              </a:rPr>
              <a:t>Stop </a:t>
            </a:r>
            <a:r>
              <a:rPr lang="fr-FR" sz="1200" b="1" i="1" kern="1200" dirty="0" err="1" smtClean="0">
                <a:solidFill>
                  <a:schemeClr val="tx1"/>
                </a:solidFill>
                <a:effectLst/>
                <a:latin typeface="+mn-lt"/>
                <a:ea typeface="+mn-ea"/>
                <a:cs typeface="+mn-cs"/>
              </a:rPr>
              <a:t>Words</a:t>
            </a:r>
            <a:r>
              <a:rPr lang="fr-FR" sz="1200" i="1" kern="1200" dirty="0" smtClean="0">
                <a:solidFill>
                  <a:schemeClr val="tx1"/>
                </a:solidFill>
                <a:effectLst/>
                <a:latin typeface="+mn-lt"/>
                <a:ea typeface="+mn-ea"/>
                <a:cs typeface="+mn-cs"/>
              </a:rPr>
              <a:t>) anglais et les caractères spéciaux tels que, (/, ‘n #, n $, etc.,…). Après cela, nous exécutons le module </a:t>
            </a:r>
            <a:r>
              <a:rPr lang="fr-FR" sz="1200" i="1" kern="1200" dirty="0" err="1" smtClean="0">
                <a:solidFill>
                  <a:schemeClr val="tx1"/>
                </a:solidFill>
                <a:effectLst/>
                <a:latin typeface="+mn-lt"/>
                <a:ea typeface="+mn-ea"/>
                <a:cs typeface="+mn-cs"/>
              </a:rPr>
              <a:t>Term</a:t>
            </a:r>
            <a:r>
              <a:rPr lang="fr-FR" sz="1200" i="1" kern="1200" dirty="0" smtClean="0">
                <a:solidFill>
                  <a:schemeClr val="tx1"/>
                </a:solidFill>
                <a:effectLst/>
                <a:latin typeface="+mn-lt"/>
                <a:ea typeface="+mn-ea"/>
                <a:cs typeface="+mn-cs"/>
              </a:rPr>
              <a:t> </a:t>
            </a:r>
            <a:r>
              <a:rPr lang="fr-FR" sz="1200" i="1" kern="1200" dirty="0" err="1" smtClean="0">
                <a:solidFill>
                  <a:schemeClr val="tx1"/>
                </a:solidFill>
                <a:effectLst/>
                <a:latin typeface="+mn-lt"/>
                <a:ea typeface="+mn-ea"/>
                <a:cs typeface="+mn-cs"/>
              </a:rPr>
              <a:t>Extractor</a:t>
            </a:r>
            <a:r>
              <a:rPr lang="fr-FR" sz="1200" i="1" kern="1200" dirty="0" smtClean="0">
                <a:solidFill>
                  <a:schemeClr val="tx1"/>
                </a:solidFill>
                <a:effectLst/>
                <a:latin typeface="+mn-lt"/>
                <a:ea typeface="+mn-ea"/>
                <a:cs typeface="+mn-cs"/>
              </a:rPr>
              <a:t> du domaine biomédical, qui tente d'extraire les termes biomédicaux du texte en utilisant UMLS comme dictionnaire. Enfin, les termes obtenus représentent l’ensemble des attributs et les extraits avec ID représentent l’ensemble des objets dans le contexte formel.</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Construction du Concept </a:t>
            </a:r>
            <a:r>
              <a:rPr lang="fr-FR" sz="1200" b="1" i="1" kern="1200" dirty="0" err="1" smtClean="0">
                <a:solidFill>
                  <a:schemeClr val="tx1"/>
                </a:solidFill>
                <a:effectLst/>
                <a:latin typeface="+mn-lt"/>
                <a:ea typeface="+mn-ea"/>
                <a:cs typeface="+mn-cs"/>
              </a:rPr>
              <a:t>Lattice</a:t>
            </a:r>
            <a:r>
              <a:rPr lang="fr-FR" sz="1200" b="1" i="1" kern="1200" dirty="0" smtClean="0">
                <a:solidFill>
                  <a:schemeClr val="tx1"/>
                </a:solidFill>
                <a:effectLst/>
                <a:latin typeface="+mn-lt"/>
                <a:ea typeface="+mn-ea"/>
                <a:cs typeface="+mn-cs"/>
              </a:rPr>
              <a:t> et Sélection de Clusters</a:t>
            </a:r>
            <a:endParaRPr lang="fr-FR" sz="1200" b="0" i="1"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Le contexte formel obtenu est utilisé pour construire le Concept </a:t>
            </a:r>
            <a:r>
              <a:rPr lang="fr-FR" sz="1200" i="1" kern="1200" dirty="0" err="1" smtClean="0">
                <a:solidFill>
                  <a:schemeClr val="tx1"/>
                </a:solidFill>
                <a:effectLst/>
                <a:latin typeface="+mn-lt"/>
                <a:ea typeface="+mn-ea"/>
                <a:cs typeface="+mn-cs"/>
              </a:rPr>
              <a:t>Lattice</a:t>
            </a:r>
            <a:r>
              <a:rPr lang="fr-FR" sz="1200" i="1" kern="1200" dirty="0" smtClean="0">
                <a:solidFill>
                  <a:schemeClr val="tx1"/>
                </a:solidFill>
                <a:effectLst/>
                <a:latin typeface="+mn-lt"/>
                <a:ea typeface="+mn-ea"/>
                <a:cs typeface="+mn-cs"/>
              </a:rPr>
              <a:t>. Dans notre cas, nous utilisons l’API Java gratuite nommée </a:t>
            </a:r>
            <a:r>
              <a:rPr lang="fr-FR" sz="1200" i="1" kern="1200" dirty="0" err="1" smtClean="0">
                <a:solidFill>
                  <a:schemeClr val="tx1"/>
                </a:solidFill>
                <a:effectLst/>
                <a:latin typeface="+mn-lt"/>
                <a:ea typeface="+mn-ea"/>
                <a:cs typeface="+mn-cs"/>
              </a:rPr>
              <a:t>ToscanaJ</a:t>
            </a:r>
            <a:r>
              <a:rPr lang="fr-FR" sz="1200" i="1" kern="1200" dirty="0" smtClean="0">
                <a:solidFill>
                  <a:schemeClr val="tx1"/>
                </a:solidFill>
                <a:effectLst/>
                <a:latin typeface="+mn-lt"/>
                <a:ea typeface="+mn-ea"/>
                <a:cs typeface="+mn-cs"/>
              </a:rPr>
              <a:t>, qui intègre l’algorithme de Ganter [216] pour générer l’ensemble des concepts formels et le Concept </a:t>
            </a:r>
            <a:r>
              <a:rPr lang="fr-FR" sz="1200" i="1" kern="1200" dirty="0" err="1" smtClean="0">
                <a:solidFill>
                  <a:schemeClr val="tx1"/>
                </a:solidFill>
                <a:effectLst/>
                <a:latin typeface="+mn-lt"/>
                <a:ea typeface="+mn-ea"/>
                <a:cs typeface="+mn-cs"/>
              </a:rPr>
              <a:t>Lattice</a:t>
            </a:r>
            <a:r>
              <a:rPr lang="fr-FR" sz="1200" i="1" kern="1200" dirty="0" smtClean="0">
                <a:solidFill>
                  <a:schemeClr val="tx1"/>
                </a:solidFill>
                <a:effectLst/>
                <a:latin typeface="+mn-lt"/>
                <a:ea typeface="+mn-ea"/>
                <a:cs typeface="+mn-cs"/>
              </a:rPr>
              <a:t> correspondant.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Ce dernier représente un ensemble de concepts organisés en structure hiérarchique, chaque concept regroupant un ensemble de documents (objets représentés par les ID de fragments dans des lignes de contexte formel) qui représentent l'étendue partageant un ensemble de termes (attributs représentés par des termes dans des colonnes de contexte formel) qui représentent l’intention.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Notez que le concept représente un cluster lors de l'utilisation de FCA pour un processus de cluster [196] [197] [198]. Dans ce travail, nous proposons d'utiliser les concepts obtenus qui apparaissent aux premier et deuxième niveaux de la hiérarchie de Concept </a:t>
            </a:r>
            <a:r>
              <a:rPr lang="fr-FR" sz="1200" i="1" kern="1200" dirty="0" err="1" smtClean="0">
                <a:solidFill>
                  <a:schemeClr val="tx1"/>
                </a:solidFill>
                <a:effectLst/>
                <a:latin typeface="+mn-lt"/>
                <a:ea typeface="+mn-ea"/>
                <a:cs typeface="+mn-cs"/>
              </a:rPr>
              <a:t>Lattice</a:t>
            </a:r>
            <a:r>
              <a:rPr lang="fr-FR" sz="1200" i="1" kern="1200" dirty="0" smtClean="0">
                <a:solidFill>
                  <a:schemeClr val="tx1"/>
                </a:solidFill>
                <a:effectLst/>
                <a:latin typeface="+mn-lt"/>
                <a:ea typeface="+mn-ea"/>
                <a:cs typeface="+mn-cs"/>
              </a:rPr>
              <a:t> en tant que clusters sélectionnés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Afin de faciliter la navigation de l’utilisateur, les clusters obtenus doivent être mappés du Concept </a:t>
            </a:r>
            <a:r>
              <a:rPr lang="fr-FR" sz="1200" i="1" kern="1200" dirty="0" err="1" smtClean="0">
                <a:solidFill>
                  <a:schemeClr val="tx1"/>
                </a:solidFill>
                <a:effectLst/>
                <a:latin typeface="+mn-lt"/>
                <a:ea typeface="+mn-ea"/>
                <a:cs typeface="+mn-cs"/>
              </a:rPr>
              <a:t>Lattice</a:t>
            </a:r>
            <a:r>
              <a:rPr lang="fr-FR" sz="1200" i="1" kern="1200" dirty="0" smtClean="0">
                <a:solidFill>
                  <a:schemeClr val="tx1"/>
                </a:solidFill>
                <a:effectLst/>
                <a:latin typeface="+mn-lt"/>
                <a:ea typeface="+mn-ea"/>
                <a:cs typeface="+mn-cs"/>
              </a:rPr>
              <a:t> vers une interface utilisateur graphique et présentés en fonction de leur pertinence pour la requête de l’utilisateur. À cette fin, nous avons développé une interface utilisateur graphique simple et efficace dans laquelle les clusters obtenus sont classés en tenant compte de leur pertinence pour la requête de l’utilisateur.</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dans ce travail, nous proposons notre nouveau concept de mesure de la pertinence, qui prend en compte les deux composants suivants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le nombre de documents dans l'étendue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Le poids de chaque mot dans l'intention.</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Génération de label de cluster</a:t>
            </a:r>
            <a:endParaRPr lang="fr-FR" sz="1200" b="0" i="1"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La génération d'étiquettes de grappes est une étape cruciale, car les étiquettes sans signification ou trompeuses peuvent amener les utilisateurs à vérifier les mauvaises grappes.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De plus, les étiquettes devraient être plus compréhensibles pour les utilisateurs et décrire avec précision le contenu des documents.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À cette fin, nous proposons de trouver le terme d'origine de chaque élément dans l’intention du concept correspondant.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Le libellé du cluster est un ensemble de termes d'origine séparés par une virgule.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Ensuite, l’utilisateur peut simplement cliquer sur l’étiquette du cluster produit qui décrit aux mieux ses besoins spécifiques en informations dans la hiérarchie des thèmes.</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46</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0" kern="1200" dirty="0" smtClean="0">
                <a:solidFill>
                  <a:schemeClr val="tx1"/>
                </a:solidFill>
                <a:effectLst/>
                <a:latin typeface="+mn-lt"/>
                <a:ea typeface="+mn-ea"/>
                <a:cs typeface="+mn-cs"/>
              </a:rPr>
              <a:t>L’image suivante</a:t>
            </a:r>
            <a:r>
              <a:rPr lang="fr-FR" sz="1200" i="0" kern="1200" baseline="0" dirty="0" smtClean="0">
                <a:solidFill>
                  <a:schemeClr val="tx1"/>
                </a:solidFill>
                <a:effectLst/>
                <a:latin typeface="+mn-lt"/>
                <a:ea typeface="+mn-ea"/>
                <a:cs typeface="+mn-cs"/>
              </a:rPr>
              <a:t> présente notre </a:t>
            </a:r>
            <a:r>
              <a:rPr lang="fr-FR" sz="12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Système de regroupement des résultats de recherche retourné par </a:t>
            </a:r>
            <a:r>
              <a:rPr lang="fr-FR" sz="1200" b="1" i="1" dirty="0" err="1" smtClean="0">
                <a:solidFill>
                  <a:srgbClr val="44546A"/>
                </a:solidFill>
                <a:latin typeface="Calibri" panose="020F0502020204030204" pitchFamily="34" charset="0"/>
                <a:ea typeface="Calibri" panose="020F0502020204030204" pitchFamily="34" charset="0"/>
                <a:cs typeface="Arial" panose="020B0604020202020204" pitchFamily="34" charset="0"/>
              </a:rPr>
              <a:t>PubMed</a:t>
            </a:r>
            <a:r>
              <a:rPr lang="fr-FR" sz="12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 qui est basé sur</a:t>
            </a:r>
            <a:r>
              <a:rPr lang="fr-FR" sz="1200" b="1" i="1" baseline="0" dirty="0" smtClean="0">
                <a:solidFill>
                  <a:srgbClr val="44546A"/>
                </a:solidFill>
                <a:latin typeface="Calibri" panose="020F0502020204030204" pitchFamily="34" charset="0"/>
                <a:ea typeface="Calibri" panose="020F0502020204030204" pitchFamily="34" charset="0"/>
                <a:cs typeface="Arial" panose="020B0604020202020204" pitchFamily="34" charset="0"/>
              </a:rPr>
              <a:t> FCA</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baseline="0" dirty="0" smtClean="0">
                <a:solidFill>
                  <a:srgbClr val="44546A"/>
                </a:solidFill>
                <a:latin typeface="Calibri" panose="020F0502020204030204" pitchFamily="34" charset="0"/>
                <a:ea typeface="Calibri" panose="020F0502020204030204" pitchFamily="34" charset="0"/>
                <a:cs typeface="Arial" panose="020B0604020202020204" pitchFamily="34" charset="0"/>
              </a:rPr>
              <a:t>Les résultats de la requête ‘Virus </a:t>
            </a:r>
            <a:r>
              <a:rPr lang="fr-FR" sz="1200" b="1" i="1" baseline="0" dirty="0" err="1" smtClean="0">
                <a:solidFill>
                  <a:srgbClr val="44546A"/>
                </a:solidFill>
                <a:latin typeface="Calibri" panose="020F0502020204030204" pitchFamily="34" charset="0"/>
                <a:ea typeface="Calibri" panose="020F0502020204030204" pitchFamily="34" charset="0"/>
                <a:cs typeface="Arial" panose="020B0604020202020204" pitchFamily="34" charset="0"/>
              </a:rPr>
              <a:t>diseases</a:t>
            </a:r>
            <a:r>
              <a:rPr lang="fr-FR" sz="1200" b="1" i="1" baseline="0" dirty="0" smtClean="0">
                <a:solidFill>
                  <a:srgbClr val="44546A"/>
                </a:solidFill>
                <a:latin typeface="Calibri" panose="020F0502020204030204" pitchFamily="34" charset="0"/>
                <a:ea typeface="Calibri" panose="020F0502020204030204" pitchFamily="34" charset="0"/>
                <a:cs typeface="Arial" panose="020B0604020202020204" pitchFamily="34" charset="0"/>
              </a:rPr>
              <a:t>’ qui sont des articles récupéré de </a:t>
            </a:r>
            <a:r>
              <a:rPr lang="fr-FR" sz="1200" b="1" i="1" baseline="0" dirty="0" err="1" smtClean="0">
                <a:solidFill>
                  <a:srgbClr val="44546A"/>
                </a:solidFill>
                <a:latin typeface="Calibri" panose="020F0502020204030204" pitchFamily="34" charset="0"/>
                <a:ea typeface="Calibri" panose="020F0502020204030204" pitchFamily="34" charset="0"/>
                <a:cs typeface="Arial" panose="020B0604020202020204" pitchFamily="34" charset="0"/>
              </a:rPr>
              <a:t>PubMed</a:t>
            </a:r>
            <a:r>
              <a:rPr lang="fr-FR" sz="1200" b="1" i="1" baseline="0" dirty="0" smtClean="0">
                <a:solidFill>
                  <a:srgbClr val="44546A"/>
                </a:solidFill>
                <a:latin typeface="Calibri" panose="020F0502020204030204" pitchFamily="34" charset="0"/>
                <a:ea typeface="Calibri" panose="020F0502020204030204" pitchFamily="34" charset="0"/>
                <a:cs typeface="Arial" panose="020B0604020202020204" pitchFamily="34" charset="0"/>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baseline="0" dirty="0" smtClean="0">
                <a:solidFill>
                  <a:srgbClr val="44546A"/>
                </a:solidFill>
                <a:latin typeface="Calibri" panose="020F0502020204030204" pitchFamily="34" charset="0"/>
                <a:ea typeface="Calibri" panose="020F0502020204030204" pitchFamily="34" charset="0"/>
                <a:cs typeface="Arial" panose="020B0604020202020204" pitchFamily="34" charset="0"/>
              </a:rPr>
              <a:t>ont été regroupé sous plusieurs thèmes contenant des sous thèmes ainsi chaque sous thème à une liste des article correspondant,</a:t>
            </a:r>
            <a:endParaRPr lang="fr-FR" sz="1200" b="1" i="1" dirty="0" smtClean="0">
              <a:solidFill>
                <a:srgbClr val="44546A"/>
              </a:solidFill>
              <a:latin typeface="Calibri" panose="020F0502020204030204" pitchFamily="34" charset="0"/>
              <a:ea typeface="Calibri" panose="020F050202020403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i="1"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47</a:t>
            </a:fld>
            <a:endParaRPr lang="fr-FR"/>
          </a:p>
        </p:txBody>
      </p:sp>
    </p:spTree>
    <p:extLst>
      <p:ext uri="{BB962C8B-B14F-4D97-AF65-F5344CB8AC3E}">
        <p14:creationId xmlns:p14="http://schemas.microsoft.com/office/powerpoint/2010/main" val="3096387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nous présentons une étude comparative entre notre système proposé et deux autres comme base : STC et </a:t>
            </a:r>
            <a:r>
              <a:rPr lang="fr-FR" sz="1200" kern="1200" dirty="0" err="1" smtClean="0">
                <a:solidFill>
                  <a:schemeClr val="tx1"/>
                </a:solidFill>
                <a:effectLst/>
                <a:latin typeface="+mn-lt"/>
                <a:ea typeface="+mn-ea"/>
                <a:cs typeface="+mn-cs"/>
              </a:rPr>
              <a:t>Lingo</a:t>
            </a:r>
            <a:r>
              <a:rPr lang="fr-FR" sz="1200" kern="120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STC est un WSRC classique basé sur une structure de données d'arbre de suffixe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et </a:t>
            </a:r>
            <a:r>
              <a:rPr lang="fr-FR" sz="1200" kern="1200" dirty="0" err="1" smtClean="0">
                <a:solidFill>
                  <a:schemeClr val="tx1"/>
                </a:solidFill>
                <a:effectLst/>
                <a:latin typeface="+mn-lt"/>
                <a:ea typeface="+mn-ea"/>
                <a:cs typeface="+mn-cs"/>
              </a:rPr>
              <a:t>Lingo</a:t>
            </a:r>
            <a:r>
              <a:rPr lang="fr-FR" sz="1200" kern="1200" dirty="0" smtClean="0">
                <a:solidFill>
                  <a:schemeClr val="tx1"/>
                </a:solidFill>
                <a:effectLst/>
                <a:latin typeface="+mn-lt"/>
                <a:ea typeface="+mn-ea"/>
                <a:cs typeface="+mn-cs"/>
              </a:rPr>
              <a:t> est un algorithme bien connu du WSRC dans le domaine universitaire.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deux systèmes sont intégrés à la plate-forme </a:t>
            </a:r>
            <a:r>
              <a:rPr lang="fr-FR" sz="1200" i="1" kern="1200" dirty="0" smtClean="0">
                <a:solidFill>
                  <a:schemeClr val="tx1"/>
                </a:solidFill>
                <a:effectLst/>
                <a:latin typeface="+mn-lt"/>
                <a:ea typeface="+mn-ea"/>
                <a:cs typeface="+mn-cs"/>
              </a:rPr>
              <a:t>Carrot2</a:t>
            </a:r>
            <a:r>
              <a:rPr lang="fr-FR" sz="1200" kern="1200" dirty="0" smtClean="0">
                <a:solidFill>
                  <a:schemeClr val="tx1"/>
                </a:solidFill>
                <a:effectLst/>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kern="1200" dirty="0" smtClean="0">
                <a:solidFill>
                  <a:schemeClr val="tx1"/>
                </a:solidFill>
                <a:effectLst/>
                <a:latin typeface="+mn-lt"/>
                <a:ea typeface="+mn-ea"/>
                <a:cs typeface="+mn-cs"/>
              </a:rPr>
              <a:t>et Le corpus TREC </a:t>
            </a:r>
            <a:r>
              <a:rPr lang="fr-FR" sz="1200" b="1" kern="1200" dirty="0" err="1" smtClean="0">
                <a:solidFill>
                  <a:schemeClr val="tx1"/>
                </a:solidFill>
                <a:effectLst/>
                <a:latin typeface="+mn-lt"/>
                <a:ea typeface="+mn-ea"/>
                <a:cs typeface="+mn-cs"/>
              </a:rPr>
              <a:t>Genomics</a:t>
            </a:r>
            <a:r>
              <a:rPr lang="fr-FR" sz="1200" b="1" kern="1200" dirty="0" smtClean="0">
                <a:solidFill>
                  <a:schemeClr val="tx1"/>
                </a:solidFill>
                <a:effectLst/>
                <a:latin typeface="+mn-lt"/>
                <a:ea typeface="+mn-ea"/>
                <a:cs typeface="+mn-cs"/>
              </a:rPr>
              <a:t> 2007</a:t>
            </a:r>
            <a:r>
              <a:rPr lang="fr-FR" sz="1200" kern="1200" dirty="0" smtClean="0">
                <a:solidFill>
                  <a:schemeClr val="tx1"/>
                </a:solidFill>
                <a:effectLst/>
                <a:latin typeface="+mn-lt"/>
                <a:ea typeface="+mn-ea"/>
                <a:cs typeface="+mn-cs"/>
              </a:rPr>
              <a:t>  est utilisé afin d’évaluer notre méthode et la comparer ave</a:t>
            </a:r>
            <a:r>
              <a:rPr lang="fr-FR" sz="1200" kern="1200" baseline="0" dirty="0" smtClean="0">
                <a:solidFill>
                  <a:schemeClr val="tx1"/>
                </a:solidFill>
                <a:effectLst/>
                <a:latin typeface="+mn-lt"/>
                <a:ea typeface="+mn-ea"/>
                <a:cs typeface="+mn-cs"/>
              </a:rPr>
              <a:t>c STC et LINGO</a:t>
            </a:r>
            <a:r>
              <a:rPr lang="fr-FR" sz="1200" kern="120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principales caractéristiques de ce corpus sont les liaisons et les annotations.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 liaison entre les ressources permet à l'utilisateur d'explorer différents types de connaissances parmi ces ressources.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De plus, il fournit une annotation de thème pour chacun des documents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48</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mesurer La qualité des résultats de regroupement On trouve la métrique</a:t>
            </a:r>
            <a:r>
              <a:rPr lang="fr-FR" sz="1200" kern="1200" baseline="0" dirty="0" smtClean="0">
                <a:solidFill>
                  <a:schemeClr val="tx1"/>
                </a:solidFill>
                <a:effectLst/>
                <a:latin typeface="+mn-lt"/>
                <a:ea typeface="+mn-ea"/>
                <a:cs typeface="+mn-cs"/>
              </a:rPr>
              <a:t> de </a:t>
            </a:r>
            <a:r>
              <a:rPr lang="fr-FR" sz="1200" kern="1200" dirty="0" smtClean="0">
                <a:solidFill>
                  <a:schemeClr val="tx1"/>
                </a:solidFill>
                <a:effectLst/>
                <a:latin typeface="+mn-lt"/>
                <a:ea typeface="+mn-ea"/>
                <a:cs typeface="+mn-cs"/>
              </a:rPr>
              <a:t>l’Information mutuelle normalisée (NMI)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NMI est conçu pour un regroupement sans chevauchement,</a:t>
            </a:r>
            <a:r>
              <a:rPr lang="fr-FR" sz="1200" kern="1200" baseline="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par conséquent, ses valeurs plus élevées indiquent une meilleure qualité de regroupement.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notre système d’évaluation nous avons utilisé la version A-NMI@K</a:t>
            </a:r>
            <a:r>
              <a:rPr lang="fr-FR" sz="1200" kern="1200" baseline="0" dirty="0" smtClean="0">
                <a:solidFill>
                  <a:schemeClr val="tx1"/>
                </a:solidFill>
                <a:effectLst/>
                <a:latin typeface="+mn-lt"/>
                <a:ea typeface="+mn-ea"/>
                <a:cs typeface="+mn-cs"/>
              </a:rPr>
              <a:t> proposé par les auteur </a:t>
            </a:r>
            <a:r>
              <a:rPr lang="fr-FR" sz="1200" kern="1200" dirty="0" smtClean="0">
                <a:solidFill>
                  <a:schemeClr val="tx1"/>
                </a:solidFill>
                <a:effectLst/>
                <a:latin typeface="+mn-lt"/>
                <a:ea typeface="+mn-ea"/>
                <a:cs typeface="+mn-cs"/>
              </a:rPr>
              <a:t>Zhang et Feng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 indique la moyenne de chaque résultat des catégories utilisées et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K indique le nombre de clusters sélectionnés pour l'expérience.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Dans cette étude comparative, nous utilisons uniquement K = 10, K = 20 et K = all,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i="1" kern="1200" dirty="0" smtClean="0">
                <a:solidFill>
                  <a:schemeClr val="tx1"/>
                </a:solidFill>
                <a:effectLst/>
                <a:latin typeface="+mn-lt"/>
                <a:ea typeface="+mn-ea"/>
                <a:cs typeface="+mn-cs"/>
              </a:rPr>
              <a:t>car nous considérons que 10 est le nombre minimal de grappes visionnées par un utilisateur et 20 est le maximum. De plus, les résultats restent les mêmes pour K=5 et K=15.</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 figure suivante présente les  mesures de qualité de regroupement sans chevauchement des trois systèmes : Notre système, STC et </a:t>
            </a:r>
            <a:r>
              <a:rPr lang="fr-FR" sz="1200" kern="1200" dirty="0" err="1" smtClean="0">
                <a:solidFill>
                  <a:schemeClr val="tx1"/>
                </a:solidFill>
                <a:effectLst/>
                <a:latin typeface="+mn-lt"/>
                <a:ea typeface="+mn-ea"/>
                <a:cs typeface="+mn-cs"/>
              </a:rPr>
              <a:t>Lingo</a:t>
            </a:r>
            <a:r>
              <a:rPr lang="fr-FR" sz="1200" kern="1200" dirty="0" smtClean="0">
                <a:solidFill>
                  <a:schemeClr val="tx1"/>
                </a:solidFill>
                <a:effectLst/>
                <a:latin typeface="+mn-lt"/>
                <a:ea typeface="+mn-ea"/>
                <a:cs typeface="+mn-cs"/>
              </a:rPr>
              <a: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 Il est clair que notre système surpasse les deux autres et offre une amélioration supérieure par rapport aux deux systèmes.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Ainsi Les résultats obtenus ont été très encourageants et illustrent l'efficacité du système proposé. </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49</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Dans le cadre de cette thèse, nous nous sommes intéressés principalement au problème de la représentation du texte biomédical, ainsi nous traitons les défis de l’indexation des documents biomédicaux.</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faire face à ce problème, nous avons proposé d’utiliser des ressources </a:t>
            </a:r>
            <a:r>
              <a:rPr lang="fr-FR" sz="1200" kern="1200" dirty="0" err="1" smtClean="0">
                <a:solidFill>
                  <a:schemeClr val="tx1"/>
                </a:solidFill>
                <a:effectLst/>
                <a:latin typeface="+mn-lt"/>
                <a:ea typeface="+mn-ea"/>
                <a:cs typeface="+mn-cs"/>
              </a:rPr>
              <a:t>termino</a:t>
            </a:r>
            <a:r>
              <a:rPr lang="fr-FR" sz="1200" kern="1200" dirty="0" smtClean="0">
                <a:solidFill>
                  <a:schemeClr val="tx1"/>
                </a:solidFill>
                <a:effectLst/>
                <a:latin typeface="+mn-lt"/>
                <a:ea typeface="+mn-ea"/>
                <a:cs typeface="+mn-cs"/>
              </a:rPr>
              <a:t>-ontologiques du domaine biomédical.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ainsi proposé deux nouvelles méthodes pour la résolution </a:t>
            </a:r>
            <a:r>
              <a:rPr lang="fr-FR" sz="1200" kern="1200" smtClean="0">
                <a:solidFill>
                  <a:schemeClr val="tx1"/>
                </a:solidFill>
                <a:effectLst/>
                <a:latin typeface="+mn-lt"/>
                <a:ea typeface="+mn-ea"/>
                <a:cs typeface="+mn-cs"/>
              </a:rPr>
              <a:t>de l’ambiguïté </a:t>
            </a:r>
            <a:r>
              <a:rPr lang="fr-FR" sz="1200" kern="1200" dirty="0" smtClean="0">
                <a:solidFill>
                  <a:schemeClr val="tx1"/>
                </a:solidFill>
                <a:effectLst/>
                <a:latin typeface="+mn-lt"/>
                <a:ea typeface="+mn-ea"/>
                <a:cs typeface="+mn-cs"/>
              </a:rPr>
              <a:t>des termes biomédicaux,</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De même au niveau de l’indexation des documents biomédicaux, nous avons proposé également d’utiliser une nouvelle méthode basée sur la représentation conceptuelle.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Par ailleurs, nous nous sommes intéressés aussi à un troisième problème lié à la Navigation dans les résultats de recherche retournés par </a:t>
            </a:r>
            <a:r>
              <a:rPr lang="fr-FR" sz="1200" b="1" i="1" kern="1200" dirty="0" err="1" smtClean="0">
                <a:solidFill>
                  <a:schemeClr val="tx1"/>
                </a:solidFill>
                <a:effectLst/>
                <a:latin typeface="+mn-lt"/>
                <a:ea typeface="+mn-ea"/>
                <a:cs typeface="+mn-cs"/>
              </a:rPr>
              <a:t>PubMed</a:t>
            </a:r>
            <a:endParaRPr lang="fr-FR" sz="1200" b="1" i="1"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Pour remédier à ce problème de navigation, nous avons proposé une autre contribution qui</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permet de produire un regroupement thématique des résultats de recherches,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5</a:t>
            </a:fld>
            <a:endParaRPr lang="fr-FR"/>
          </a:p>
        </p:txBody>
      </p:sp>
    </p:spTree>
    <p:extLst>
      <p:ext uri="{BB962C8B-B14F-4D97-AF65-F5344CB8AC3E}">
        <p14:creationId xmlns:p14="http://schemas.microsoft.com/office/powerpoint/2010/main" val="26389098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dirty="0" smtClean="0">
                <a:solidFill>
                  <a:schemeClr val="tx2">
                    <a:lumMod val="50000"/>
                  </a:schemeClr>
                </a:solidFill>
                <a:latin typeface="Georgia" panose="02040502050405020303" pitchFamily="18" charset="0"/>
                <a:cs typeface="Times New Roman" panose="02020603050405020304" pitchFamily="18" charset="0"/>
              </a:rPr>
              <a:t>Dans le cadre de ce travail de thèse, afin d’améliorer la performance des résultats de n’importe applications de Fouille de Texte Biomédicale, nous nous somme intéressé à trois problèmes d’accès à l’information biomédicale.</a:t>
            </a:r>
          </a:p>
          <a:p>
            <a:pPr marL="285750" indent="-285750" algn="just" fontAlgn="base">
              <a:lnSpc>
                <a:spcPct val="150000"/>
              </a:lnSpc>
              <a:spcBef>
                <a:spcPct val="0"/>
              </a:spcBef>
              <a:spcAft>
                <a:spcPct val="0"/>
              </a:spcAft>
              <a:buFont typeface="Wingdings" pitchFamily="2" charset="2"/>
              <a:buChar char="Ø"/>
            </a:pPr>
            <a:r>
              <a:rPr lang="fr-FR" dirty="0" smtClean="0"/>
              <a:t>Les deux premiers problèmes sont liés à l’étape de la Représentation de Texte Biomédical : </a:t>
            </a:r>
          </a:p>
          <a:p>
            <a:pPr marL="742950" lvl="1" indent="-285750" algn="just" fontAlgn="base">
              <a:lnSpc>
                <a:spcPct val="150000"/>
              </a:lnSpc>
              <a:spcBef>
                <a:spcPct val="0"/>
              </a:spcBef>
              <a:spcAft>
                <a:spcPct val="0"/>
              </a:spcAft>
              <a:buFont typeface="Arial" panose="020B0604020202020204" pitchFamily="34" charset="0"/>
              <a:buChar char="•"/>
            </a:pPr>
            <a:r>
              <a:rPr lang="fr-FR" dirty="0" smtClean="0"/>
              <a:t>il s’agit du problème de la </a:t>
            </a:r>
            <a:r>
              <a:rPr lang="fr-FR" b="1" i="1" dirty="0" smtClean="0"/>
              <a:t>Résolution d’Ambigüité Lexicale </a:t>
            </a:r>
            <a:r>
              <a:rPr lang="fr-FR" dirty="0" smtClean="0"/>
              <a:t>(Word </a:t>
            </a:r>
            <a:r>
              <a:rPr lang="fr-FR" err="1" smtClean="0"/>
              <a:t>Sense</a:t>
            </a:r>
            <a:r>
              <a:rPr lang="fr-FR" smtClean="0"/>
              <a:t> Disambiguation</a:t>
            </a:r>
            <a:r>
              <a:rPr lang="fr-FR" dirty="0" smtClean="0"/>
              <a:t>) rencontré lors de l’intégration des ontologies de domaine biomédicale, </a:t>
            </a:r>
          </a:p>
          <a:p>
            <a:pPr marL="742950" lvl="1" indent="-285750" algn="just" fontAlgn="base">
              <a:lnSpc>
                <a:spcPct val="150000"/>
              </a:lnSpc>
              <a:spcBef>
                <a:spcPct val="0"/>
              </a:spcBef>
              <a:spcAft>
                <a:spcPct val="0"/>
              </a:spcAft>
              <a:buFont typeface="Arial" panose="020B0604020202020204" pitchFamily="34" charset="0"/>
              <a:buChar char="•"/>
            </a:pPr>
            <a:r>
              <a:rPr lang="fr-FR" dirty="0" smtClean="0"/>
              <a:t>le deuxième problème est lié à </a:t>
            </a:r>
            <a:r>
              <a:rPr lang="fr-FR" b="1" i="1" dirty="0" smtClean="0"/>
              <a:t>l’Enrichissement Sémantique </a:t>
            </a:r>
            <a:r>
              <a:rPr lang="fr-FR" dirty="0" smtClean="0"/>
              <a:t>du texte court à partir des ressources de connaissances externes. </a:t>
            </a:r>
          </a:p>
          <a:p>
            <a:pPr marL="285750" marR="0" lvl="0" indent="-285750" algn="just" defTabSz="914400" rtl="0" eaLnBrk="1" fontAlgn="base" latinLnBrk="0" hangingPunct="1">
              <a:lnSpc>
                <a:spcPct val="150000"/>
              </a:lnSpc>
              <a:spcBef>
                <a:spcPct val="0"/>
              </a:spcBef>
              <a:spcAft>
                <a:spcPct val="0"/>
              </a:spcAft>
              <a:buClrTx/>
              <a:buSzTx/>
              <a:buFont typeface="Arial" panose="020B0604020202020204" pitchFamily="34" charset="0"/>
              <a:buChar char="•"/>
              <a:tabLst/>
              <a:defRPr/>
            </a:pPr>
            <a:r>
              <a:rPr lang="fr-FR" dirty="0" smtClean="0"/>
              <a:t>Le troisième problème est lié à </a:t>
            </a:r>
            <a:r>
              <a:rPr lang="fr-FR" b="1" i="1" dirty="0" smtClean="0"/>
              <a:t>la Navigation </a:t>
            </a:r>
            <a:r>
              <a:rPr lang="fr-FR" dirty="0" smtClean="0"/>
              <a:t>dans les résultats de recherche retournés par </a:t>
            </a:r>
            <a:r>
              <a:rPr lang="fr-FR" dirty="0" err="1" smtClean="0"/>
              <a:t>PubMed</a:t>
            </a:r>
            <a:r>
              <a:rPr lang="fr-FR" dirty="0" smtClean="0"/>
              <a:t>.</a:t>
            </a: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50</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285750" indent="-285750" algn="just" fontAlgn="base">
              <a:lnSpc>
                <a:spcPct val="150000"/>
              </a:lnSpc>
              <a:spcBef>
                <a:spcPct val="20000"/>
              </a:spcBef>
              <a:spcAft>
                <a:spcPts val="600"/>
              </a:spcAft>
              <a:buSzPct val="85000"/>
              <a:buFont typeface="Wingdings" panose="05000000000000000000" pitchFamily="2" charset="2"/>
              <a:buChar char="§"/>
            </a:pPr>
            <a:r>
              <a:rPr lang="fr-FR" sz="1200" dirty="0" smtClean="0">
                <a:solidFill>
                  <a:schemeClr val="tx2">
                    <a:lumMod val="50000"/>
                  </a:schemeClr>
                </a:solidFill>
                <a:latin typeface="Georgia" panose="02040502050405020303" pitchFamily="18" charset="0"/>
                <a:cs typeface="Times New Roman" panose="02020603050405020304" pitchFamily="18" charset="0"/>
              </a:rPr>
              <a:t>Nous avons proposé des nouvelles méthodes pour remédier aux trois problèmes cités auparavant pour enrichir le domaine de Fouille de Texte Biomédicale,</a:t>
            </a:r>
          </a:p>
          <a:p>
            <a:pPr marL="285750" indent="-285750" algn="just" fontAlgn="base">
              <a:lnSpc>
                <a:spcPct val="150000"/>
              </a:lnSpc>
              <a:spcBef>
                <a:spcPct val="20000"/>
              </a:spcBef>
              <a:spcAft>
                <a:spcPts val="600"/>
              </a:spcAft>
              <a:buSzPct val="85000"/>
              <a:buFont typeface="Wingdings" panose="05000000000000000000" pitchFamily="2" charset="2"/>
              <a:buChar char="§"/>
            </a:pPr>
            <a:r>
              <a:rPr lang="fr-FR" sz="1200" dirty="0" smtClean="0">
                <a:solidFill>
                  <a:schemeClr val="tx2">
                    <a:lumMod val="50000"/>
                  </a:schemeClr>
                </a:solidFill>
                <a:latin typeface="Georgia" panose="02040502050405020303" pitchFamily="18" charset="0"/>
                <a:cs typeface="Times New Roman" panose="02020603050405020304" pitchFamily="18" charset="0"/>
              </a:rPr>
              <a:t>Nous avons mis en évidence l’intérêt de l’ensemble des propositions à travers une série d’expériences que nous avons bien mené. </a:t>
            </a:r>
          </a:p>
          <a:p>
            <a:pPr marL="285750" indent="-285750" algn="just" fontAlgn="base">
              <a:lnSpc>
                <a:spcPct val="150000"/>
              </a:lnSpc>
              <a:spcBef>
                <a:spcPct val="20000"/>
              </a:spcBef>
              <a:spcAft>
                <a:spcPts val="600"/>
              </a:spcAft>
              <a:buSzPct val="85000"/>
              <a:buFont typeface="Wingdings" panose="05000000000000000000" pitchFamily="2" charset="2"/>
              <a:buChar char="§"/>
            </a:pPr>
            <a:r>
              <a:rPr lang="fr-FR" sz="1200" dirty="0" smtClean="0">
                <a:solidFill>
                  <a:schemeClr val="tx2">
                    <a:lumMod val="50000"/>
                  </a:schemeClr>
                </a:solidFill>
                <a:latin typeface="Georgia" panose="02040502050405020303" pitchFamily="18" charset="0"/>
                <a:cs typeface="Times New Roman" panose="02020603050405020304" pitchFamily="18" charset="0"/>
              </a:rPr>
              <a:t>Les résultats obtenus ont été très encourageants et illustrent l'efficacité des solutions proposées, et par conséquent améliorer la performance des résultats de n’importe quelle application de Fouille de Texte Biomédicale.</a:t>
            </a:r>
          </a:p>
          <a:p>
            <a:pPr marL="285750" indent="-285750" algn="just" fontAlgn="base">
              <a:lnSpc>
                <a:spcPct val="150000"/>
              </a:lnSpc>
              <a:spcBef>
                <a:spcPct val="20000"/>
              </a:spcBef>
              <a:spcAft>
                <a:spcPct val="0"/>
              </a:spcAft>
              <a:buSzPct val="85000"/>
              <a:buFont typeface="Wingdings" panose="05000000000000000000" pitchFamily="2" charset="2"/>
              <a:buChar char="§"/>
            </a:pPr>
            <a:endParaRPr lang="fr-FR" sz="1200" dirty="0">
              <a:solidFill>
                <a:schemeClr val="tx2">
                  <a:lumMod val="50000"/>
                </a:schemeClr>
              </a:solidFill>
              <a:latin typeface="Georgia" panose="02040502050405020303" pitchFamily="18" charset="0"/>
              <a:cs typeface="Times New Roman" panose="02020603050405020304" pitchFamily="18" charset="0"/>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51</a:t>
            </a:fld>
            <a:endParaRPr lang="fr-FR"/>
          </a:p>
        </p:txBody>
      </p:sp>
    </p:spTree>
    <p:extLst>
      <p:ext uri="{BB962C8B-B14F-4D97-AF65-F5344CB8AC3E}">
        <p14:creationId xmlns:p14="http://schemas.microsoft.com/office/powerpoint/2010/main" val="13789372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Dans la continuité directe de notre travail de thèse, nous envisageons plusieurs perspectives à différents niveaux, dont nous citons ci-dessous celles qui nous apparaissent les plus prometteuses,</a:t>
            </a:r>
          </a:p>
          <a:p>
            <a:pPr marL="171450" lvl="0" indent="-171450">
              <a:buFont typeface="Arial" pitchFamily="34" charset="0"/>
              <a:buChar char="•"/>
            </a:pPr>
            <a:r>
              <a:rPr lang="fr-FR" sz="1200" kern="1200" dirty="0" smtClean="0">
                <a:solidFill>
                  <a:schemeClr val="tx1"/>
                </a:solidFill>
                <a:effectLst/>
                <a:latin typeface="+mn-lt"/>
                <a:ea typeface="+mn-ea"/>
                <a:cs typeface="+mn-cs"/>
              </a:rPr>
              <a:t>Nous envisageons comme première perspective de mener une étude plus détaillée sur les deux algorithmes </a:t>
            </a:r>
            <a:r>
              <a:rPr lang="fr-FR" sz="1200" kern="1200" smtClean="0">
                <a:solidFill>
                  <a:schemeClr val="tx1"/>
                </a:solidFill>
                <a:effectLst/>
                <a:latin typeface="+mn-lt"/>
                <a:ea typeface="+mn-ea"/>
                <a:cs typeface="+mn-cs"/>
              </a:rPr>
              <a:t>de désambiguïsation </a:t>
            </a:r>
            <a:r>
              <a:rPr lang="fr-FR" sz="1200" kern="1200" dirty="0" err="1" smtClean="0">
                <a:solidFill>
                  <a:schemeClr val="tx1"/>
                </a:solidFill>
                <a:effectLst/>
                <a:latin typeface="+mn-lt"/>
                <a:ea typeface="+mn-ea"/>
                <a:cs typeface="+mn-cs"/>
              </a:rPr>
              <a:t>SenseRelate</a:t>
            </a:r>
            <a:r>
              <a:rPr lang="fr-FR" sz="1200" kern="1200" dirty="0" smtClean="0">
                <a:solidFill>
                  <a:schemeClr val="tx1"/>
                </a:solidFill>
                <a:effectLst/>
                <a:latin typeface="+mn-lt"/>
                <a:ea typeface="+mn-ea"/>
                <a:cs typeface="+mn-cs"/>
              </a:rPr>
              <a:t> et web-</a:t>
            </a:r>
            <a:r>
              <a:rPr lang="fr-FR" sz="1200" kern="1200" dirty="0" err="1" smtClean="0">
                <a:solidFill>
                  <a:schemeClr val="tx1"/>
                </a:solidFill>
                <a:effectLst/>
                <a:latin typeface="+mn-lt"/>
                <a:ea typeface="+mn-ea"/>
                <a:cs typeface="+mn-cs"/>
              </a:rPr>
              <a:t>kernel</a:t>
            </a:r>
            <a:r>
              <a:rPr lang="fr-FR" sz="1200" kern="1200" dirty="0" smtClean="0">
                <a:solidFill>
                  <a:schemeClr val="tx1"/>
                </a:solidFill>
                <a:effectLst/>
                <a:latin typeface="+mn-lt"/>
                <a:ea typeface="+mn-ea"/>
                <a:cs typeface="+mn-cs"/>
              </a:rPr>
              <a:t> </a:t>
            </a:r>
          </a:p>
          <a:p>
            <a:pPr marL="628650" lvl="1" indent="-171450">
              <a:buFont typeface="Arial" pitchFamily="34" charset="0"/>
              <a:buChar char="•"/>
            </a:pPr>
            <a:r>
              <a:rPr lang="fr-FR" sz="1200" kern="1200" dirty="0" smtClean="0">
                <a:solidFill>
                  <a:schemeClr val="tx1"/>
                </a:solidFill>
                <a:effectLst/>
                <a:latin typeface="+mn-lt"/>
                <a:ea typeface="+mn-ea"/>
                <a:cs typeface="+mn-cs"/>
              </a:rPr>
              <a:t>en comparent leurs performances dans d’autres corpus plus récents du domaine biomédical </a:t>
            </a:r>
          </a:p>
          <a:p>
            <a:pPr marL="628650" lvl="1" indent="-171450">
              <a:buFont typeface="Arial" pitchFamily="34" charset="0"/>
              <a:buChar char="•"/>
            </a:pPr>
            <a:r>
              <a:rPr lang="fr-FR" sz="1200" kern="1200" dirty="0" smtClean="0">
                <a:solidFill>
                  <a:schemeClr val="tx1"/>
                </a:solidFill>
                <a:effectLst/>
                <a:latin typeface="+mn-lt"/>
                <a:ea typeface="+mn-ea"/>
                <a:cs typeface="+mn-cs"/>
              </a:rPr>
              <a:t>et aussi évaluer leurs performances en termes de temps d’exécutions afin de sortir par des conclusions plus précises. </a:t>
            </a:r>
          </a:p>
          <a:p>
            <a:pPr marL="171450" indent="-171450">
              <a:buFont typeface="Arial" pitchFamily="34" charset="0"/>
              <a:buChar char="•"/>
            </a:pPr>
            <a:r>
              <a:rPr lang="fr-FR" sz="1200" kern="1200" dirty="0" smtClean="0">
                <a:solidFill>
                  <a:schemeClr val="tx1"/>
                </a:solidFill>
                <a:effectLst/>
                <a:latin typeface="+mn-lt"/>
                <a:ea typeface="+mn-ea"/>
                <a:cs typeface="+mn-cs"/>
              </a:rPr>
              <a:t>Comme deuxième perspectives, nous envisageons d’évaluer et comparer les deux algorithmes de WSD cités, dans un système de recherche d’information basé sur une indexation sémantique contenant un bloc de WSD qui comprend les deux algorithmes. </a:t>
            </a:r>
          </a:p>
          <a:p>
            <a:pPr marL="628650" lvl="1" indent="-171450">
              <a:buFont typeface="Arial" pitchFamily="34" charset="0"/>
              <a:buChar char="•"/>
            </a:pPr>
            <a:r>
              <a:rPr lang="fr-FR" sz="1200" i="1" kern="1200" dirty="0" smtClean="0">
                <a:solidFill>
                  <a:schemeClr val="tx1"/>
                </a:solidFill>
                <a:effectLst/>
                <a:latin typeface="+mn-lt"/>
                <a:ea typeface="+mn-ea"/>
                <a:cs typeface="+mn-cs"/>
              </a:rPr>
              <a:t>Et Ainsi présenter le système de recherche d’information proposée dans une application WEB qui se base sur des collections médicales au choix et aussi qui donne le choix d’utilisation ou non d’un bloc de WSD dans le modèle d’index.</a:t>
            </a:r>
          </a:p>
          <a:p>
            <a:pPr marL="171450" indent="-171450">
              <a:buFont typeface="Arial" pitchFamily="34" charset="0"/>
              <a:buChar char="•"/>
            </a:pPr>
            <a:r>
              <a:rPr lang="fr-FR" sz="1200" kern="1200" dirty="0" smtClean="0">
                <a:solidFill>
                  <a:schemeClr val="tx1"/>
                </a:solidFill>
                <a:effectLst/>
                <a:latin typeface="+mn-lt"/>
                <a:ea typeface="+mn-ea"/>
                <a:cs typeface="+mn-cs"/>
              </a:rPr>
              <a:t>Concernant le problème de navigation dans </a:t>
            </a:r>
            <a:r>
              <a:rPr lang="fr-FR" sz="1200" b="1" i="1" kern="1200" dirty="0" err="1" smtClean="0">
                <a:solidFill>
                  <a:schemeClr val="tx1"/>
                </a:solidFill>
                <a:effectLst/>
                <a:latin typeface="+mn-lt"/>
                <a:ea typeface="+mn-ea"/>
                <a:cs typeface="+mn-cs"/>
              </a:rPr>
              <a:t>PubMed</a:t>
            </a:r>
            <a:r>
              <a:rPr lang="fr-FR" sz="1200" b="1" i="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nous pensons qu'il serait possible d'améliorer les performances du système proposé en réduisant le contexte formel textuel, </a:t>
            </a:r>
          </a:p>
          <a:p>
            <a:pPr marL="628650" lvl="1" indent="-171450">
              <a:buFont typeface="Arial" pitchFamily="34" charset="0"/>
              <a:buChar char="•"/>
            </a:pPr>
            <a:r>
              <a:rPr lang="fr-FR" sz="1200" kern="1200" dirty="0" smtClean="0">
                <a:solidFill>
                  <a:schemeClr val="tx1"/>
                </a:solidFill>
                <a:effectLst/>
                <a:latin typeface="+mn-lt"/>
                <a:ea typeface="+mn-ea"/>
                <a:cs typeface="+mn-cs"/>
              </a:rPr>
              <a:t>ainsi nous envisageons d’améliorer la génération des labels du premier niveau de navigation. </a:t>
            </a:r>
          </a:p>
          <a:p>
            <a:pPr marL="628650" lvl="1" indent="-171450">
              <a:buFont typeface="Arial" pitchFamily="34" charset="0"/>
              <a:buChar char="•"/>
            </a:pPr>
            <a:r>
              <a:rPr lang="fr-FR" sz="1200" kern="1200" dirty="0" smtClean="0">
                <a:solidFill>
                  <a:schemeClr val="tx1"/>
                </a:solidFill>
                <a:effectLst/>
                <a:latin typeface="+mn-lt"/>
                <a:ea typeface="+mn-ea"/>
                <a:cs typeface="+mn-cs"/>
              </a:rPr>
              <a:t>Et finalement publiés l’application web, afin de concevoir une étude subjective sur l’expérience des utilisateurs du domaine </a:t>
            </a:r>
            <a:r>
              <a:rPr lang="fr-FR" sz="1200" kern="1200" dirty="0" err="1" smtClean="0">
                <a:solidFill>
                  <a:schemeClr val="tx1"/>
                </a:solidFill>
                <a:effectLst/>
                <a:latin typeface="+mn-lt"/>
                <a:ea typeface="+mn-ea"/>
                <a:cs typeface="+mn-cs"/>
              </a:rPr>
              <a:t>boimédicale</a:t>
            </a:r>
            <a:r>
              <a:rPr lang="fr-FR" sz="1200" kern="1200" dirty="0" smtClean="0">
                <a:solidFill>
                  <a:schemeClr val="tx1"/>
                </a:solidFill>
                <a:effectLst/>
                <a:latin typeface="+mn-lt"/>
                <a:ea typeface="+mn-ea"/>
                <a:cs typeface="+mn-cs"/>
              </a:rPr>
              <a:t>.</a:t>
            </a:r>
          </a:p>
          <a:p>
            <a:pPr marL="171450" lvl="0" indent="-171450">
              <a:buFont typeface="Arial" pitchFamily="34" charset="0"/>
              <a:buChar cha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52</a:t>
            </a:fld>
            <a:endParaRPr lang="fr-FR"/>
          </a:p>
        </p:txBody>
      </p:sp>
    </p:spTree>
    <p:extLst>
      <p:ext uri="{BB962C8B-B14F-4D97-AF65-F5344CB8AC3E}">
        <p14:creationId xmlns:p14="http://schemas.microsoft.com/office/powerpoint/2010/main" val="40546868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285750" indent="-285750" algn="just">
              <a:buClr>
                <a:schemeClr val="tx2"/>
              </a:buClr>
              <a:buSzPct val="120000"/>
              <a:buFont typeface="Arial" panose="020B0604020202020204" pitchFamily="34" charset="0"/>
              <a:buChar char="•"/>
            </a:pPr>
            <a:endParaRPr lang="en-US" b="1" i="1" dirty="0" smtClean="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54</a:t>
            </a:fld>
            <a:endParaRPr lang="fr-FR"/>
          </a:p>
        </p:txBody>
      </p:sp>
    </p:spTree>
    <p:extLst>
      <p:ext uri="{BB962C8B-B14F-4D97-AF65-F5344CB8AC3E}">
        <p14:creationId xmlns:p14="http://schemas.microsoft.com/office/powerpoint/2010/main" val="7931165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i="0" kern="1200" baseline="0" noProof="0" dirty="0" smtClean="0">
                <a:solidFill>
                  <a:schemeClr val="tx1"/>
                </a:solidFill>
                <a:effectLst/>
                <a:latin typeface="+mn-lt"/>
                <a:ea typeface="+mn-ea"/>
                <a:cs typeface="+mn-cs"/>
              </a:rPr>
              <a:t>Honorable Jury, chère publique, </a:t>
            </a:r>
            <a:r>
              <a:rPr lang="fr-FR" sz="1200" b="0" i="0" kern="1200" noProof="0" dirty="0" smtClean="0">
                <a:solidFill>
                  <a:schemeClr val="tx1"/>
                </a:solidFill>
                <a:effectLst/>
                <a:latin typeface="+mn-lt"/>
                <a:ea typeface="+mn-ea"/>
                <a:cs typeface="+mn-cs"/>
              </a:rPr>
              <a:t>j</a:t>
            </a:r>
            <a:r>
              <a:rPr lang="fr-FR" sz="1200" b="0" i="0" kern="1200" baseline="0" noProof="0" dirty="0" smtClean="0">
                <a:solidFill>
                  <a:schemeClr val="tx1"/>
                </a:solidFill>
                <a:effectLst/>
                <a:latin typeface="+mn-lt"/>
                <a:ea typeface="+mn-ea"/>
                <a:cs typeface="+mn-cs"/>
              </a:rPr>
              <a:t>’ai le plaisir de vous présenter notre travail de thèse intitulé </a:t>
            </a:r>
            <a:endParaRPr lang="fr-FR" sz="1200" b="0" i="0" kern="1200" noProof="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kern="1200" noProof="0" dirty="0" smtClean="0">
              <a:solidFill>
                <a:schemeClr val="tx1"/>
              </a:solidFill>
              <a:effectLst/>
              <a:latin typeface="+mn-lt"/>
              <a:ea typeface="+mn-ea"/>
              <a:cs typeface="+mn-cs"/>
            </a:endParaRPr>
          </a:p>
          <a:p>
            <a:endParaRPr lang="fr-FR" noProof="0" dirty="0"/>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55</a:t>
            </a:fld>
            <a:endParaRPr lang="fr-FR"/>
          </a:p>
        </p:txBody>
      </p:sp>
    </p:spTree>
    <p:extLst>
      <p:ext uri="{BB962C8B-B14F-4D97-AF65-F5344CB8AC3E}">
        <p14:creationId xmlns:p14="http://schemas.microsoft.com/office/powerpoint/2010/main" val="2729655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itchFamily="34" charset="0"/>
              <a:buChar char="•"/>
            </a:pPr>
            <a:r>
              <a:rPr lang="fr-FR" sz="1200" kern="1200" dirty="0" smtClean="0">
                <a:solidFill>
                  <a:schemeClr val="tx1"/>
                </a:solidFill>
                <a:effectLst/>
                <a:latin typeface="+mn-lt"/>
                <a:ea typeface="+mn-ea"/>
                <a:cs typeface="+mn-cs"/>
              </a:rPr>
              <a:t>Afin</a:t>
            </a:r>
            <a:r>
              <a:rPr lang="fr-FR" sz="1200" kern="1200" baseline="0" dirty="0" smtClean="0">
                <a:solidFill>
                  <a:schemeClr val="tx1"/>
                </a:solidFill>
                <a:effectLst/>
                <a:latin typeface="+mn-lt"/>
                <a:ea typeface="+mn-ea"/>
                <a:cs typeface="+mn-cs"/>
              </a:rPr>
              <a:t> d’étudier </a:t>
            </a:r>
            <a:r>
              <a:rPr lang="fr-FR" sz="1200" kern="1200" dirty="0" smtClean="0">
                <a:solidFill>
                  <a:schemeClr val="tx1"/>
                </a:solidFill>
                <a:effectLst/>
                <a:latin typeface="+mn-lt"/>
                <a:ea typeface="+mn-ea"/>
                <a:cs typeface="+mn-cs"/>
              </a:rPr>
              <a:t>Fouille de Texte Biomédicale </a:t>
            </a:r>
            <a:r>
              <a:rPr lang="fr-FR" sz="1200" kern="1200" baseline="0" dirty="0" smtClean="0">
                <a:solidFill>
                  <a:schemeClr val="tx1"/>
                </a:solidFill>
                <a:effectLst/>
                <a:latin typeface="+mn-lt"/>
                <a:ea typeface="+mn-ea"/>
                <a:cs typeface="+mn-cs"/>
              </a:rPr>
              <a:t>et ses </a:t>
            </a:r>
            <a:r>
              <a:rPr lang="fr-FR" sz="1200" kern="1200" dirty="0" smtClean="0">
                <a:solidFill>
                  <a:schemeClr val="tx1"/>
                </a:solidFill>
                <a:effectLst/>
                <a:latin typeface="+mn-lt"/>
                <a:ea typeface="+mn-ea"/>
                <a:cs typeface="+mn-cs"/>
              </a:rPr>
              <a:t>applications, </a:t>
            </a:r>
            <a:r>
              <a:rPr lang="fr-FR" sz="1200" b="0" i="0" kern="1200" baseline="0" dirty="0" smtClean="0">
                <a:solidFill>
                  <a:schemeClr val="tx1"/>
                </a:solidFill>
                <a:effectLst/>
                <a:latin typeface="+mn-lt"/>
                <a:ea typeface="+mn-ea"/>
                <a:cs typeface="+mn-cs"/>
              </a:rPr>
              <a:t>il est indispensable de faire référence à quelques ressources dédié au fouille de texte biomédicale à savoir (Corpus, et ressource de connaissances externes)</a:t>
            </a:r>
            <a:endParaRPr lang="fr-FR" sz="1200" b="0" i="0" kern="1200" dirty="0" smtClean="0">
              <a:solidFill>
                <a:schemeClr val="tx1"/>
              </a:solidFill>
              <a:effectLst/>
              <a:latin typeface="+mn-lt"/>
              <a:ea typeface="+mn-ea"/>
              <a:cs typeface="+mn-cs"/>
            </a:endParaRPr>
          </a:p>
          <a:p>
            <a:pPr marL="171450" indent="-171450">
              <a:buFont typeface="Arial" pitchFamily="34" charset="0"/>
              <a:buChar char="•"/>
            </a:pPr>
            <a:r>
              <a:rPr lang="fr-FR" sz="1200" b="1" i="1" kern="1200" dirty="0" smtClean="0">
                <a:solidFill>
                  <a:schemeClr val="tx1"/>
                </a:solidFill>
                <a:effectLst/>
                <a:latin typeface="+mn-lt"/>
                <a:ea typeface="+mn-ea"/>
                <a:cs typeface="+mn-cs"/>
              </a:rPr>
              <a:t>Corpus</a:t>
            </a:r>
          </a:p>
          <a:p>
            <a:pPr marL="628650" lvl="1" indent="-171450">
              <a:buFont typeface="Arial" pitchFamily="34" charset="0"/>
              <a:buChar char="•"/>
            </a:pPr>
            <a:r>
              <a:rPr lang="fr-FR" sz="1200" kern="1200" dirty="0" smtClean="0">
                <a:solidFill>
                  <a:schemeClr val="tx1"/>
                </a:solidFill>
                <a:effectLst/>
                <a:latin typeface="+mn-lt"/>
                <a:ea typeface="+mn-ea"/>
                <a:cs typeface="+mn-cs"/>
              </a:rPr>
              <a:t>MEDLINE a été la première et reste la principale ressource de fouille de texte biomédical. </a:t>
            </a:r>
          </a:p>
          <a:p>
            <a:pPr marL="1085850" lvl="2" indent="-171450">
              <a:buFont typeface="Arial" pitchFamily="34" charset="0"/>
              <a:buChar char="•"/>
            </a:pPr>
            <a:r>
              <a:rPr lang="fr-FR" sz="1200" kern="1200" dirty="0" smtClean="0">
                <a:solidFill>
                  <a:schemeClr val="tx1"/>
                </a:solidFill>
                <a:effectLst/>
                <a:latin typeface="+mn-lt"/>
                <a:ea typeface="+mn-ea"/>
                <a:cs typeface="+mn-cs"/>
              </a:rPr>
              <a:t>La base de données MEDLINE contient des références bibliographiques sur des articles dans les sciences de la vie avec une concentration sur la biomédecine. </a:t>
            </a:r>
          </a:p>
          <a:p>
            <a:pPr marL="1085850" lvl="2" indent="-171450">
              <a:buFont typeface="Arial" pitchFamily="34" charset="0"/>
              <a:buChar char="•"/>
            </a:pPr>
            <a:r>
              <a:rPr lang="fr-FR" sz="1200" kern="1200" dirty="0" smtClean="0">
                <a:solidFill>
                  <a:schemeClr val="tx1"/>
                </a:solidFill>
                <a:effectLst/>
                <a:latin typeface="+mn-lt"/>
                <a:ea typeface="+mn-ea"/>
                <a:cs typeface="+mn-cs"/>
              </a:rPr>
              <a:t>Elle est gérée par la Bibliothèque national de médecine (National Library of </a:t>
            </a:r>
            <a:r>
              <a:rPr lang="fr-FR" sz="1200" kern="1200" dirty="0" err="1" smtClean="0">
                <a:solidFill>
                  <a:schemeClr val="tx1"/>
                </a:solidFill>
                <a:effectLst/>
                <a:latin typeface="+mn-lt"/>
                <a:ea typeface="+mn-ea"/>
                <a:cs typeface="+mn-cs"/>
              </a:rPr>
              <a:t>Medicine</a:t>
            </a:r>
            <a:r>
              <a:rPr lang="fr-FR" sz="1200" kern="1200" dirty="0" smtClean="0">
                <a:solidFill>
                  <a:schemeClr val="tx1"/>
                </a:solidFill>
                <a:effectLst/>
                <a:latin typeface="+mn-lt"/>
                <a:ea typeface="+mn-ea"/>
                <a:cs typeface="+mn-cs"/>
              </a:rPr>
              <a:t> - NLM) - des États-Unis. </a:t>
            </a:r>
          </a:p>
          <a:p>
            <a:pPr marL="1085850" lvl="2" indent="-171450">
              <a:buFont typeface="Arial" pitchFamily="34" charset="0"/>
              <a:buChar char="•"/>
            </a:pPr>
            <a:r>
              <a:rPr lang="fr-FR" sz="1200" kern="1200" dirty="0" smtClean="0">
                <a:solidFill>
                  <a:schemeClr val="tx1"/>
                </a:solidFill>
                <a:effectLst/>
                <a:latin typeface="+mn-lt"/>
                <a:ea typeface="+mn-ea"/>
                <a:cs typeface="+mn-cs"/>
              </a:rPr>
              <a:t>MEDLINE contient plus de 30 millions de références publiées de 1946 à ce jour dans plus de 5 500 revues dans le monde. </a:t>
            </a:r>
          </a:p>
          <a:p>
            <a:pPr marL="1085850" lvl="2" indent="-171450">
              <a:buFont typeface="Arial" pitchFamily="34" charset="0"/>
              <a:buChar char="•"/>
            </a:pPr>
            <a:r>
              <a:rPr lang="fr-FR" sz="1200" kern="1200" dirty="0" smtClean="0">
                <a:solidFill>
                  <a:schemeClr val="tx1"/>
                </a:solidFill>
                <a:effectLst/>
                <a:latin typeface="+mn-lt"/>
                <a:ea typeface="+mn-ea"/>
                <a:cs typeface="+mn-cs"/>
              </a:rPr>
              <a:t>Ces résumés de la littérature biomédicale peuvent être obtenus de différentes manières,</a:t>
            </a:r>
            <a:r>
              <a:rPr lang="fr-FR" sz="1200" kern="1200" baseline="0" dirty="0" smtClean="0">
                <a:solidFill>
                  <a:schemeClr val="tx1"/>
                </a:solidFill>
                <a:effectLst/>
                <a:latin typeface="+mn-lt"/>
                <a:ea typeface="+mn-ea"/>
                <a:cs typeface="+mn-cs"/>
              </a:rPr>
              <a:t> notamment à travers le moteur de recherche</a:t>
            </a:r>
            <a:r>
              <a:rPr lang="fr-FR" sz="1200" kern="1200" dirty="0" smtClean="0">
                <a:solidFill>
                  <a:schemeClr val="tx1"/>
                </a:solidFill>
                <a:effectLst/>
                <a:latin typeface="+mn-lt"/>
                <a:ea typeface="+mn-ea"/>
                <a:cs typeface="+mn-cs"/>
              </a:rPr>
              <a:t> </a:t>
            </a:r>
            <a:r>
              <a:rPr lang="fr-FR" sz="1200" b="1" i="1" kern="1200" dirty="0" err="1" smtClean="0">
                <a:solidFill>
                  <a:schemeClr val="tx1"/>
                </a:solidFill>
                <a:effectLst/>
                <a:latin typeface="+mn-lt"/>
                <a:ea typeface="+mn-ea"/>
                <a:cs typeface="+mn-cs"/>
              </a:rPr>
              <a:t>PubMed</a:t>
            </a:r>
            <a:endParaRPr lang="fr-FR" sz="1200" kern="1200" dirty="0" smtClean="0">
              <a:solidFill>
                <a:schemeClr val="tx1"/>
              </a:solidFill>
              <a:effectLst/>
              <a:latin typeface="+mn-lt"/>
              <a:ea typeface="+mn-ea"/>
              <a:cs typeface="+mn-cs"/>
            </a:endParaRPr>
          </a:p>
          <a:p>
            <a:pPr marL="628650" lvl="1" indent="-171450">
              <a:buFont typeface="Arial" pitchFamily="34" charset="0"/>
              <a:buChar char="•"/>
            </a:pPr>
            <a:r>
              <a:rPr lang="fr-FR" sz="1200" kern="1200" dirty="0" smtClean="0">
                <a:solidFill>
                  <a:schemeClr val="tx1"/>
                </a:solidFill>
                <a:effectLst/>
                <a:latin typeface="+mn-lt"/>
                <a:ea typeface="+mn-ea"/>
                <a:cs typeface="+mn-cs"/>
              </a:rPr>
              <a:t>Il est possible d’obtenir des sous-ensembles de citations MEDLINE dans les archives d'évaluations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b="1" i="1" kern="1200" dirty="0" smtClean="0">
                <a:solidFill>
                  <a:schemeClr val="tx1"/>
                </a:solidFill>
                <a:effectLst/>
                <a:latin typeface="+mn-lt"/>
                <a:ea typeface="+mn-ea"/>
                <a:cs typeface="+mn-cs"/>
              </a:rPr>
              <a:t>Ressources de Connaissances Externes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 domaine biomédical offre un ensemble riche de ressources de connaissances externes utilisé par les applications de fouille de texte,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 système de langage médical unifié –</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(UMLS) [36], Un recueil de vocabulaires contrôlés géré par la NLM, est la ressource la plus complète,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Regroupant plus de 100 dictionnaires, terminologies et ontologies dans son </a:t>
            </a:r>
            <a:r>
              <a:rPr lang="fr-FR" sz="1200" kern="1200" dirty="0" err="1" smtClean="0">
                <a:solidFill>
                  <a:schemeClr val="tx1"/>
                </a:solidFill>
                <a:effectLst/>
                <a:latin typeface="+mn-lt"/>
                <a:ea typeface="+mn-ea"/>
                <a:cs typeface="+mn-cs"/>
              </a:rPr>
              <a:t>métathesaurus</a:t>
            </a:r>
            <a:r>
              <a:rPr lang="fr-FR" sz="1200" kern="1200" dirty="0" smtClean="0">
                <a:solidFill>
                  <a:schemeClr val="tx1"/>
                </a:solidFill>
                <a:effectLst/>
                <a:latin typeface="+mn-lt"/>
                <a:ea typeface="+mn-ea"/>
                <a:cs typeface="+mn-cs"/>
              </a:rPr>
              <a:t>.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Il fournit également un réseau sémantique qui représente les relations entre les </a:t>
            </a:r>
            <a:r>
              <a:rPr lang="fr-FR" sz="1200" kern="1200" dirty="0" err="1" smtClean="0">
                <a:solidFill>
                  <a:schemeClr val="tx1"/>
                </a:solidFill>
                <a:effectLst/>
                <a:latin typeface="+mn-lt"/>
                <a:ea typeface="+mn-ea"/>
                <a:cs typeface="+mn-cs"/>
              </a:rPr>
              <a:t>élements</a:t>
            </a:r>
            <a:r>
              <a:rPr lang="fr-FR" sz="1200" kern="1200" dirty="0" smtClean="0">
                <a:solidFill>
                  <a:schemeClr val="tx1"/>
                </a:solidFill>
                <a:effectLst/>
                <a:latin typeface="+mn-lt"/>
                <a:ea typeface="+mn-ea"/>
                <a:cs typeface="+mn-cs"/>
              </a:rPr>
              <a:t> de </a:t>
            </a:r>
            <a:r>
              <a:rPr lang="fr-FR" sz="1200" kern="1200" dirty="0" err="1" smtClean="0">
                <a:solidFill>
                  <a:schemeClr val="tx1"/>
                </a:solidFill>
                <a:effectLst/>
                <a:latin typeface="+mn-lt"/>
                <a:ea typeface="+mn-ea"/>
                <a:cs typeface="+mn-cs"/>
              </a:rPr>
              <a:t>Metathesaurus</a:t>
            </a:r>
            <a:r>
              <a:rPr lang="fr-FR" sz="1200" kern="1200" dirty="0" smtClean="0">
                <a:solidFill>
                  <a:schemeClr val="tx1"/>
                </a:solidFill>
                <a:effectLst/>
                <a:latin typeface="+mn-lt"/>
                <a:ea typeface="+mn-ea"/>
                <a:cs typeface="+mn-cs"/>
              </a:rPr>
              <a:t>, </a:t>
            </a:r>
          </a:p>
          <a:p>
            <a:pPr marL="10858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ainsi,</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un lexique contenant des informations lexicographiques sur les termes biomédicaux,</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 NLM fournit plus de 200 </a:t>
            </a:r>
            <a:r>
              <a:rPr lang="fr-FR" sz="1200" kern="1200" dirty="0" err="1" smtClean="0">
                <a:solidFill>
                  <a:schemeClr val="tx1"/>
                </a:solidFill>
                <a:effectLst/>
                <a:latin typeface="+mn-lt"/>
                <a:ea typeface="+mn-ea"/>
                <a:cs typeface="+mn-cs"/>
              </a:rPr>
              <a:t>resources</a:t>
            </a:r>
            <a:r>
              <a:rPr lang="fr-FR" sz="1200" kern="1200" dirty="0" smtClean="0">
                <a:solidFill>
                  <a:schemeClr val="tx1"/>
                </a:solidFill>
                <a:effectLst/>
                <a:latin typeface="+mn-lt"/>
                <a:ea typeface="+mn-ea"/>
                <a:cs typeface="+mn-cs"/>
              </a:rPr>
              <a:t> de connaissances et outils pouvant être utilisés dans la fouille de texte [37]. </a:t>
            </a:r>
          </a:p>
          <a:p>
            <a:pPr marL="171450" lvl="0" indent="-171450">
              <a:buFont typeface="Arial" pitchFamily="34" charset="0"/>
              <a:buChar char="•"/>
            </a:pPr>
            <a:endParaRPr lang="fr-FR" sz="1200" kern="1200" dirty="0" smtClean="0">
              <a:solidFill>
                <a:schemeClr val="tx1"/>
              </a:solidFill>
              <a:effectLst/>
              <a:latin typeface="+mn-lt"/>
              <a:ea typeface="+mn-ea"/>
              <a:cs typeface="+mn-cs"/>
            </a:endParaRPr>
          </a:p>
          <a:p>
            <a:pPr marL="171450" lvl="0" indent="-171450">
              <a:buFont typeface="Arial" pitchFamily="34" charset="0"/>
              <a:buChar char="•"/>
            </a:pP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6</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r>
              <a:rPr lang="fr-FR" sz="1200" kern="1200" baseline="0" dirty="0" smtClean="0">
                <a:solidFill>
                  <a:schemeClr val="tx1"/>
                </a:solidFill>
                <a:effectLst/>
                <a:latin typeface="+mn-lt"/>
                <a:ea typeface="+mn-ea"/>
                <a:cs typeface="+mn-cs"/>
              </a:rPr>
              <a:t>La tache principale des applications de fouille de texte est la représentation du texte, </a:t>
            </a:r>
          </a:p>
          <a:p>
            <a:pPr marL="628650" lvl="1" indent="-171450">
              <a:buFont typeface="Arial" panose="020B0604020202020204" pitchFamily="34" charset="0"/>
              <a:buChar char="•"/>
            </a:pPr>
            <a:r>
              <a:rPr lang="fr-FR" sz="1200" kern="1200" baseline="0" dirty="0" smtClean="0">
                <a:solidFill>
                  <a:schemeClr val="tx1"/>
                </a:solidFill>
                <a:effectLst/>
                <a:latin typeface="+mn-lt"/>
                <a:ea typeface="+mn-ea"/>
                <a:cs typeface="+mn-cs"/>
              </a:rPr>
              <a:t>Pour la réaliser</a:t>
            </a:r>
            <a:r>
              <a:rPr lang="fr-FR" sz="1200" kern="1200" dirty="0" smtClean="0">
                <a:solidFill>
                  <a:schemeClr val="tx1"/>
                </a:solidFill>
                <a:effectLst/>
                <a:latin typeface="+mn-lt"/>
                <a:ea typeface="+mn-ea"/>
                <a:cs typeface="+mn-cs"/>
              </a:rPr>
              <a:t> il est nécessaire de transformer les documents bruts en vecteurs numériques, dans lesquels les caractéristiques qui définissent chaque document sont capturées. </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Deux méthodes de représentation de documents biomédicaux sont principalement utilisées </a:t>
            </a:r>
            <a:r>
              <a:rPr lang="fr-FR" sz="1200" kern="1200" baseline="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Reconnue pour son  interopérabilité  simple et intuitive, la méthode du Sac de Mots (Bag of Word - </a:t>
            </a:r>
            <a:r>
              <a:rPr lang="fr-FR" sz="1200" kern="1200" dirty="0" err="1" smtClean="0">
                <a:solidFill>
                  <a:schemeClr val="tx1"/>
                </a:solidFill>
                <a:effectLst/>
                <a:latin typeface="+mn-lt"/>
                <a:ea typeface="+mn-ea"/>
                <a:cs typeface="+mn-cs"/>
              </a:rPr>
              <a:t>BoW</a:t>
            </a:r>
            <a:r>
              <a:rPr lang="fr-FR" sz="1200" kern="1200" dirty="0" smtClean="0">
                <a:solidFill>
                  <a:schemeClr val="tx1"/>
                </a:solidFill>
                <a:effectLst/>
                <a:latin typeface="+mn-lt"/>
                <a:ea typeface="+mn-ea"/>
                <a:cs typeface="+mn-cs"/>
              </a:rPr>
              <a:t>) représente un vecteur de document  par ses mots fréquents.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D'autre part, la représentation du texte biomédical en tant que Sac de Concept  (Bag of Concepts -  </a:t>
            </a:r>
            <a:r>
              <a:rPr lang="fr-FR" sz="1200" kern="1200" dirty="0" err="1" smtClean="0">
                <a:solidFill>
                  <a:schemeClr val="tx1"/>
                </a:solidFill>
                <a:effectLst/>
                <a:latin typeface="+mn-lt"/>
                <a:ea typeface="+mn-ea"/>
                <a:cs typeface="+mn-cs"/>
              </a:rPr>
              <a:t>BoC</a:t>
            </a:r>
            <a:r>
              <a:rPr lang="fr-FR" sz="1200" kern="1200" dirty="0" smtClean="0">
                <a:solidFill>
                  <a:schemeClr val="tx1"/>
                </a:solidFill>
                <a:effectLst/>
                <a:latin typeface="+mn-lt"/>
                <a:ea typeface="+mn-ea"/>
                <a:cs typeface="+mn-cs"/>
              </a:rPr>
              <a:t>) utilise des  Ressources de Connaissances ce qui permet d'extraire la sémantique qui résident dans le texte original.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smtClean="0"/>
              <a:t>La plupart des méthodes de représentation de documents reposent souvent sur les approches basées sur le Sac de Mots </a:t>
            </a:r>
            <a:endParaRPr lang="fr-FR"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smtClean="0">
                <a:solidFill>
                  <a:schemeClr val="tx1"/>
                </a:solidFill>
                <a:effectLst/>
                <a:latin typeface="+mn-lt"/>
                <a:ea typeface="+mn-ea"/>
                <a:cs typeface="+mn-cs"/>
              </a:rPr>
              <a:t>et passe par une étape de reconnaissance des entités nommées. </a:t>
            </a:r>
          </a:p>
          <a:p>
            <a:pPr marL="0" indent="0">
              <a:buFont typeface="Arial" panose="020B0604020202020204" pitchFamily="34" charset="0"/>
              <a:buNone/>
            </a:pPr>
            <a:endParaRPr lang="fr-FR"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7</a:t>
            </a:fld>
            <a:endParaRPr lang="fr-FR"/>
          </a:p>
        </p:txBody>
      </p:sp>
    </p:spTree>
    <p:extLst>
      <p:ext uri="{BB962C8B-B14F-4D97-AF65-F5344CB8AC3E}">
        <p14:creationId xmlns:p14="http://schemas.microsoft.com/office/powerpoint/2010/main" val="3149583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Les entités nommées biomédicales (</a:t>
            </a:r>
            <a:r>
              <a:rPr lang="fr-FR" sz="1200" b="1" i="1" kern="1200" dirty="0" err="1" smtClean="0">
                <a:solidFill>
                  <a:schemeClr val="tx1"/>
                </a:solidFill>
                <a:effectLst/>
                <a:latin typeface="+mn-lt"/>
                <a:ea typeface="+mn-ea"/>
                <a:cs typeface="+mn-cs"/>
              </a:rPr>
              <a:t>Biomedical</a:t>
            </a:r>
            <a:r>
              <a:rPr lang="fr-FR" sz="1200" b="1" i="1" kern="1200" dirty="0" smtClean="0">
                <a:solidFill>
                  <a:schemeClr val="tx1"/>
                </a:solidFill>
                <a:effectLst/>
                <a:latin typeface="+mn-lt"/>
                <a:ea typeface="+mn-ea"/>
                <a:cs typeface="+mn-cs"/>
              </a:rPr>
              <a:t> </a:t>
            </a:r>
            <a:r>
              <a:rPr lang="fr-FR" sz="1200" b="1" i="1" kern="1200" dirty="0" err="1" smtClean="0">
                <a:solidFill>
                  <a:schemeClr val="tx1"/>
                </a:solidFill>
                <a:effectLst/>
                <a:latin typeface="+mn-lt"/>
                <a:ea typeface="+mn-ea"/>
                <a:cs typeface="+mn-cs"/>
              </a:rPr>
              <a:t>Named</a:t>
            </a:r>
            <a:r>
              <a:rPr lang="fr-FR" sz="1200" b="1" i="1" kern="1200" dirty="0" smtClean="0">
                <a:solidFill>
                  <a:schemeClr val="tx1"/>
                </a:solidFill>
                <a:effectLst/>
                <a:latin typeface="+mn-lt"/>
                <a:ea typeface="+mn-ea"/>
                <a:cs typeface="+mn-cs"/>
              </a:rPr>
              <a:t> </a:t>
            </a:r>
            <a:r>
              <a:rPr lang="fr-FR" sz="1200" b="1" i="1" kern="1200" dirty="0" err="1" smtClean="0">
                <a:solidFill>
                  <a:schemeClr val="tx1"/>
                </a:solidFill>
                <a:effectLst/>
                <a:latin typeface="+mn-lt"/>
                <a:ea typeface="+mn-ea"/>
                <a:cs typeface="+mn-cs"/>
              </a:rPr>
              <a:t>Entity</a:t>
            </a:r>
            <a:r>
              <a:rPr lang="fr-FR" sz="1200" b="1" i="1" kern="1200" dirty="0" smtClean="0">
                <a:solidFill>
                  <a:schemeClr val="tx1"/>
                </a:solidFill>
                <a:effectLst/>
                <a:latin typeface="+mn-lt"/>
                <a:ea typeface="+mn-ea"/>
                <a:cs typeface="+mn-cs"/>
              </a:rPr>
              <a:t> - </a:t>
            </a:r>
            <a:r>
              <a:rPr lang="fr-FR" sz="1200" b="1" i="1" kern="1200" dirty="0" err="1" smtClean="0">
                <a:solidFill>
                  <a:schemeClr val="tx1"/>
                </a:solidFill>
                <a:effectLst/>
                <a:latin typeface="+mn-lt"/>
                <a:ea typeface="+mn-ea"/>
                <a:cs typeface="+mn-cs"/>
              </a:rPr>
              <a:t>BioNE</a:t>
            </a:r>
            <a:r>
              <a:rPr lang="fr-FR" sz="1200" kern="1200" dirty="0" smtClean="0">
                <a:solidFill>
                  <a:schemeClr val="tx1"/>
                </a:solidFill>
                <a:effectLst/>
                <a:latin typeface="+mn-lt"/>
                <a:ea typeface="+mn-ea"/>
                <a:cs typeface="+mn-cs"/>
              </a:rPr>
              <a:t>) sont des expressions ou des combinaisons d'expressions qui désignent des objets ou des groupes d'objets spécifiques dans la littérature biomédicale telles que les noms des gènes, des protéines, des cellules, des médicaments, des maladies, etc.</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La reconnaissance des entités nommées biomédicale (</a:t>
            </a:r>
            <a:r>
              <a:rPr lang="fr-FR" sz="1200" b="1" i="1" kern="1200" dirty="0" err="1" smtClean="0">
                <a:solidFill>
                  <a:schemeClr val="tx1"/>
                </a:solidFill>
                <a:effectLst/>
                <a:latin typeface="+mn-lt"/>
                <a:ea typeface="+mn-ea"/>
                <a:cs typeface="+mn-cs"/>
              </a:rPr>
              <a:t>BioNER</a:t>
            </a:r>
            <a:r>
              <a:rPr lang="fr-FR" sz="1200" kern="1200" dirty="0" smtClean="0">
                <a:solidFill>
                  <a:schemeClr val="tx1"/>
                </a:solidFill>
                <a:effectLst/>
                <a:latin typeface="+mn-lt"/>
                <a:ea typeface="+mn-ea"/>
                <a:cs typeface="+mn-cs"/>
              </a:rPr>
              <a:t>) est la tâche qui vise à reconnaître automatiquement les entités nommées biomédicales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effectLst/>
                <a:latin typeface="+mn-lt"/>
                <a:ea typeface="+mn-ea"/>
                <a:cs typeface="+mn-cs"/>
              </a:rPr>
              <a:t>En effet, La Reconnaissance des entités nommées Biomédicale est une tâche importante et </a:t>
            </a:r>
            <a:r>
              <a:rPr lang="fr-FR" sz="2000" dirty="0" smtClean="0"/>
              <a:t>peut avoir un impact positif ou négatif </a:t>
            </a:r>
            <a:r>
              <a:rPr lang="fr-FR" sz="1200" kern="1200" dirty="0" smtClean="0">
                <a:solidFill>
                  <a:schemeClr val="tx1"/>
                </a:solidFill>
                <a:effectLst/>
                <a:latin typeface="+mn-lt"/>
                <a:ea typeface="+mn-ea"/>
                <a:cs typeface="+mn-cs"/>
              </a:rPr>
              <a:t>sur plusieurs applications de Fouille texte biomédical notamment</a:t>
            </a:r>
            <a:r>
              <a:rPr lang="fr-FR" sz="2000" dirty="0" smtClean="0"/>
              <a:t>:</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La Catégorisation du Texte, </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Partitionnement de Données ou </a:t>
            </a:r>
            <a:r>
              <a:rPr lang="fr-FR" sz="1500" b="1" i="1" dirty="0" err="1" smtClean="0">
                <a:ln w="0"/>
                <a:latin typeface="Georgia" panose="02040502050405020303" pitchFamily="18" charset="0"/>
                <a:cs typeface="Times New Roman" panose="02020603050405020304" pitchFamily="18" charset="0"/>
              </a:rPr>
              <a:t>Clustering</a:t>
            </a:r>
            <a:r>
              <a:rPr lang="fr-FR" sz="1500" b="1" i="1" dirty="0" smtClean="0">
                <a:ln w="0"/>
                <a:latin typeface="Georgia" panose="02040502050405020303" pitchFamily="18" charset="0"/>
                <a:cs typeface="Times New Roman" panose="02020603050405020304" pitchFamily="18" charset="0"/>
              </a:rPr>
              <a:t>, </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Les systèmes question/réponse, </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La recherche d’information, </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La Construction d‘Ontologie Biomédicale .</a:t>
            </a:r>
            <a:endParaRPr lang="fr-FR" sz="1500" b="1" i="1" dirty="0">
              <a:ln w="0"/>
              <a:latin typeface="Georgia" panose="02040502050405020303" pitchFamily="18" charset="0"/>
              <a:cs typeface="Times New Roman" panose="02020603050405020304" pitchFamily="18" charset="0"/>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8</a:t>
            </a:fld>
            <a:endParaRPr lang="fr-FR"/>
          </a:p>
        </p:txBody>
      </p:sp>
    </p:spTree>
    <p:extLst>
      <p:ext uri="{BB962C8B-B14F-4D97-AF65-F5344CB8AC3E}">
        <p14:creationId xmlns:p14="http://schemas.microsoft.com/office/powerpoint/2010/main" val="2810103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Nous pouvons diviser les méthodes de </a:t>
            </a:r>
            <a:r>
              <a:rPr lang="fr-FR" sz="1200" b="1" i="1" kern="1200" dirty="0" err="1" smtClean="0">
                <a:solidFill>
                  <a:schemeClr val="tx1"/>
                </a:solidFill>
                <a:effectLst/>
                <a:latin typeface="+mn-lt"/>
                <a:ea typeface="+mn-ea"/>
                <a:cs typeface="+mn-cs"/>
              </a:rPr>
              <a:t>BioNER</a:t>
            </a:r>
            <a:r>
              <a:rPr lang="fr-FR" sz="1200" kern="1200" dirty="0" smtClean="0">
                <a:solidFill>
                  <a:schemeClr val="tx1"/>
                </a:solidFill>
                <a:effectLst/>
                <a:latin typeface="+mn-lt"/>
                <a:ea typeface="+mn-ea"/>
                <a:cs typeface="+mn-cs"/>
              </a:rPr>
              <a:t> en quatre approches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smtClean="0">
                <a:latin typeface="Times New Roman" panose="02020603050405020304" pitchFamily="18" charset="0"/>
                <a:cs typeface="Times New Roman" panose="02020603050405020304" pitchFamily="18" charset="0"/>
              </a:rPr>
              <a:t>basées sur l</a:t>
            </a:r>
            <a:r>
              <a:rPr lang="fr-FR" sz="1200" b="0" i="0" dirty="0" smtClean="0"/>
              <a:t>es Règles Linguistiques</a:t>
            </a:r>
            <a:r>
              <a:rPr lang="fr-FR" dirty="0" smtClean="0">
                <a:latin typeface="Times New Roman" panose="02020603050405020304" pitchFamily="18" charset="0"/>
                <a:cs typeface="Times New Roman" panose="02020603050405020304" pitchFamily="18" charset="0"/>
              </a:rPr>
              <a:t> consistent à définir des règles particulières pour décrire les termes techniques qui désignent les entités nommées.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smtClean="0">
                <a:latin typeface="Times New Roman" panose="02020603050405020304" pitchFamily="18" charset="0"/>
                <a:cs typeface="Times New Roman" panose="02020603050405020304" pitchFamily="18" charset="0"/>
              </a:rPr>
              <a:t>L’approche basées sur</a:t>
            </a:r>
            <a:r>
              <a:rPr lang="fr-FR" sz="1200" b="1" i="1" dirty="0" smtClean="0"/>
              <a:t> la Recherche Dans un Dictionnaire</a:t>
            </a:r>
            <a:r>
              <a:rPr lang="fr-FR" dirty="0" smtClean="0">
                <a:latin typeface="Times New Roman" panose="02020603050405020304" pitchFamily="18" charset="0"/>
                <a:cs typeface="Times New Roman" panose="02020603050405020304" pitchFamily="18" charset="0"/>
              </a:rPr>
              <a:t> utilisent des ressources terminologiques pour comparer les instances textuelles à des Entités Nommées dans un Dictionnaire.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smtClean="0">
                <a:latin typeface="Times New Roman" panose="02020603050405020304" pitchFamily="18" charset="0"/>
                <a:cs typeface="Times New Roman" panose="02020603050405020304" pitchFamily="18" charset="0"/>
              </a:rPr>
              <a:t>L’approche basées sur</a:t>
            </a:r>
            <a:r>
              <a:rPr lang="fr-FR" b="0" i="0" dirty="0" smtClean="0">
                <a:latin typeface="Times New Roman" panose="02020603050405020304" pitchFamily="18" charset="0"/>
                <a:cs typeface="Times New Roman" panose="02020603050405020304" pitchFamily="18" charset="0"/>
              </a:rPr>
              <a:t> </a:t>
            </a:r>
            <a:r>
              <a:rPr lang="fr-FR" sz="1200" b="0" i="0" dirty="0" smtClean="0"/>
              <a:t>les Mesures Statistique</a:t>
            </a:r>
            <a:r>
              <a:rPr lang="fr-FR" sz="1200" b="0" i="0" baseline="0" dirty="0" smtClean="0"/>
              <a:t> </a:t>
            </a:r>
            <a:r>
              <a:rPr lang="fr-FR" sz="1200" b="0" i="0" dirty="0" smtClean="0"/>
              <a:t>i</a:t>
            </a:r>
            <a:r>
              <a:rPr lang="fr-FR" dirty="0" smtClean="0">
                <a:latin typeface="Times New Roman" panose="02020603050405020304" pitchFamily="18" charset="0"/>
                <a:cs typeface="Times New Roman" panose="02020603050405020304" pitchFamily="18" charset="0"/>
              </a:rPr>
              <a:t>dentifie des termes techniques qui désignant les Entités Nommées dans un texte en utilisant des modèles statistiques.</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i="1" dirty="0" smtClean="0"/>
              <a:t>l’approche d’Apprentissage Automatique </a:t>
            </a:r>
            <a:r>
              <a:rPr lang="fr-FR" dirty="0" smtClean="0">
                <a:latin typeface="Times New Roman" panose="02020603050405020304" pitchFamily="18" charset="0"/>
                <a:cs typeface="Times New Roman" panose="02020603050405020304" pitchFamily="18" charset="0"/>
              </a:rPr>
              <a:t>utilisent des corpus manuellement annotés pour entraîner les classificateurs qui considèrent plusieurs caractéristiques d’instances textuelles pour associer les termes techniques à des classes prédéfinies</a:t>
            </a: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Les méthodes basée sur l’approche d’apprentissage automatique sont plus efficaces que celles d’autres approches et ont été donc largement utilisées pour la tache de reconnaissance des entités nommés biomédicale</a:t>
            </a:r>
            <a:r>
              <a:rPr lang="fr-FR" sz="1200" kern="1200" baseline="0" dirty="0" smtClean="0">
                <a:solidFill>
                  <a:schemeClr val="tx1"/>
                </a:solidFill>
                <a:effectLst/>
                <a:latin typeface="+mn-lt"/>
                <a:ea typeface="+mn-ea"/>
                <a:cs typeface="+mn-cs"/>
              </a:rPr>
              <a:t> </a:t>
            </a:r>
            <a:r>
              <a:rPr lang="fr-FR" sz="1200" b="1" i="1" kern="1200" dirty="0" err="1" smtClean="0">
                <a:solidFill>
                  <a:schemeClr val="tx1"/>
                </a:solidFill>
                <a:effectLst/>
                <a:latin typeface="+mn-lt"/>
                <a:ea typeface="+mn-ea"/>
                <a:cs typeface="+mn-cs"/>
              </a:rPr>
              <a:t>BioNE</a:t>
            </a:r>
            <a:r>
              <a:rPr lang="fr-FR" sz="1200" kern="1200" dirty="0" err="1" smtClean="0">
                <a:solidFill>
                  <a:schemeClr val="tx1"/>
                </a:solidFill>
                <a:effectLst/>
                <a:latin typeface="+mn-lt"/>
                <a:ea typeface="+mn-ea"/>
                <a:cs typeface="+mn-cs"/>
              </a:rPr>
              <a:t>s</a:t>
            </a:r>
            <a:r>
              <a:rPr lang="fr-FR"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7570F8A-E17A-4806-95A2-F28BC45BD7F3}" type="slidenum">
              <a:rPr lang="fr-FR" smtClean="0"/>
              <a:t>9</a:t>
            </a:fld>
            <a:endParaRPr lang="fr-FR"/>
          </a:p>
        </p:txBody>
      </p:sp>
    </p:spTree>
    <p:extLst>
      <p:ext uri="{BB962C8B-B14F-4D97-AF65-F5344CB8AC3E}">
        <p14:creationId xmlns:p14="http://schemas.microsoft.com/office/powerpoint/2010/main" val="3149583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4014" y="1119505"/>
            <a:ext cx="7752160" cy="2381521"/>
          </a:xfrm>
        </p:spPr>
        <p:txBody>
          <a:bodyPr anchor="b"/>
          <a:lstStyle>
            <a:lvl1pPr algn="ctr">
              <a:defRPr sz="5984"/>
            </a:lvl1pPr>
          </a:lstStyle>
          <a:p>
            <a:r>
              <a:rPr lang="fr-FR" smtClean="0"/>
              <a:t>Modifiez le style du titre</a:t>
            </a:r>
            <a:endParaRPr lang="en-US" dirty="0"/>
          </a:p>
        </p:txBody>
      </p:sp>
      <p:sp>
        <p:nvSpPr>
          <p:cNvPr id="3" name="Subtitle 2"/>
          <p:cNvSpPr>
            <a:spLocks noGrp="1"/>
          </p:cNvSpPr>
          <p:nvPr>
            <p:ph type="subTitle" idx="1"/>
          </p:nvPr>
        </p:nvSpPr>
        <p:spPr>
          <a:xfrm>
            <a:off x="1140024" y="3592866"/>
            <a:ext cx="6840141" cy="1651546"/>
          </a:xfrm>
        </p:spPr>
        <p:txBody>
          <a:bodyPr/>
          <a:lstStyle>
            <a:lvl1pPr marL="0" indent="0" algn="ctr">
              <a:buNone/>
              <a:defRPr sz="2394"/>
            </a:lvl1pPr>
            <a:lvl2pPr marL="456011" indent="0" algn="ctr">
              <a:buNone/>
              <a:defRPr sz="1995"/>
            </a:lvl2pPr>
            <a:lvl3pPr marL="912023" indent="0" algn="ctr">
              <a:buNone/>
              <a:defRPr sz="1795"/>
            </a:lvl3pPr>
            <a:lvl4pPr marL="1368034" indent="0" algn="ctr">
              <a:buNone/>
              <a:defRPr sz="1596"/>
            </a:lvl4pPr>
            <a:lvl5pPr marL="1824045" indent="0" algn="ctr">
              <a:buNone/>
              <a:defRPr sz="1596"/>
            </a:lvl5pPr>
            <a:lvl6pPr marL="2280056" indent="0" algn="ctr">
              <a:buNone/>
              <a:defRPr sz="1596"/>
            </a:lvl6pPr>
            <a:lvl7pPr marL="2736068" indent="0" algn="ctr">
              <a:buNone/>
              <a:defRPr sz="1596"/>
            </a:lvl7pPr>
            <a:lvl8pPr marL="3192079" indent="0" algn="ctr">
              <a:buNone/>
              <a:defRPr sz="1596"/>
            </a:lvl8pPr>
            <a:lvl9pPr marL="3648090" indent="0" algn="ctr">
              <a:buNone/>
              <a:defRPr sz="1596"/>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ABD73484-12BE-4469-894E-67049D5BC388}" type="datetime1">
              <a:rPr lang="fr-FR" smtClean="0"/>
              <a:t>08/11/2019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1852246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990E712D-F6BA-44D5-A94A-1A846B652B65}" type="datetime1">
              <a:rPr lang="fr-FR" smtClean="0"/>
              <a:t>08/11/2019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54365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6635" y="364195"/>
            <a:ext cx="1966541" cy="579704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27014" y="364195"/>
            <a:ext cx="5785619" cy="579704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38A0C7D-07BE-40B7-9E34-78800B504385}" type="datetime1">
              <a:rPr lang="fr-FR" smtClean="0"/>
              <a:t>08/11/2019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1031367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DC8C39F-71D6-4321-A2FC-22876BE1BF85}" type="datetime1">
              <a:rPr lang="fr-FR" smtClean="0"/>
              <a:t>08/11/2019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2993632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2263" y="1705386"/>
            <a:ext cx="7866162" cy="2845473"/>
          </a:xfrm>
        </p:spPr>
        <p:txBody>
          <a:bodyPr anchor="b"/>
          <a:lstStyle>
            <a:lvl1pPr>
              <a:defRPr sz="5984"/>
            </a:lvl1pPr>
          </a:lstStyle>
          <a:p>
            <a:r>
              <a:rPr lang="fr-FR" smtClean="0"/>
              <a:t>Modifiez le style du titre</a:t>
            </a:r>
            <a:endParaRPr lang="en-US" dirty="0"/>
          </a:p>
        </p:txBody>
      </p:sp>
      <p:sp>
        <p:nvSpPr>
          <p:cNvPr id="3" name="Text Placeholder 2"/>
          <p:cNvSpPr>
            <a:spLocks noGrp="1"/>
          </p:cNvSpPr>
          <p:nvPr>
            <p:ph type="body" idx="1"/>
          </p:nvPr>
        </p:nvSpPr>
        <p:spPr>
          <a:xfrm>
            <a:off x="622263" y="4577779"/>
            <a:ext cx="7866162" cy="1496367"/>
          </a:xfrm>
        </p:spPr>
        <p:txBody>
          <a:bodyPr/>
          <a:lstStyle>
            <a:lvl1pPr marL="0" indent="0">
              <a:buNone/>
              <a:defRPr sz="2394">
                <a:solidFill>
                  <a:schemeClr val="tx1"/>
                </a:solidFill>
              </a:defRPr>
            </a:lvl1pPr>
            <a:lvl2pPr marL="456011" indent="0">
              <a:buNone/>
              <a:defRPr sz="1995">
                <a:solidFill>
                  <a:schemeClr val="tx1">
                    <a:tint val="75000"/>
                  </a:schemeClr>
                </a:solidFill>
              </a:defRPr>
            </a:lvl2pPr>
            <a:lvl3pPr marL="912023" indent="0">
              <a:buNone/>
              <a:defRPr sz="1795">
                <a:solidFill>
                  <a:schemeClr val="tx1">
                    <a:tint val="75000"/>
                  </a:schemeClr>
                </a:solidFill>
              </a:defRPr>
            </a:lvl3pPr>
            <a:lvl4pPr marL="1368034" indent="0">
              <a:buNone/>
              <a:defRPr sz="1596">
                <a:solidFill>
                  <a:schemeClr val="tx1">
                    <a:tint val="75000"/>
                  </a:schemeClr>
                </a:solidFill>
              </a:defRPr>
            </a:lvl4pPr>
            <a:lvl5pPr marL="1824045" indent="0">
              <a:buNone/>
              <a:defRPr sz="1596">
                <a:solidFill>
                  <a:schemeClr val="tx1">
                    <a:tint val="75000"/>
                  </a:schemeClr>
                </a:solidFill>
              </a:defRPr>
            </a:lvl5pPr>
            <a:lvl6pPr marL="2280056" indent="0">
              <a:buNone/>
              <a:defRPr sz="1596">
                <a:solidFill>
                  <a:schemeClr val="tx1">
                    <a:tint val="75000"/>
                  </a:schemeClr>
                </a:solidFill>
              </a:defRPr>
            </a:lvl6pPr>
            <a:lvl7pPr marL="2736068" indent="0">
              <a:buNone/>
              <a:defRPr sz="1596">
                <a:solidFill>
                  <a:schemeClr val="tx1">
                    <a:tint val="75000"/>
                  </a:schemeClr>
                </a:solidFill>
              </a:defRPr>
            </a:lvl7pPr>
            <a:lvl8pPr marL="3192079" indent="0">
              <a:buNone/>
              <a:defRPr sz="1596">
                <a:solidFill>
                  <a:schemeClr val="tx1">
                    <a:tint val="75000"/>
                  </a:schemeClr>
                </a:solidFill>
              </a:defRPr>
            </a:lvl8pPr>
            <a:lvl9pPr marL="3648090" indent="0">
              <a:buNone/>
              <a:defRPr sz="1596">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B7E4558-6641-4581-8309-8A3474A8F329}" type="datetime1">
              <a:rPr lang="fr-FR" smtClean="0"/>
              <a:t>08/11/2019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2743478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7013" y="1820976"/>
            <a:ext cx="3876080" cy="434025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17095" y="1820976"/>
            <a:ext cx="3876080" cy="434025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9FFB4CF-9FC3-435C-96CA-14FFECC050C1}" type="datetime1">
              <a:rPr lang="fr-FR" smtClean="0"/>
              <a:t>08/11/2019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3531579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8201" y="364197"/>
            <a:ext cx="7866162" cy="1322188"/>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8202" y="1676882"/>
            <a:ext cx="3858266" cy="821814"/>
          </a:xfrm>
        </p:spPr>
        <p:txBody>
          <a:bodyPr anchor="b"/>
          <a:lstStyle>
            <a:lvl1pPr marL="0" indent="0">
              <a:buNone/>
              <a:defRPr sz="2394" b="1"/>
            </a:lvl1pPr>
            <a:lvl2pPr marL="456011" indent="0">
              <a:buNone/>
              <a:defRPr sz="1995" b="1"/>
            </a:lvl2pPr>
            <a:lvl3pPr marL="912023" indent="0">
              <a:buNone/>
              <a:defRPr sz="1795" b="1"/>
            </a:lvl3pPr>
            <a:lvl4pPr marL="1368034" indent="0">
              <a:buNone/>
              <a:defRPr sz="1596" b="1"/>
            </a:lvl4pPr>
            <a:lvl5pPr marL="1824045" indent="0">
              <a:buNone/>
              <a:defRPr sz="1596" b="1"/>
            </a:lvl5pPr>
            <a:lvl6pPr marL="2280056" indent="0">
              <a:buNone/>
              <a:defRPr sz="1596" b="1"/>
            </a:lvl6pPr>
            <a:lvl7pPr marL="2736068" indent="0">
              <a:buNone/>
              <a:defRPr sz="1596" b="1"/>
            </a:lvl7pPr>
            <a:lvl8pPr marL="3192079" indent="0">
              <a:buNone/>
              <a:defRPr sz="1596" b="1"/>
            </a:lvl8pPr>
            <a:lvl9pPr marL="3648090" indent="0">
              <a:buNone/>
              <a:defRPr sz="1596" b="1"/>
            </a:lvl9pPr>
          </a:lstStyle>
          <a:p>
            <a:pPr lvl="0"/>
            <a:r>
              <a:rPr lang="fr-FR" smtClean="0"/>
              <a:t>Modifiez les styles du texte du masque</a:t>
            </a:r>
          </a:p>
        </p:txBody>
      </p:sp>
      <p:sp>
        <p:nvSpPr>
          <p:cNvPr id="4" name="Content Placeholder 3"/>
          <p:cNvSpPr>
            <a:spLocks noGrp="1"/>
          </p:cNvSpPr>
          <p:nvPr>
            <p:ph sz="half" idx="2"/>
          </p:nvPr>
        </p:nvSpPr>
        <p:spPr>
          <a:xfrm>
            <a:off x="628202" y="2498697"/>
            <a:ext cx="3858266" cy="367520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17096" y="1676882"/>
            <a:ext cx="3877268" cy="821814"/>
          </a:xfrm>
        </p:spPr>
        <p:txBody>
          <a:bodyPr anchor="b"/>
          <a:lstStyle>
            <a:lvl1pPr marL="0" indent="0">
              <a:buNone/>
              <a:defRPr sz="2394" b="1"/>
            </a:lvl1pPr>
            <a:lvl2pPr marL="456011" indent="0">
              <a:buNone/>
              <a:defRPr sz="1995" b="1"/>
            </a:lvl2pPr>
            <a:lvl3pPr marL="912023" indent="0">
              <a:buNone/>
              <a:defRPr sz="1795" b="1"/>
            </a:lvl3pPr>
            <a:lvl4pPr marL="1368034" indent="0">
              <a:buNone/>
              <a:defRPr sz="1596" b="1"/>
            </a:lvl4pPr>
            <a:lvl5pPr marL="1824045" indent="0">
              <a:buNone/>
              <a:defRPr sz="1596" b="1"/>
            </a:lvl5pPr>
            <a:lvl6pPr marL="2280056" indent="0">
              <a:buNone/>
              <a:defRPr sz="1596" b="1"/>
            </a:lvl6pPr>
            <a:lvl7pPr marL="2736068" indent="0">
              <a:buNone/>
              <a:defRPr sz="1596" b="1"/>
            </a:lvl7pPr>
            <a:lvl8pPr marL="3192079" indent="0">
              <a:buNone/>
              <a:defRPr sz="1596" b="1"/>
            </a:lvl8pPr>
            <a:lvl9pPr marL="3648090" indent="0">
              <a:buNone/>
              <a:defRPr sz="1596" b="1"/>
            </a:lvl9pPr>
          </a:lstStyle>
          <a:p>
            <a:pPr lvl="0"/>
            <a:r>
              <a:rPr lang="fr-FR" smtClean="0"/>
              <a:t>Modifiez les styles du texte du masque</a:t>
            </a:r>
          </a:p>
        </p:txBody>
      </p:sp>
      <p:sp>
        <p:nvSpPr>
          <p:cNvPr id="6" name="Content Placeholder 5"/>
          <p:cNvSpPr>
            <a:spLocks noGrp="1"/>
          </p:cNvSpPr>
          <p:nvPr>
            <p:ph sz="quarter" idx="4"/>
          </p:nvPr>
        </p:nvSpPr>
        <p:spPr>
          <a:xfrm>
            <a:off x="4617096" y="2498697"/>
            <a:ext cx="3877268" cy="367520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CB7DB724-AD00-4DD8-80E8-3D8C9839F7CF}" type="datetime1">
              <a:rPr lang="fr-FR" smtClean="0"/>
              <a:t>08/11/2019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2538366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F02532A9-DDCD-4D02-8066-722EEA9E414E}" type="datetime1">
              <a:rPr lang="fr-FR" smtClean="0"/>
              <a:t>08/11/2019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2940515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8B3696-8832-4713-BA97-CF1C93EFADF9}" type="datetime1">
              <a:rPr lang="fr-FR" smtClean="0"/>
              <a:t>08/11/2019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113915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8201" y="456036"/>
            <a:ext cx="2941498" cy="1596126"/>
          </a:xfrm>
        </p:spPr>
        <p:txBody>
          <a:bodyPr anchor="b"/>
          <a:lstStyle>
            <a:lvl1pPr>
              <a:defRPr sz="3192"/>
            </a:lvl1pPr>
          </a:lstStyle>
          <a:p>
            <a:r>
              <a:rPr lang="fr-FR" smtClean="0"/>
              <a:t>Modifiez le style du titre</a:t>
            </a:r>
            <a:endParaRPr lang="en-US" dirty="0"/>
          </a:p>
        </p:txBody>
      </p:sp>
      <p:sp>
        <p:nvSpPr>
          <p:cNvPr id="3" name="Content Placeholder 2"/>
          <p:cNvSpPr>
            <a:spLocks noGrp="1"/>
          </p:cNvSpPr>
          <p:nvPr>
            <p:ph idx="1"/>
          </p:nvPr>
        </p:nvSpPr>
        <p:spPr>
          <a:xfrm>
            <a:off x="3877268" y="984912"/>
            <a:ext cx="4617095" cy="4861216"/>
          </a:xfrm>
        </p:spPr>
        <p:txBody>
          <a:bodyPr/>
          <a:lstStyle>
            <a:lvl1pPr>
              <a:defRPr sz="3192"/>
            </a:lvl1pPr>
            <a:lvl2pPr>
              <a:defRPr sz="2793"/>
            </a:lvl2pPr>
            <a:lvl3pPr>
              <a:defRPr sz="2394"/>
            </a:lvl3pPr>
            <a:lvl4pPr>
              <a:defRPr sz="1995"/>
            </a:lvl4pPr>
            <a:lvl5pPr>
              <a:defRPr sz="1995"/>
            </a:lvl5pPr>
            <a:lvl6pPr>
              <a:defRPr sz="1995"/>
            </a:lvl6pPr>
            <a:lvl7pPr>
              <a:defRPr sz="1995"/>
            </a:lvl7pPr>
            <a:lvl8pPr>
              <a:defRPr sz="1995"/>
            </a:lvl8pPr>
            <a:lvl9pPr>
              <a:defRPr sz="1995"/>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8201" y="2052161"/>
            <a:ext cx="2941498" cy="3801883"/>
          </a:xfrm>
        </p:spPr>
        <p:txBody>
          <a:bodyPr/>
          <a:lstStyle>
            <a:lvl1pPr marL="0" indent="0">
              <a:buNone/>
              <a:defRPr sz="1596"/>
            </a:lvl1pPr>
            <a:lvl2pPr marL="456011" indent="0">
              <a:buNone/>
              <a:defRPr sz="1396"/>
            </a:lvl2pPr>
            <a:lvl3pPr marL="912023" indent="0">
              <a:buNone/>
              <a:defRPr sz="1197"/>
            </a:lvl3pPr>
            <a:lvl4pPr marL="1368034" indent="0">
              <a:buNone/>
              <a:defRPr sz="997"/>
            </a:lvl4pPr>
            <a:lvl5pPr marL="1824045" indent="0">
              <a:buNone/>
              <a:defRPr sz="997"/>
            </a:lvl5pPr>
            <a:lvl6pPr marL="2280056" indent="0">
              <a:buNone/>
              <a:defRPr sz="997"/>
            </a:lvl6pPr>
            <a:lvl7pPr marL="2736068" indent="0">
              <a:buNone/>
              <a:defRPr sz="997"/>
            </a:lvl7pPr>
            <a:lvl8pPr marL="3192079" indent="0">
              <a:buNone/>
              <a:defRPr sz="997"/>
            </a:lvl8pPr>
            <a:lvl9pPr marL="3648090" indent="0">
              <a:buNone/>
              <a:defRPr sz="997"/>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900F0708-80E9-4F2D-82AC-315996FD2F30}" type="datetime1">
              <a:rPr lang="fr-FR" smtClean="0"/>
              <a:t>08/11/2019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337438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8201" y="456036"/>
            <a:ext cx="2941498" cy="1596126"/>
          </a:xfrm>
        </p:spPr>
        <p:txBody>
          <a:bodyPr anchor="b"/>
          <a:lstStyle>
            <a:lvl1pPr>
              <a:defRPr sz="3192"/>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77268" y="984912"/>
            <a:ext cx="4617095" cy="4861216"/>
          </a:xfrm>
        </p:spPr>
        <p:txBody>
          <a:bodyPr anchor="t"/>
          <a:lstStyle>
            <a:lvl1pPr marL="0" indent="0">
              <a:buNone/>
              <a:defRPr sz="3192"/>
            </a:lvl1pPr>
            <a:lvl2pPr marL="456011" indent="0">
              <a:buNone/>
              <a:defRPr sz="2793"/>
            </a:lvl2pPr>
            <a:lvl3pPr marL="912023" indent="0">
              <a:buNone/>
              <a:defRPr sz="2394"/>
            </a:lvl3pPr>
            <a:lvl4pPr marL="1368034" indent="0">
              <a:buNone/>
              <a:defRPr sz="1995"/>
            </a:lvl4pPr>
            <a:lvl5pPr marL="1824045" indent="0">
              <a:buNone/>
              <a:defRPr sz="1995"/>
            </a:lvl5pPr>
            <a:lvl6pPr marL="2280056" indent="0">
              <a:buNone/>
              <a:defRPr sz="1995"/>
            </a:lvl6pPr>
            <a:lvl7pPr marL="2736068" indent="0">
              <a:buNone/>
              <a:defRPr sz="1995"/>
            </a:lvl7pPr>
            <a:lvl8pPr marL="3192079" indent="0">
              <a:buNone/>
              <a:defRPr sz="1995"/>
            </a:lvl8pPr>
            <a:lvl9pPr marL="3648090" indent="0">
              <a:buNone/>
              <a:defRPr sz="1995"/>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8201" y="2052161"/>
            <a:ext cx="2941498" cy="3801883"/>
          </a:xfrm>
        </p:spPr>
        <p:txBody>
          <a:bodyPr/>
          <a:lstStyle>
            <a:lvl1pPr marL="0" indent="0">
              <a:buNone/>
              <a:defRPr sz="1596"/>
            </a:lvl1pPr>
            <a:lvl2pPr marL="456011" indent="0">
              <a:buNone/>
              <a:defRPr sz="1396"/>
            </a:lvl2pPr>
            <a:lvl3pPr marL="912023" indent="0">
              <a:buNone/>
              <a:defRPr sz="1197"/>
            </a:lvl3pPr>
            <a:lvl4pPr marL="1368034" indent="0">
              <a:buNone/>
              <a:defRPr sz="997"/>
            </a:lvl4pPr>
            <a:lvl5pPr marL="1824045" indent="0">
              <a:buNone/>
              <a:defRPr sz="997"/>
            </a:lvl5pPr>
            <a:lvl6pPr marL="2280056" indent="0">
              <a:buNone/>
              <a:defRPr sz="997"/>
            </a:lvl6pPr>
            <a:lvl7pPr marL="2736068" indent="0">
              <a:buNone/>
              <a:defRPr sz="997"/>
            </a:lvl7pPr>
            <a:lvl8pPr marL="3192079" indent="0">
              <a:buNone/>
              <a:defRPr sz="997"/>
            </a:lvl8pPr>
            <a:lvl9pPr marL="3648090" indent="0">
              <a:buNone/>
              <a:defRPr sz="997"/>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CAEBF8FC-D122-41EF-A3C4-ADF051C1B5EF}" type="datetime1">
              <a:rPr lang="fr-FR" smtClean="0"/>
              <a:t>08/11/2019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5EDAB94-CD54-409F-8695-4F2B79843608}" type="slidenum">
              <a:rPr lang="fr-FR" smtClean="0"/>
              <a:t>‹N°›</a:t>
            </a:fld>
            <a:endParaRPr lang="fr-FR"/>
          </a:p>
        </p:txBody>
      </p:sp>
    </p:spTree>
    <p:extLst>
      <p:ext uri="{BB962C8B-B14F-4D97-AF65-F5344CB8AC3E}">
        <p14:creationId xmlns:p14="http://schemas.microsoft.com/office/powerpoint/2010/main" val="2472256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7013" y="364197"/>
            <a:ext cx="7866162" cy="132218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27013" y="1820976"/>
            <a:ext cx="7866162" cy="4340259"/>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27013" y="6340167"/>
            <a:ext cx="2052042" cy="364195"/>
          </a:xfrm>
          <a:prstGeom prst="rect">
            <a:avLst/>
          </a:prstGeom>
        </p:spPr>
        <p:txBody>
          <a:bodyPr vert="horz" lIns="91440" tIns="45720" rIns="91440" bIns="45720" rtlCol="0" anchor="ctr"/>
          <a:lstStyle>
            <a:lvl1pPr algn="l">
              <a:defRPr sz="1197">
                <a:solidFill>
                  <a:schemeClr val="tx1">
                    <a:tint val="75000"/>
                  </a:schemeClr>
                </a:solidFill>
              </a:defRPr>
            </a:lvl1pPr>
          </a:lstStyle>
          <a:p>
            <a:fld id="{AB2AE98F-B6C7-4D1D-991F-4B3C0111164A}" type="datetime1">
              <a:rPr lang="fr-FR" smtClean="0"/>
              <a:t>08/11/2019</a:t>
            </a:fld>
            <a:endParaRPr lang="fr-FR"/>
          </a:p>
        </p:txBody>
      </p:sp>
      <p:sp>
        <p:nvSpPr>
          <p:cNvPr id="5" name="Footer Placeholder 4"/>
          <p:cNvSpPr>
            <a:spLocks noGrp="1"/>
          </p:cNvSpPr>
          <p:nvPr>
            <p:ph type="ftr" sz="quarter" idx="3"/>
          </p:nvPr>
        </p:nvSpPr>
        <p:spPr>
          <a:xfrm>
            <a:off x="3021063" y="6340167"/>
            <a:ext cx="3078063" cy="364195"/>
          </a:xfrm>
          <a:prstGeom prst="rect">
            <a:avLst/>
          </a:prstGeom>
        </p:spPr>
        <p:txBody>
          <a:bodyPr vert="horz" lIns="91440" tIns="45720" rIns="91440" bIns="45720" rtlCol="0" anchor="ctr"/>
          <a:lstStyle>
            <a:lvl1pPr algn="ctr">
              <a:defRPr sz="1197">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41133" y="6340167"/>
            <a:ext cx="2052042" cy="364195"/>
          </a:xfrm>
          <a:prstGeom prst="rect">
            <a:avLst/>
          </a:prstGeom>
        </p:spPr>
        <p:txBody>
          <a:bodyPr vert="horz" lIns="91440" tIns="45720" rIns="91440" bIns="45720" rtlCol="0" anchor="ctr"/>
          <a:lstStyle>
            <a:lvl1pPr algn="r">
              <a:defRPr sz="1197">
                <a:solidFill>
                  <a:schemeClr val="tx1">
                    <a:tint val="75000"/>
                  </a:schemeClr>
                </a:solidFill>
              </a:defRPr>
            </a:lvl1pPr>
          </a:lstStyle>
          <a:p>
            <a:fld id="{75EDAB94-CD54-409F-8695-4F2B79843608}" type="slidenum">
              <a:rPr lang="fr-FR" smtClean="0"/>
              <a:t>‹N°›</a:t>
            </a:fld>
            <a:endParaRPr lang="fr-FR" dirty="0"/>
          </a:p>
        </p:txBody>
      </p:sp>
    </p:spTree>
    <p:extLst>
      <p:ext uri="{BB962C8B-B14F-4D97-AF65-F5344CB8AC3E}">
        <p14:creationId xmlns:p14="http://schemas.microsoft.com/office/powerpoint/2010/main" val="233309528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2023" rtl="0" eaLnBrk="1" latinLnBrk="0" hangingPunct="1">
        <a:lnSpc>
          <a:spcPct val="90000"/>
        </a:lnSpc>
        <a:spcBef>
          <a:spcPct val="0"/>
        </a:spcBef>
        <a:buNone/>
        <a:defRPr sz="4389" kern="1200">
          <a:solidFill>
            <a:schemeClr val="tx1"/>
          </a:solidFill>
          <a:latin typeface="+mj-lt"/>
          <a:ea typeface="+mj-ea"/>
          <a:cs typeface="+mj-cs"/>
        </a:defRPr>
      </a:lvl1pPr>
    </p:titleStyle>
    <p:bodyStyle>
      <a:lvl1pPr marL="228006" indent="-228006" algn="l" defTabSz="912023" rtl="0" eaLnBrk="1" latinLnBrk="0" hangingPunct="1">
        <a:lnSpc>
          <a:spcPct val="90000"/>
        </a:lnSpc>
        <a:spcBef>
          <a:spcPts val="997"/>
        </a:spcBef>
        <a:buFont typeface="Arial" panose="020B0604020202020204" pitchFamily="34" charset="0"/>
        <a:buChar char="•"/>
        <a:defRPr sz="2793" kern="1200">
          <a:solidFill>
            <a:schemeClr val="tx1"/>
          </a:solidFill>
          <a:latin typeface="+mn-lt"/>
          <a:ea typeface="+mn-ea"/>
          <a:cs typeface="+mn-cs"/>
        </a:defRPr>
      </a:lvl1pPr>
      <a:lvl2pPr marL="684017" indent="-228006" algn="l" defTabSz="912023" rtl="0" eaLnBrk="1" latinLnBrk="0" hangingPunct="1">
        <a:lnSpc>
          <a:spcPct val="90000"/>
        </a:lnSpc>
        <a:spcBef>
          <a:spcPts val="499"/>
        </a:spcBef>
        <a:buFont typeface="Arial" panose="020B0604020202020204" pitchFamily="34" charset="0"/>
        <a:buChar char="•"/>
        <a:defRPr sz="2394" kern="1200">
          <a:solidFill>
            <a:schemeClr val="tx1"/>
          </a:solidFill>
          <a:latin typeface="+mn-lt"/>
          <a:ea typeface="+mn-ea"/>
          <a:cs typeface="+mn-cs"/>
        </a:defRPr>
      </a:lvl2pPr>
      <a:lvl3pPr marL="1140028" indent="-228006" algn="l" defTabSz="912023" rtl="0" eaLnBrk="1" latinLnBrk="0" hangingPunct="1">
        <a:lnSpc>
          <a:spcPct val="90000"/>
        </a:lnSpc>
        <a:spcBef>
          <a:spcPts val="499"/>
        </a:spcBef>
        <a:buFont typeface="Arial" panose="020B0604020202020204" pitchFamily="34" charset="0"/>
        <a:buChar char="•"/>
        <a:defRPr sz="1995" kern="1200">
          <a:solidFill>
            <a:schemeClr val="tx1"/>
          </a:solidFill>
          <a:latin typeface="+mn-lt"/>
          <a:ea typeface="+mn-ea"/>
          <a:cs typeface="+mn-cs"/>
        </a:defRPr>
      </a:lvl3pPr>
      <a:lvl4pPr marL="1596039" indent="-228006" algn="l" defTabSz="912023"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4pPr>
      <a:lvl5pPr marL="2052051" indent="-228006" algn="l" defTabSz="912023"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5pPr>
      <a:lvl6pPr marL="2508062" indent="-228006" algn="l" defTabSz="912023"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6pPr>
      <a:lvl7pPr marL="2964073" indent="-228006" algn="l" defTabSz="912023"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7pPr>
      <a:lvl8pPr marL="3420085" indent="-228006" algn="l" defTabSz="912023"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8pPr>
      <a:lvl9pPr marL="3876096" indent="-228006" algn="l" defTabSz="912023"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9pPr>
    </p:bodyStyle>
    <p:otherStyle>
      <a:defPPr>
        <a:defRPr lang="en-US"/>
      </a:defPPr>
      <a:lvl1pPr marL="0" algn="l" defTabSz="912023" rtl="0" eaLnBrk="1" latinLnBrk="0" hangingPunct="1">
        <a:defRPr sz="1795" kern="1200">
          <a:solidFill>
            <a:schemeClr val="tx1"/>
          </a:solidFill>
          <a:latin typeface="+mn-lt"/>
          <a:ea typeface="+mn-ea"/>
          <a:cs typeface="+mn-cs"/>
        </a:defRPr>
      </a:lvl1pPr>
      <a:lvl2pPr marL="456011" algn="l" defTabSz="912023" rtl="0" eaLnBrk="1" latinLnBrk="0" hangingPunct="1">
        <a:defRPr sz="1795" kern="1200">
          <a:solidFill>
            <a:schemeClr val="tx1"/>
          </a:solidFill>
          <a:latin typeface="+mn-lt"/>
          <a:ea typeface="+mn-ea"/>
          <a:cs typeface="+mn-cs"/>
        </a:defRPr>
      </a:lvl2pPr>
      <a:lvl3pPr marL="912023" algn="l" defTabSz="912023" rtl="0" eaLnBrk="1" latinLnBrk="0" hangingPunct="1">
        <a:defRPr sz="1795" kern="1200">
          <a:solidFill>
            <a:schemeClr val="tx1"/>
          </a:solidFill>
          <a:latin typeface="+mn-lt"/>
          <a:ea typeface="+mn-ea"/>
          <a:cs typeface="+mn-cs"/>
        </a:defRPr>
      </a:lvl3pPr>
      <a:lvl4pPr marL="1368034" algn="l" defTabSz="912023" rtl="0" eaLnBrk="1" latinLnBrk="0" hangingPunct="1">
        <a:defRPr sz="1795" kern="1200">
          <a:solidFill>
            <a:schemeClr val="tx1"/>
          </a:solidFill>
          <a:latin typeface="+mn-lt"/>
          <a:ea typeface="+mn-ea"/>
          <a:cs typeface="+mn-cs"/>
        </a:defRPr>
      </a:lvl4pPr>
      <a:lvl5pPr marL="1824045" algn="l" defTabSz="912023" rtl="0" eaLnBrk="1" latinLnBrk="0" hangingPunct="1">
        <a:defRPr sz="1795" kern="1200">
          <a:solidFill>
            <a:schemeClr val="tx1"/>
          </a:solidFill>
          <a:latin typeface="+mn-lt"/>
          <a:ea typeface="+mn-ea"/>
          <a:cs typeface="+mn-cs"/>
        </a:defRPr>
      </a:lvl5pPr>
      <a:lvl6pPr marL="2280056" algn="l" defTabSz="912023" rtl="0" eaLnBrk="1" latinLnBrk="0" hangingPunct="1">
        <a:defRPr sz="1795" kern="1200">
          <a:solidFill>
            <a:schemeClr val="tx1"/>
          </a:solidFill>
          <a:latin typeface="+mn-lt"/>
          <a:ea typeface="+mn-ea"/>
          <a:cs typeface="+mn-cs"/>
        </a:defRPr>
      </a:lvl6pPr>
      <a:lvl7pPr marL="2736068" algn="l" defTabSz="912023" rtl="0" eaLnBrk="1" latinLnBrk="0" hangingPunct="1">
        <a:defRPr sz="1795" kern="1200">
          <a:solidFill>
            <a:schemeClr val="tx1"/>
          </a:solidFill>
          <a:latin typeface="+mn-lt"/>
          <a:ea typeface="+mn-ea"/>
          <a:cs typeface="+mn-cs"/>
        </a:defRPr>
      </a:lvl7pPr>
      <a:lvl8pPr marL="3192079" algn="l" defTabSz="912023" rtl="0" eaLnBrk="1" latinLnBrk="0" hangingPunct="1">
        <a:defRPr sz="1795" kern="1200">
          <a:solidFill>
            <a:schemeClr val="tx1"/>
          </a:solidFill>
          <a:latin typeface="+mn-lt"/>
          <a:ea typeface="+mn-ea"/>
          <a:cs typeface="+mn-cs"/>
        </a:defRPr>
      </a:lvl8pPr>
      <a:lvl9pPr marL="3648090" algn="l" defTabSz="912023" rtl="0" eaLnBrk="1" latinLnBrk="0" hangingPunct="1">
        <a:defRPr sz="179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9.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8.wmf"/><Relationship Id="rId10" Type="http://schemas.openxmlformats.org/officeDocument/2006/relationships/image" Target="../media/image21.png"/><Relationship Id="rId4" Type="http://schemas.openxmlformats.org/officeDocument/2006/relationships/oleObject" Target="../embeddings/oleObject1.bin"/><Relationship Id="rId9" Type="http://schemas.openxmlformats.org/officeDocument/2006/relationships/image" Target="../media/image20.wm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585883" y="3275"/>
            <a:ext cx="4534306" cy="7696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dirty="0">
                <a:solidFill>
                  <a:schemeClr val="bg1"/>
                </a:solidFill>
                <a:latin typeface="Georgia" panose="02040502050405020303" pitchFamily="18" charset="0"/>
                <a:ea typeface="Times New Roman" panose="02020603050405020304" pitchFamily="18" charset="0"/>
                <a:cs typeface="+mj-cs"/>
              </a:rPr>
              <a:t>جامعة سيدي محمد بن عبد الله</a:t>
            </a:r>
            <a:endParaRPr lang="fr-FR" sz="1400" dirty="0">
              <a:solidFill>
                <a:schemeClr val="bg1"/>
              </a:solidFill>
              <a:latin typeface="Georgia" panose="02040502050405020303" pitchFamily="18" charset="0"/>
              <a:ea typeface="Times New Roman" panose="02020603050405020304" pitchFamily="18" charset="0"/>
              <a:cs typeface="+mj-cs"/>
            </a:endParaRPr>
          </a:p>
          <a:p>
            <a:pPr algn="ctr"/>
            <a:r>
              <a:rPr lang="fr-FR" sz="1400" dirty="0" smtClean="0">
                <a:solidFill>
                  <a:schemeClr val="bg1"/>
                </a:solidFill>
                <a:latin typeface="Georgia" panose="02040502050405020303" pitchFamily="18" charset="0"/>
                <a:ea typeface="Times New Roman" panose="02020603050405020304" pitchFamily="18" charset="0"/>
                <a:cs typeface="+mj-cs"/>
              </a:rPr>
              <a:t>Université </a:t>
            </a:r>
            <a:r>
              <a:rPr lang="fr-FR" sz="1400" dirty="0">
                <a:solidFill>
                  <a:schemeClr val="bg1"/>
                </a:solidFill>
                <a:latin typeface="Georgia" panose="02040502050405020303" pitchFamily="18" charset="0"/>
                <a:ea typeface="Times New Roman" panose="02020603050405020304" pitchFamily="18" charset="0"/>
                <a:cs typeface="+mj-cs"/>
              </a:rPr>
              <a:t>Sidi Mohammed Ben Abdellah</a:t>
            </a:r>
          </a:p>
        </p:txBody>
      </p:sp>
      <p:sp>
        <p:nvSpPr>
          <p:cNvPr id="23" name="Rectangle 22"/>
          <p:cNvSpPr/>
          <p:nvPr/>
        </p:nvSpPr>
        <p:spPr>
          <a:xfrm>
            <a:off x="1" y="3274"/>
            <a:ext cx="4585880" cy="7696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dirty="0">
                <a:solidFill>
                  <a:schemeClr val="accent5">
                    <a:lumMod val="50000"/>
                  </a:schemeClr>
                </a:solidFill>
                <a:latin typeface="Georgia" panose="02040502050405020303" pitchFamily="18" charset="0"/>
                <a:ea typeface="Times New Roman" panose="02020603050405020304" pitchFamily="18" charset="0"/>
                <a:cs typeface="+mj-cs"/>
              </a:rPr>
              <a:t>المدرسة الوطنية للعلوم التطبيقية </a:t>
            </a:r>
            <a:endParaRPr lang="fr-FR" sz="1400" dirty="0">
              <a:solidFill>
                <a:schemeClr val="accent5">
                  <a:lumMod val="50000"/>
                </a:schemeClr>
              </a:solidFill>
              <a:latin typeface="Georgia" panose="02040502050405020303" pitchFamily="18" charset="0"/>
              <a:ea typeface="Times New Roman" panose="02020603050405020304" pitchFamily="18" charset="0"/>
              <a:cs typeface="+mj-cs"/>
            </a:endParaRPr>
          </a:p>
          <a:p>
            <a:pPr algn="ct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Ecole </a:t>
            </a:r>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Nationale des Sciences Appliquées</a:t>
            </a:r>
          </a:p>
        </p:txBody>
      </p:sp>
      <p:sp>
        <p:nvSpPr>
          <p:cNvPr id="17" name="Rectangle 16"/>
          <p:cNvSpPr/>
          <p:nvPr/>
        </p:nvSpPr>
        <p:spPr>
          <a:xfrm>
            <a:off x="178204" y="2141306"/>
            <a:ext cx="8825431" cy="942069"/>
          </a:xfrm>
          <a:prstGeom prst="rect">
            <a:avLst/>
          </a:prstGeom>
          <a:solidFill>
            <a:schemeClr val="bg1">
              <a:lumMod val="95000"/>
            </a:schemeClr>
          </a:solidFill>
          <a:ln>
            <a:noFill/>
          </a:ln>
          <a:effectLst>
            <a:softEdge rad="50800"/>
          </a:effectLst>
          <a:scene3d>
            <a:camera prst="orthographicFront"/>
            <a:lightRig rig="threePt" dir="t"/>
          </a:scene3d>
          <a:sp3d contourW="31750" prstMaterial="clear">
            <a:bevelT w="152400" h="50800" prst="softRound"/>
            <a:bevelB w="114300" prst="artDeco"/>
            <a:contourClr>
              <a:srgbClr val="374557"/>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89" b="1" cap="small" dirty="0">
                <a:solidFill>
                  <a:srgbClr val="374557"/>
                </a:solidFill>
                <a:latin typeface="Georgia" panose="02040502050405020303" pitchFamily="18" charset="0"/>
                <a:cs typeface="Times New Roman" panose="02020603050405020304" pitchFamily="18" charset="0"/>
              </a:rPr>
              <a:t>Étude et Amélioration de la Représentation du Texte Biomédical Basée sur l’Intégration des Ontologies du Domaine et l’Enrichissement Sémantique</a:t>
            </a:r>
          </a:p>
        </p:txBody>
      </p:sp>
      <p:pic>
        <p:nvPicPr>
          <p:cNvPr id="14" name="Image 12"/>
          <p:cNvPicPr/>
          <p:nvPr/>
        </p:nvPicPr>
        <p:blipFill rotWithShape="1">
          <a:blip r:embed="rId3" cstate="print">
            <a:extLst>
              <a:ext uri="{28A0092B-C50C-407E-A947-70E740481C1C}">
                <a14:useLocalDpi xmlns:a14="http://schemas.microsoft.com/office/drawing/2010/main" val="0"/>
              </a:ext>
            </a:extLst>
          </a:blip>
          <a:srcRect t="1801" b="-1801"/>
          <a:stretch/>
        </p:blipFill>
        <p:spPr>
          <a:xfrm>
            <a:off x="4320204" y="55259"/>
            <a:ext cx="521636" cy="681128"/>
          </a:xfrm>
          <a:prstGeom prst="rect">
            <a:avLst/>
          </a:prstGeom>
        </p:spPr>
      </p:pic>
      <p:graphicFrame>
        <p:nvGraphicFramePr>
          <p:cNvPr id="20" name="Tableau 19"/>
          <p:cNvGraphicFramePr>
            <a:graphicFrameLocks noGrp="1"/>
          </p:cNvGraphicFramePr>
          <p:nvPr>
            <p:extLst>
              <p:ext uri="{D42A27DB-BD31-4B8C-83A1-F6EECF244321}">
                <p14:modId xmlns:p14="http://schemas.microsoft.com/office/powerpoint/2010/main" val="3589438058"/>
              </p:ext>
            </p:extLst>
          </p:nvPr>
        </p:nvGraphicFramePr>
        <p:xfrm>
          <a:off x="394299" y="3631336"/>
          <a:ext cx="8373440" cy="2695329"/>
        </p:xfrm>
        <a:graphic>
          <a:graphicData uri="http://schemas.openxmlformats.org/drawingml/2006/table">
            <a:tbl>
              <a:tblPr firstRow="1" firstCol="1" bandRow="1">
                <a:tableStyleId>{9D7B26C5-4107-4FEC-AEDC-1716B250A1EF}</a:tableStyleId>
              </a:tblPr>
              <a:tblGrid>
                <a:gridCol w="2090048"/>
                <a:gridCol w="659443"/>
                <a:gridCol w="4156438"/>
                <a:gridCol w="1467511"/>
              </a:tblGrid>
              <a:tr h="385047">
                <a:tc>
                  <a:txBody>
                    <a:bodyPr/>
                    <a:lstStyle/>
                    <a:p>
                      <a:pPr marL="0" algn="l" defTabSz="809977" rtl="0" eaLnBrk="1" latinLnBrk="0" hangingPunct="1">
                        <a:lnSpc>
                          <a:spcPct val="50000"/>
                        </a:lnSpc>
                        <a:spcBef>
                          <a:spcPts val="0"/>
                        </a:spcBef>
                        <a:spcAft>
                          <a:spcPts val="0"/>
                        </a:spcAft>
                      </a:pPr>
                      <a:r>
                        <a:rPr lang="fr-FR" sz="1200" b="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Nom</a:t>
                      </a:r>
                      <a:endPar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endParaRP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algn="l" defTabSz="809977" rtl="0" eaLnBrk="1" latinLnBrk="0" hangingPunct="1">
                        <a:lnSpc>
                          <a:spcPct val="5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Titre</a:t>
                      </a: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algn="l" defTabSz="809977" rtl="0" eaLnBrk="1" latinLnBrk="0" hangingPunct="1">
                        <a:lnSpc>
                          <a:spcPct val="5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Etablissement</a:t>
                      </a: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algn="l" defTabSz="809977" rtl="0" eaLnBrk="1" latinLnBrk="0" hangingPunct="1">
                        <a:lnSpc>
                          <a:spcPct val="5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a:t>
                      </a: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385047">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Mohammed </a:t>
                      </a: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Ouçamah</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CHERKAOUI MALKI</a:t>
                      </a: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PES</a:t>
                      </a: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Faculté des Sciences </a:t>
                      </a: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Dhar</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El </a:t>
                      </a: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Mehraz</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USMBA, </a:t>
                      </a:r>
                      <a:r>
                        <a:rPr lang="fr-FR" sz="1200" b="1" i="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Fès</a:t>
                      </a:r>
                      <a:endParaRPr lang="fr-FR" sz="1200" b="1" i="1" kern="1200" dirty="0">
                        <a:solidFill>
                          <a:schemeClr val="accent1">
                            <a:lumMod val="50000"/>
                          </a:schemeClr>
                        </a:solidFill>
                        <a:effectLst/>
                        <a:latin typeface="Georgia" panose="02040502050405020303" pitchFamily="18" charset="0"/>
                        <a:ea typeface="+mn-ea"/>
                        <a:cs typeface="Times New Roman" panose="02020603050405020304" pitchFamily="18" charset="0"/>
                      </a:endParaRP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Président</a:t>
                      </a: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Majda</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AICHA</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PH</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Faculté des Sciences et Techniques de Fès, USMBA, </a:t>
                      </a:r>
                      <a:r>
                        <a:rPr lang="fr-FR" sz="1200" b="1" i="1" kern="1200" dirty="0">
                          <a:solidFill>
                            <a:schemeClr val="accent1">
                              <a:lumMod val="50000"/>
                            </a:schemeClr>
                          </a:solidFill>
                          <a:effectLst/>
                          <a:latin typeface="Georgia" panose="02040502050405020303" pitchFamily="18" charset="0"/>
                          <a:ea typeface="+mn-ea"/>
                          <a:cs typeface="Times New Roman" panose="02020603050405020304" pitchFamily="18" charset="0"/>
                        </a:rPr>
                        <a:t>Fès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Rapporteur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Zineb SERHIER</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Faculté de Médecine et de Pharmacie, UH II, </a:t>
                      </a:r>
                      <a:r>
                        <a:rPr lang="fr-FR" sz="1200" b="1" i="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Casablanca</a:t>
                      </a:r>
                      <a:endParaRPr lang="fr-FR" sz="1200" b="1" i="1" kern="1200" dirty="0">
                        <a:solidFill>
                          <a:schemeClr val="accent1">
                            <a:lumMod val="50000"/>
                          </a:schemeClr>
                        </a:solidFill>
                        <a:effectLst/>
                        <a:latin typeface="Georgia" panose="02040502050405020303"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Rapporteur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Abderrahim</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ELQADI</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Ecole Supérieure de Technologie de Salé, UM5, </a:t>
                      </a:r>
                      <a:r>
                        <a:rPr lang="fr-FR" sz="1200" b="1" i="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Rabat</a:t>
                      </a:r>
                      <a:endParaRPr lang="fr-FR" sz="1200" b="1" i="1" kern="1200" dirty="0">
                        <a:solidFill>
                          <a:schemeClr val="accent1">
                            <a:lumMod val="50000"/>
                          </a:schemeClr>
                        </a:solidFill>
                        <a:effectLst/>
                        <a:latin typeface="Georgia" panose="02040502050405020303"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Rapporteur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Noureddine CHENFOUR</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a:solidFill>
                            <a:schemeClr val="accent1">
                              <a:lumMod val="50000"/>
                            </a:schemeClr>
                          </a:solidFill>
                          <a:effectLst/>
                          <a:latin typeface="Georgia" panose="02040502050405020303"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Faculté des Sciences </a:t>
                      </a: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Dhar</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El </a:t>
                      </a: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Mehraz</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a:t>
                      </a:r>
                      <a:r>
                        <a:rPr lang="fr-FR" sz="1200" b="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USMBA, </a:t>
                      </a:r>
                      <a:r>
                        <a:rPr lang="fr-FR" sz="1200" b="1" i="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Fès</a:t>
                      </a:r>
                      <a:endParaRPr lang="fr-FR" sz="1200" b="1" i="1" kern="1200" dirty="0">
                        <a:solidFill>
                          <a:schemeClr val="accent1">
                            <a:lumMod val="50000"/>
                          </a:schemeClr>
                        </a:solidFill>
                        <a:effectLst/>
                        <a:latin typeface="Georgia" panose="02040502050405020303"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Examinateur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err="1">
                          <a:solidFill>
                            <a:schemeClr val="accent1">
                              <a:lumMod val="50000"/>
                            </a:schemeClr>
                          </a:solidFill>
                          <a:effectLst/>
                          <a:latin typeface="Georgia" panose="02040502050405020303" pitchFamily="18" charset="0"/>
                          <a:ea typeface="+mn-ea"/>
                          <a:cs typeface="Times New Roman" panose="02020603050405020304" pitchFamily="18" charset="0"/>
                        </a:rPr>
                        <a:t>Abdelmonaime</a:t>
                      </a: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 LACHKAR</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a:solidFill>
                            <a:schemeClr val="accent1">
                              <a:lumMod val="50000"/>
                            </a:schemeClr>
                          </a:solidFill>
                          <a:effectLst/>
                          <a:latin typeface="Georgia" panose="02040502050405020303"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Ecole Nationale des Sciences Appliquées, UAE, </a:t>
                      </a:r>
                      <a:r>
                        <a:rPr lang="fr-FR" sz="1200" b="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 </a:t>
                      </a:r>
                      <a:r>
                        <a:rPr lang="fr-FR" sz="1200" b="1" i="1" kern="1200" dirty="0" smtClean="0">
                          <a:solidFill>
                            <a:schemeClr val="accent1">
                              <a:lumMod val="50000"/>
                            </a:schemeClr>
                          </a:solidFill>
                          <a:effectLst/>
                          <a:latin typeface="Georgia" panose="02040502050405020303" pitchFamily="18" charset="0"/>
                          <a:ea typeface="+mn-ea"/>
                          <a:cs typeface="Times New Roman" panose="02020603050405020304" pitchFamily="18" charset="0"/>
                        </a:rPr>
                        <a:t>Tanger</a:t>
                      </a:r>
                      <a:endParaRPr lang="fr-FR" sz="1200" b="1" i="1" kern="1200" dirty="0">
                        <a:solidFill>
                          <a:schemeClr val="accent1">
                            <a:lumMod val="50000"/>
                          </a:schemeClr>
                        </a:solidFill>
                        <a:effectLst/>
                        <a:latin typeface="Georgia" panose="02040502050405020303"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Georgia" panose="02040502050405020303" pitchFamily="18" charset="0"/>
                          <a:ea typeface="+mn-ea"/>
                          <a:cs typeface="Times New Roman" panose="02020603050405020304" pitchFamily="18" charset="0"/>
                        </a:rPr>
                        <a:t>Directeur de thèse</a:t>
                      </a:r>
                    </a:p>
                  </a:txBody>
                  <a:tcPr marL="57914" marR="57914" marT="0" marB="0" anchor="ctr">
                    <a:solidFill>
                      <a:schemeClr val="bg1"/>
                    </a:solidFill>
                  </a:tcPr>
                </a:tc>
              </a:tr>
            </a:tbl>
          </a:graphicData>
        </a:graphic>
      </p:graphicFrame>
      <p:sp>
        <p:nvSpPr>
          <p:cNvPr id="12" name="Rectangle 11"/>
          <p:cNvSpPr/>
          <p:nvPr/>
        </p:nvSpPr>
        <p:spPr>
          <a:xfrm>
            <a:off x="-156921" y="1036329"/>
            <a:ext cx="3209137" cy="553998"/>
          </a:xfrm>
          <a:prstGeom prst="rect">
            <a:avLst/>
          </a:prstGeom>
        </p:spPr>
        <p:txBody>
          <a:bodyPr wrap="square">
            <a:spAutoFit/>
          </a:bodyPr>
          <a:lstStyle/>
          <a:p>
            <a:pPr algn="ctr"/>
            <a:r>
              <a:rPr lang="en-US" sz="1400" b="1" dirty="0" err="1" smtClean="0">
                <a:solidFill>
                  <a:schemeClr val="tx2"/>
                </a:solidFill>
                <a:latin typeface="Georgia" panose="02040502050405020303" pitchFamily="18" charset="0"/>
                <a:cs typeface="Times New Roman" panose="02020603050405020304" pitchFamily="18" charset="0"/>
              </a:rPr>
              <a:t>Présentée</a:t>
            </a:r>
            <a:r>
              <a:rPr lang="en-US" sz="1400" b="1" dirty="0" smtClean="0">
                <a:solidFill>
                  <a:schemeClr val="tx2"/>
                </a:solidFill>
                <a:latin typeface="Georgia" panose="02040502050405020303" pitchFamily="18" charset="0"/>
                <a:cs typeface="Times New Roman" panose="02020603050405020304" pitchFamily="18" charset="0"/>
              </a:rPr>
              <a:t> </a:t>
            </a:r>
            <a:r>
              <a:rPr lang="en-US" sz="1400" b="1" dirty="0">
                <a:solidFill>
                  <a:schemeClr val="tx2"/>
                </a:solidFill>
                <a:latin typeface="Georgia" panose="02040502050405020303" pitchFamily="18" charset="0"/>
                <a:cs typeface="Times New Roman" panose="02020603050405020304" pitchFamily="18" charset="0"/>
              </a:rPr>
              <a:t>par</a:t>
            </a:r>
            <a:r>
              <a:rPr lang="fr-FR" sz="1400" b="1" dirty="0">
                <a:solidFill>
                  <a:schemeClr val="tx2"/>
                </a:solidFill>
                <a:latin typeface="Georgia" panose="02040502050405020303" pitchFamily="18" charset="0"/>
                <a:cs typeface="Times New Roman" panose="02020603050405020304" pitchFamily="18" charset="0"/>
              </a:rPr>
              <a:t>: </a:t>
            </a:r>
            <a:endParaRPr lang="fr-FR" sz="1400" b="1" dirty="0" smtClean="0">
              <a:solidFill>
                <a:schemeClr val="tx2"/>
              </a:solidFill>
              <a:latin typeface="Georgia" panose="02040502050405020303" pitchFamily="18" charset="0"/>
              <a:cs typeface="Times New Roman" panose="02020603050405020304" pitchFamily="18" charset="0"/>
            </a:endParaRPr>
          </a:p>
          <a:p>
            <a:pPr algn="ctr"/>
            <a:r>
              <a:rPr lang="fr-FR" sz="1600" b="1" dirty="0" smtClean="0">
                <a:solidFill>
                  <a:schemeClr val="accent1">
                    <a:lumMod val="50000"/>
                  </a:schemeClr>
                </a:solidFill>
                <a:latin typeface="Georgia" panose="02040502050405020303" pitchFamily="18" charset="0"/>
                <a:cs typeface="Times New Roman" panose="02020603050405020304" pitchFamily="18" charset="0"/>
              </a:rPr>
              <a:t>Mohammed RAIS</a:t>
            </a:r>
            <a:endParaRPr lang="fr-FR" sz="1600" b="1" dirty="0">
              <a:solidFill>
                <a:schemeClr val="accent1">
                  <a:lumMod val="50000"/>
                </a:schemeClr>
              </a:solidFill>
              <a:latin typeface="Georgia" panose="02040502050405020303" pitchFamily="18" charset="0"/>
              <a:cs typeface="Times New Roman" panose="02020603050405020304" pitchFamily="18" charset="0"/>
            </a:endParaRPr>
          </a:p>
        </p:txBody>
      </p:sp>
      <p:sp>
        <p:nvSpPr>
          <p:cNvPr id="13" name="Rectangle 4"/>
          <p:cNvSpPr>
            <a:spLocks noChangeArrowheads="1"/>
          </p:cNvSpPr>
          <p:nvPr/>
        </p:nvSpPr>
        <p:spPr bwMode="auto">
          <a:xfrm>
            <a:off x="2664276" y="824884"/>
            <a:ext cx="34653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b="1" i="0" u="none" strike="noStrike" cap="none" normalizeH="0" baseline="0" dirty="0" smtClean="0">
                <a:ln>
                  <a:noFill/>
                </a:ln>
                <a:solidFill>
                  <a:schemeClr val="accent1">
                    <a:lumMod val="50000"/>
                  </a:schemeClr>
                </a:solidFill>
                <a:effectLst/>
                <a:latin typeface="Georgia" panose="02040502050405020303" pitchFamily="18" charset="0"/>
                <a:ea typeface="Times New Roman" panose="02020603050405020304" pitchFamily="18" charset="0"/>
                <a:cs typeface="Times New Roman" panose="02020603050405020304" pitchFamily="18" charset="0"/>
              </a:rPr>
              <a:t>THÈSE DE DOCTORAT</a:t>
            </a:r>
            <a:endParaRPr kumimoji="0" lang="fr-FR" altLang="fr-FR" sz="600" b="0" i="0" u="none" strike="noStrike" cap="none" normalizeH="0" baseline="0" dirty="0" smtClean="0">
              <a:ln>
                <a:noFill/>
              </a:ln>
              <a:solidFill>
                <a:schemeClr val="accent1">
                  <a:lumMod val="50000"/>
                </a:schemeClr>
              </a:solidFill>
              <a:effectLst/>
              <a:latin typeface="Georgia" panose="02040502050405020303" pitchFamily="18" charset="0"/>
              <a:cs typeface="Times New Roman" panose="02020603050405020304" pitchFamily="18" charset="0"/>
            </a:endParaRPr>
          </a:p>
        </p:txBody>
      </p:sp>
      <p:sp>
        <p:nvSpPr>
          <p:cNvPr id="15" name="Rectangle 14"/>
          <p:cNvSpPr/>
          <p:nvPr/>
        </p:nvSpPr>
        <p:spPr>
          <a:xfrm>
            <a:off x="5452169" y="1039347"/>
            <a:ext cx="3770488" cy="553998"/>
          </a:xfrm>
          <a:prstGeom prst="rect">
            <a:avLst/>
          </a:prstGeom>
        </p:spPr>
        <p:txBody>
          <a:bodyPr wrap="square">
            <a:spAutoFit/>
          </a:bodyPr>
          <a:lstStyle/>
          <a:p>
            <a:pPr algn="ctr"/>
            <a:r>
              <a:rPr lang="en-US" sz="1400" b="1" dirty="0" err="1">
                <a:solidFill>
                  <a:schemeClr val="tx2"/>
                </a:solidFill>
                <a:latin typeface="Georgia" panose="02040502050405020303" pitchFamily="18" charset="0"/>
                <a:cs typeface="Times New Roman" panose="02020603050405020304" pitchFamily="18" charset="0"/>
              </a:rPr>
              <a:t>Directeur</a:t>
            </a:r>
            <a:r>
              <a:rPr lang="en-US" sz="1400" b="1" dirty="0">
                <a:solidFill>
                  <a:schemeClr val="tx2"/>
                </a:solidFill>
                <a:latin typeface="Georgia" panose="02040502050405020303" pitchFamily="18" charset="0"/>
                <a:cs typeface="Times New Roman" panose="02020603050405020304" pitchFamily="18" charset="0"/>
              </a:rPr>
              <a:t> de </a:t>
            </a:r>
            <a:r>
              <a:rPr lang="en-US" sz="1400" b="1" dirty="0" err="1" smtClean="0">
                <a:solidFill>
                  <a:schemeClr val="tx2"/>
                </a:solidFill>
                <a:latin typeface="Georgia" panose="02040502050405020303" pitchFamily="18" charset="0"/>
                <a:cs typeface="Times New Roman" panose="02020603050405020304" pitchFamily="18" charset="0"/>
              </a:rPr>
              <a:t>thèse</a:t>
            </a:r>
            <a:r>
              <a:rPr lang="fr-FR" sz="1400" b="1" dirty="0" smtClean="0">
                <a:solidFill>
                  <a:schemeClr val="tx2"/>
                </a:solidFill>
                <a:latin typeface="Georgia" panose="02040502050405020303" pitchFamily="18" charset="0"/>
                <a:cs typeface="Times New Roman" panose="02020603050405020304" pitchFamily="18" charset="0"/>
              </a:rPr>
              <a:t>: </a:t>
            </a:r>
          </a:p>
          <a:p>
            <a:pPr algn="ctr"/>
            <a:r>
              <a:rPr lang="fr-FR" sz="1600" b="1" dirty="0" smtClean="0">
                <a:solidFill>
                  <a:schemeClr val="accent1">
                    <a:lumMod val="50000"/>
                  </a:schemeClr>
                </a:solidFill>
                <a:latin typeface="Georgia" panose="02040502050405020303" pitchFamily="18" charset="0"/>
                <a:cs typeface="Times New Roman" panose="02020603050405020304" pitchFamily="18" charset="0"/>
              </a:rPr>
              <a:t>Prof</a:t>
            </a:r>
            <a:r>
              <a:rPr lang="fr-FR" sz="1600" b="1" dirty="0">
                <a:solidFill>
                  <a:schemeClr val="accent1">
                    <a:lumMod val="50000"/>
                  </a:schemeClr>
                </a:solidFill>
                <a:latin typeface="Georgia" panose="02040502050405020303" pitchFamily="18" charset="0"/>
                <a:cs typeface="Times New Roman" panose="02020603050405020304" pitchFamily="18" charset="0"/>
              </a:rPr>
              <a:t>. </a:t>
            </a:r>
            <a:r>
              <a:rPr lang="fr-FR" sz="1600" b="1" dirty="0" err="1">
                <a:solidFill>
                  <a:schemeClr val="accent1">
                    <a:lumMod val="50000"/>
                  </a:schemeClr>
                </a:solidFill>
                <a:latin typeface="Georgia" panose="02040502050405020303" pitchFamily="18" charset="0"/>
                <a:cs typeface="Times New Roman" panose="02020603050405020304" pitchFamily="18" charset="0"/>
              </a:rPr>
              <a:t>Abdelmonaime</a:t>
            </a:r>
            <a:r>
              <a:rPr lang="fr-FR" sz="1600" b="1" dirty="0">
                <a:solidFill>
                  <a:schemeClr val="accent1">
                    <a:lumMod val="50000"/>
                  </a:schemeClr>
                </a:solidFill>
                <a:latin typeface="Georgia" panose="02040502050405020303" pitchFamily="18" charset="0"/>
                <a:cs typeface="Times New Roman" panose="02020603050405020304" pitchFamily="18" charset="0"/>
              </a:rPr>
              <a:t> </a:t>
            </a:r>
            <a:r>
              <a:rPr lang="fr-FR" sz="1600" b="1" dirty="0" smtClean="0">
                <a:solidFill>
                  <a:schemeClr val="accent1">
                    <a:lumMod val="50000"/>
                  </a:schemeClr>
                </a:solidFill>
                <a:latin typeface="Georgia" panose="02040502050405020303" pitchFamily="18" charset="0"/>
                <a:cs typeface="Times New Roman" panose="02020603050405020304" pitchFamily="18" charset="0"/>
              </a:rPr>
              <a:t>LACHKAR</a:t>
            </a:r>
            <a:endParaRPr lang="fr-FR" sz="1600" b="1" dirty="0">
              <a:solidFill>
                <a:schemeClr val="accent1">
                  <a:lumMod val="50000"/>
                </a:schemeClr>
              </a:solidFill>
              <a:latin typeface="Georgia" panose="02040502050405020303" pitchFamily="18" charset="0"/>
              <a:cs typeface="Times New Roman" panose="02020603050405020304" pitchFamily="18" charset="0"/>
            </a:endParaRPr>
          </a:p>
        </p:txBody>
      </p:sp>
      <p:sp>
        <p:nvSpPr>
          <p:cNvPr id="21" name="Rectangle 4"/>
          <p:cNvSpPr>
            <a:spLocks noChangeArrowheads="1"/>
          </p:cNvSpPr>
          <p:nvPr/>
        </p:nvSpPr>
        <p:spPr bwMode="auto">
          <a:xfrm>
            <a:off x="2612812" y="1552804"/>
            <a:ext cx="346534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fr-FR" sz="1400" b="1" dirty="0" smtClean="0">
                <a:solidFill>
                  <a:srgbClr val="44546A"/>
                </a:solidFill>
                <a:latin typeface="Georgia" panose="02040502050405020303" pitchFamily="18" charset="0"/>
                <a:cs typeface="Times New Roman" panose="02020603050405020304" pitchFamily="18" charset="0"/>
              </a:rPr>
              <a:t>Discipline </a:t>
            </a:r>
            <a:r>
              <a:rPr lang="fr-FR" sz="1400" b="1" dirty="0">
                <a:solidFill>
                  <a:srgbClr val="44546A"/>
                </a:solidFill>
                <a:latin typeface="Georgia" panose="02040502050405020303" pitchFamily="18" charset="0"/>
                <a:cs typeface="Times New Roman" panose="02020603050405020304" pitchFamily="18" charset="0"/>
              </a:rPr>
              <a:t>: Sciences de l’Ingénieur</a:t>
            </a:r>
          </a:p>
          <a:p>
            <a:pPr lvl="0" algn="ctr" eaLnBrk="0" fontAlgn="base" hangingPunct="0">
              <a:spcBef>
                <a:spcPct val="0"/>
              </a:spcBef>
              <a:spcAft>
                <a:spcPct val="0"/>
              </a:spcAft>
            </a:pPr>
            <a:r>
              <a:rPr lang="fr-FR" sz="1400" b="1" dirty="0">
                <a:solidFill>
                  <a:srgbClr val="44546A"/>
                </a:solidFill>
                <a:latin typeface="Georgia" panose="02040502050405020303" pitchFamily="18" charset="0"/>
                <a:cs typeface="Times New Roman" panose="02020603050405020304" pitchFamily="18" charset="0"/>
              </a:rPr>
              <a:t>Spécialité : </a:t>
            </a:r>
            <a:r>
              <a:rPr lang="fr-FR" sz="1400" b="1" dirty="0" smtClean="0">
                <a:solidFill>
                  <a:srgbClr val="44546A"/>
                </a:solidFill>
                <a:latin typeface="Georgia" panose="02040502050405020303" pitchFamily="18" charset="0"/>
                <a:cs typeface="Times New Roman" panose="02020603050405020304" pitchFamily="18" charset="0"/>
              </a:rPr>
              <a:t>Informatique</a:t>
            </a:r>
            <a:endParaRPr lang="fr-FR" sz="1400" b="1" dirty="0">
              <a:solidFill>
                <a:srgbClr val="44546A"/>
              </a:solidFill>
              <a:latin typeface="Georgia" panose="02040502050405020303" pitchFamily="18" charset="0"/>
              <a:cs typeface="Times New Roman" panose="02020603050405020304" pitchFamily="18" charset="0"/>
            </a:endParaRPr>
          </a:p>
        </p:txBody>
      </p:sp>
      <p:sp>
        <p:nvSpPr>
          <p:cNvPr id="2" name="Rectangle 1"/>
          <p:cNvSpPr/>
          <p:nvPr/>
        </p:nvSpPr>
        <p:spPr>
          <a:xfrm>
            <a:off x="2659469" y="3227959"/>
            <a:ext cx="3843103" cy="338554"/>
          </a:xfrm>
          <a:prstGeom prst="rect">
            <a:avLst/>
          </a:prstGeom>
        </p:spPr>
        <p:txBody>
          <a:bodyPr wrap="none">
            <a:spAutoFit/>
          </a:bodyPr>
          <a:lstStyle/>
          <a:p>
            <a:r>
              <a:rPr lang="fr-FR" altLang="fr-FR" sz="1600" dirty="0">
                <a:solidFill>
                  <a:schemeClr val="accent1">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Soutenue le 09 / 11 / 2019 -  Devant le jury :</a:t>
            </a:r>
            <a:endParaRPr lang="fr-FR" sz="1600" dirty="0">
              <a:solidFill>
                <a:schemeClr val="accent1">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6" name="Rectangle 1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9" name="Rectangle 18"/>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8645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err="1" smtClean="0">
                <a:solidFill>
                  <a:schemeClr val="accent5">
                    <a:lumMod val="50000"/>
                  </a:schemeClr>
                </a:solidFill>
                <a:latin typeface="Georgia" panose="02040502050405020303" pitchFamily="18" charset="0"/>
              </a:rPr>
              <a:t>Approaches</a:t>
            </a:r>
            <a:r>
              <a:rPr lang="fr-FR" sz="1100" kern="0" dirty="0" smtClean="0">
                <a:solidFill>
                  <a:schemeClr val="accent5">
                    <a:lumMod val="50000"/>
                  </a:schemeClr>
                </a:solidFill>
                <a:latin typeface="Georgia" panose="02040502050405020303" pitchFamily="18" charset="0"/>
              </a:rPr>
              <a:t> </a:t>
            </a:r>
            <a:r>
              <a:rPr lang="fr-FR" sz="1100" kern="0" dirty="0" err="1">
                <a:solidFill>
                  <a:schemeClr val="accent5">
                    <a:lumMod val="50000"/>
                  </a:schemeClr>
                </a:solidFill>
                <a:latin typeface="Georgia" panose="02040502050405020303" pitchFamily="18" charset="0"/>
              </a:rPr>
              <a:t>BioNER</a:t>
            </a:r>
            <a:r>
              <a:rPr lang="fr-FR" sz="1100" kern="0" dirty="0">
                <a:solidFill>
                  <a:schemeClr val="accent5">
                    <a:lumMod val="50000"/>
                  </a:schemeClr>
                </a:solidFill>
                <a:latin typeface="Georgia" panose="02040502050405020303" pitchFamily="18" charset="0"/>
              </a:rPr>
              <a:t> </a:t>
            </a:r>
          </a:p>
          <a:p>
            <a:r>
              <a:rPr lang="en-US" altLang="fr-FR" sz="1100" kern="0" dirty="0" err="1">
                <a:solidFill>
                  <a:schemeClr val="accent5">
                    <a:lumMod val="50000"/>
                  </a:schemeClr>
                </a:solidFill>
                <a:latin typeface="Georgia" panose="02040502050405020303" pitchFamily="18" charset="0"/>
              </a:rPr>
              <a:t>Méthodes</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d’Apprentissage</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Automatique</a:t>
            </a:r>
            <a:endParaRPr lang="en-US" altLang="fr-FR" sz="1100" kern="0" dirty="0">
              <a:solidFill>
                <a:schemeClr val="accent5">
                  <a:lumMod val="50000"/>
                </a:schemeClr>
              </a:solidFill>
              <a:latin typeface="Georgia" panose="02040502050405020303" pitchFamily="18" charset="0"/>
            </a:endParaRPr>
          </a:p>
          <a:p>
            <a:r>
              <a:rPr lang="en-US" altLang="fr-FR" sz="1200" b="1" kern="0" dirty="0" err="1" smtClean="0">
                <a:solidFill>
                  <a:schemeClr val="bg1"/>
                </a:solidFill>
                <a:latin typeface="Georgia" panose="02040502050405020303" pitchFamily="18" charset="0"/>
              </a:rPr>
              <a:t>Organigramme</a:t>
            </a:r>
            <a:endParaRPr lang="en-US" altLang="fr-FR" sz="1200" b="1" kern="0" dirty="0">
              <a:solidFill>
                <a:schemeClr val="bg1"/>
              </a:solidFill>
              <a:latin typeface="Georgia" panose="02040502050405020303" pitchFamily="18" charset="0"/>
            </a:endParaRPr>
          </a:p>
          <a:p>
            <a:pPr lvl="0"/>
            <a:r>
              <a:rPr lang="en-US" altLang="fr-FR" sz="1100" kern="0" dirty="0" err="1">
                <a:solidFill>
                  <a:schemeClr val="accent5">
                    <a:lumMod val="50000"/>
                  </a:schemeClr>
                </a:solidFill>
                <a:latin typeface="Georgia" panose="02040502050405020303" pitchFamily="18" charset="0"/>
              </a:rPr>
              <a:t>Résultats</a:t>
            </a:r>
            <a:r>
              <a:rPr lang="en-US" altLang="fr-FR" sz="1100" kern="0" dirty="0">
                <a:solidFill>
                  <a:schemeClr val="accent5">
                    <a:lumMod val="50000"/>
                  </a:schemeClr>
                </a:solidFill>
                <a:latin typeface="Georgia" panose="02040502050405020303" pitchFamily="18" charset="0"/>
              </a:rPr>
              <a:t> et Discussions</a:t>
            </a:r>
          </a:p>
        </p:txBody>
      </p:sp>
      <p:sp>
        <p:nvSpPr>
          <p:cNvPr id="8" name="Rectangle 7"/>
          <p:cNvSpPr/>
          <p:nvPr/>
        </p:nvSpPr>
        <p:spPr>
          <a:xfrm>
            <a:off x="1" y="-9259"/>
            <a:ext cx="5320131"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2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217" y="1310734"/>
            <a:ext cx="6901587" cy="4270937"/>
          </a:xfrm>
          <a:prstGeom prst="rect">
            <a:avLst/>
          </a:prstGeom>
        </p:spPr>
      </p:pic>
      <p:sp>
        <p:nvSpPr>
          <p:cNvPr id="3" name="Rectangle 2"/>
          <p:cNvSpPr/>
          <p:nvPr/>
        </p:nvSpPr>
        <p:spPr>
          <a:xfrm>
            <a:off x="210065" y="5790836"/>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Organigramme du système </a:t>
            </a: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BioNER</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basé sur un modèle d'apprentissage automatique</a:t>
            </a:r>
            <a:endParaRPr lang="fr-FR" sz="1600" b="1"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75EDAB94-CD54-409F-8695-4F2B79843608}" type="slidenum">
              <a:rPr lang="fr-FR" smtClean="0"/>
              <a:t>10</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1880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err="1" smtClean="0">
                <a:solidFill>
                  <a:schemeClr val="accent5">
                    <a:lumMod val="50000"/>
                  </a:schemeClr>
                </a:solidFill>
                <a:latin typeface="Georgia" panose="02040502050405020303" pitchFamily="18" charset="0"/>
              </a:rPr>
              <a:t>Approaches</a:t>
            </a:r>
            <a:r>
              <a:rPr lang="fr-FR" sz="1100" kern="0" dirty="0" smtClean="0">
                <a:solidFill>
                  <a:schemeClr val="accent5">
                    <a:lumMod val="50000"/>
                  </a:schemeClr>
                </a:solidFill>
                <a:latin typeface="Georgia" panose="02040502050405020303" pitchFamily="18" charset="0"/>
              </a:rPr>
              <a:t> </a:t>
            </a:r>
            <a:r>
              <a:rPr lang="fr-FR" sz="1100" kern="0" dirty="0" err="1">
                <a:solidFill>
                  <a:schemeClr val="accent5">
                    <a:lumMod val="50000"/>
                  </a:schemeClr>
                </a:solidFill>
                <a:latin typeface="Georgia" panose="02040502050405020303" pitchFamily="18" charset="0"/>
              </a:rPr>
              <a:t>BioNER</a:t>
            </a:r>
            <a:r>
              <a:rPr lang="fr-FR" sz="1100" kern="0" dirty="0">
                <a:solidFill>
                  <a:schemeClr val="accent5">
                    <a:lumMod val="50000"/>
                  </a:schemeClr>
                </a:solidFill>
                <a:latin typeface="Georgia" panose="02040502050405020303" pitchFamily="18" charset="0"/>
              </a:rPr>
              <a:t> </a:t>
            </a:r>
          </a:p>
          <a:p>
            <a:r>
              <a:rPr lang="en-US" altLang="fr-FR" sz="1100" kern="0" dirty="0" err="1">
                <a:solidFill>
                  <a:schemeClr val="accent5">
                    <a:lumMod val="50000"/>
                  </a:schemeClr>
                </a:solidFill>
                <a:latin typeface="Georgia" panose="02040502050405020303" pitchFamily="18" charset="0"/>
              </a:rPr>
              <a:t>Méthodes</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d’Apprentissage</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Automatique</a:t>
            </a:r>
            <a:endParaRPr lang="en-US" altLang="fr-FR" sz="1100" kern="0" dirty="0">
              <a:solidFill>
                <a:schemeClr val="accent5">
                  <a:lumMod val="50000"/>
                </a:schemeClr>
              </a:solidFill>
              <a:latin typeface="Georgia" panose="02040502050405020303" pitchFamily="18" charset="0"/>
            </a:endParaRPr>
          </a:p>
          <a:p>
            <a:r>
              <a:rPr lang="en-US" altLang="fr-FR" sz="1100" kern="0" dirty="0" err="1">
                <a:solidFill>
                  <a:schemeClr val="accent5">
                    <a:lumMod val="50000"/>
                  </a:schemeClr>
                </a:solidFill>
                <a:latin typeface="Georgia" panose="02040502050405020303" pitchFamily="18" charset="0"/>
              </a:rPr>
              <a:t>Organigramme</a:t>
            </a:r>
            <a:endParaRPr lang="en-US" altLang="fr-FR" sz="1100" kern="0" dirty="0">
              <a:solidFill>
                <a:schemeClr val="accent5">
                  <a:lumMod val="50000"/>
                </a:schemeClr>
              </a:solidFill>
              <a:latin typeface="Georgia" panose="02040502050405020303" pitchFamily="18" charset="0"/>
            </a:endParaRPr>
          </a:p>
          <a:p>
            <a:pPr lvl="0"/>
            <a:r>
              <a:rPr lang="en-US" altLang="fr-FR" sz="1200" b="1" kern="0" dirty="0" err="1">
                <a:solidFill>
                  <a:schemeClr val="bg1"/>
                </a:solidFill>
                <a:latin typeface="Georgia" panose="02040502050405020303" pitchFamily="18" charset="0"/>
              </a:rPr>
              <a:t>Résultats</a:t>
            </a:r>
            <a:r>
              <a:rPr lang="en-US" altLang="fr-FR" sz="1200" b="1" kern="0" dirty="0">
                <a:solidFill>
                  <a:schemeClr val="bg1"/>
                </a:solidFill>
                <a:latin typeface="Georgia" panose="02040502050405020303" pitchFamily="18" charset="0"/>
              </a:rPr>
              <a:t> et Discussions</a:t>
            </a:r>
          </a:p>
        </p:txBody>
      </p:sp>
      <p:sp>
        <p:nvSpPr>
          <p:cNvPr id="8" name="Rectangle 7"/>
          <p:cNvSpPr/>
          <p:nvPr/>
        </p:nvSpPr>
        <p:spPr>
          <a:xfrm>
            <a:off x="1" y="-9259"/>
            <a:ext cx="5320131"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2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9" name="Rectangle 8"/>
          <p:cNvSpPr/>
          <p:nvPr/>
        </p:nvSpPr>
        <p:spPr>
          <a:xfrm>
            <a:off x="233918" y="1510490"/>
            <a:ext cx="8699766" cy="2262158"/>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
            </a:pPr>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GENIA</a:t>
            </a:r>
            <a:r>
              <a:rPr lang="fr-FR" altLang="fr-FR" sz="1500" b="1" i="1" dirty="0" smtClean="0">
                <a:latin typeface="Georgia" panose="02040502050405020303" pitchFamily="18" charset="0"/>
                <a:cs typeface="Times New Roman" panose="02020603050405020304" pitchFamily="18" charset="0"/>
              </a:rPr>
              <a:t> </a:t>
            </a:r>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Corpus</a:t>
            </a:r>
            <a:r>
              <a:rPr lang="fr-FR" altLang="fr-FR" sz="1500" b="1" i="1" dirty="0">
                <a:latin typeface="Georgia" panose="02040502050405020303" pitchFamily="18" charset="0"/>
                <a:cs typeface="Times New Roman" panose="02020603050405020304" pitchFamily="18" charset="0"/>
              </a:rPr>
              <a:t>: </a:t>
            </a:r>
            <a:r>
              <a:rPr lang="fr-FR" altLang="fr-FR" sz="1500" dirty="0" smtClean="0">
                <a:latin typeface="Georgia" panose="02040502050405020303" pitchFamily="18" charset="0"/>
                <a:cs typeface="Times New Roman" panose="02020603050405020304" pitchFamily="18" charset="0"/>
              </a:rPr>
              <a:t>a été formé par une recherche contrôlée de MEDLINE en utilisant les termes de </a:t>
            </a:r>
            <a:r>
              <a:rPr lang="fr-FR" altLang="fr-FR" sz="1500" dirty="0" err="1" smtClean="0">
                <a:latin typeface="Georgia" panose="02040502050405020303" pitchFamily="18" charset="0"/>
                <a:cs typeface="Times New Roman" panose="02020603050405020304" pitchFamily="18" charset="0"/>
              </a:rPr>
              <a:t>MeSH</a:t>
            </a:r>
            <a:r>
              <a:rPr lang="fr-FR" altLang="fr-FR" sz="1500" dirty="0" smtClean="0">
                <a:latin typeface="Georgia" panose="02040502050405020303" pitchFamily="18" charset="0"/>
                <a:cs typeface="Times New Roman" panose="02020603050405020304" pitchFamily="18" charset="0"/>
              </a:rPr>
              <a:t> </a:t>
            </a:r>
            <a:r>
              <a:rPr lang="fr-FR" altLang="fr-FR" sz="1500" dirty="0">
                <a:latin typeface="Georgia" panose="02040502050405020303" pitchFamily="18" charset="0"/>
                <a:cs typeface="Times New Roman" panose="02020603050405020304" pitchFamily="18" charset="0"/>
              </a:rPr>
              <a:t>: </a:t>
            </a:r>
            <a:r>
              <a:rPr lang="fr-FR" altLang="fr-FR" sz="1500" dirty="0" smtClean="0">
                <a:latin typeface="Georgia" panose="02040502050405020303" pitchFamily="18" charset="0"/>
                <a:cs typeface="Times New Roman" panose="02020603050405020304" pitchFamily="18" charset="0"/>
              </a:rPr>
              <a:t>"</a:t>
            </a:r>
            <a:r>
              <a:rPr lang="fr-FR" altLang="fr-FR" sz="1500" dirty="0" err="1" smtClean="0">
                <a:latin typeface="Georgia" panose="02040502050405020303" pitchFamily="18" charset="0"/>
                <a:cs typeface="Times New Roman" panose="02020603050405020304" pitchFamily="18" charset="0"/>
              </a:rPr>
              <a:t>human</a:t>
            </a:r>
            <a:r>
              <a:rPr lang="fr-FR" altLang="fr-FR" sz="1500" dirty="0" smtClean="0">
                <a:latin typeface="Georgia" panose="02040502050405020303" pitchFamily="18" charset="0"/>
                <a:cs typeface="Times New Roman" panose="02020603050405020304" pitchFamily="18" charset="0"/>
              </a:rPr>
              <a:t>", "</a:t>
            </a:r>
            <a:r>
              <a:rPr lang="fr-FR" altLang="fr-FR" sz="1500" dirty="0" err="1" smtClean="0">
                <a:latin typeface="Georgia" panose="02040502050405020303" pitchFamily="18" charset="0"/>
                <a:cs typeface="Times New Roman" panose="02020603050405020304" pitchFamily="18" charset="0"/>
              </a:rPr>
              <a:t>blood</a:t>
            </a:r>
            <a:r>
              <a:rPr lang="fr-FR" altLang="fr-FR" sz="1500" dirty="0" smtClean="0">
                <a:latin typeface="Georgia" panose="02040502050405020303" pitchFamily="18" charset="0"/>
                <a:cs typeface="Times New Roman" panose="02020603050405020304" pitchFamily="18" charset="0"/>
              </a:rPr>
              <a:t>  </a:t>
            </a:r>
            <a:r>
              <a:rPr lang="fr-FR" altLang="fr-FR" sz="1500" dirty="0" err="1" smtClean="0">
                <a:latin typeface="Georgia" panose="02040502050405020303" pitchFamily="18" charset="0"/>
                <a:cs typeface="Times New Roman" panose="02020603050405020304" pitchFamily="18" charset="0"/>
              </a:rPr>
              <a:t>cells</a:t>
            </a:r>
            <a:r>
              <a:rPr lang="fr-FR" altLang="fr-FR" sz="1500" dirty="0" smtClean="0">
                <a:latin typeface="Georgia" panose="02040502050405020303" pitchFamily="18" charset="0"/>
                <a:cs typeface="Times New Roman" panose="02020603050405020304" pitchFamily="18" charset="0"/>
              </a:rPr>
              <a:t>" et "</a:t>
            </a:r>
            <a:r>
              <a:rPr lang="fr-FR" altLang="fr-FR" sz="1500" dirty="0">
                <a:latin typeface="Georgia" panose="02040502050405020303" pitchFamily="18" charset="0"/>
                <a:cs typeface="Times New Roman" panose="02020603050405020304" pitchFamily="18" charset="0"/>
              </a:rPr>
              <a:t>transcription </a:t>
            </a:r>
            <a:r>
              <a:rPr lang="fr-FR" altLang="fr-FR" sz="1500" dirty="0" err="1" smtClean="0">
                <a:latin typeface="Georgia" panose="02040502050405020303" pitchFamily="18" charset="0"/>
                <a:cs typeface="Times New Roman" panose="02020603050405020304" pitchFamily="18" charset="0"/>
              </a:rPr>
              <a:t>factors</a:t>
            </a:r>
            <a:r>
              <a:rPr lang="fr-FR" altLang="fr-FR" sz="1500" dirty="0" smtClean="0">
                <a:latin typeface="Georgia" panose="02040502050405020303" pitchFamily="18" charset="0"/>
                <a:cs typeface="Times New Roman" panose="02020603050405020304" pitchFamily="18" charset="0"/>
              </a:rPr>
              <a:t>". 2000 </a:t>
            </a:r>
            <a:r>
              <a:rPr lang="fr-FR" altLang="fr-FR" sz="1500" dirty="0">
                <a:latin typeface="Georgia" panose="02040502050405020303" pitchFamily="18" charset="0"/>
                <a:cs typeface="Times New Roman" panose="02020603050405020304" pitchFamily="18" charset="0"/>
              </a:rPr>
              <a:t>résumés ont été choisis et annotés manuellement</a:t>
            </a:r>
            <a:r>
              <a:rPr lang="fr-FR" altLang="fr-FR" sz="1500" dirty="0" smtClean="0">
                <a:latin typeface="Georgia" panose="02040502050405020303" pitchFamily="18" charset="0"/>
                <a:cs typeface="Times New Roman" panose="02020603050405020304" pitchFamily="18" charset="0"/>
              </a:rPr>
              <a:t>.</a:t>
            </a:r>
          </a:p>
          <a:p>
            <a:pPr marL="342900" indent="-342900" fontAlgn="base">
              <a:lnSpc>
                <a:spcPct val="150000"/>
              </a:lnSpc>
              <a:spcBef>
                <a:spcPct val="20000"/>
              </a:spcBef>
              <a:spcAft>
                <a:spcPct val="0"/>
              </a:spcAft>
              <a:buSzPct val="85000"/>
              <a:buFont typeface="Wingdings" panose="05000000000000000000" pitchFamily="2" charset="2"/>
              <a:buChar char="§"/>
            </a:pPr>
            <a:r>
              <a:rPr lang="fr-FR" altLang="fr-FR" sz="1500" b="1" i="1" dirty="0" smtClean="0">
                <a:solidFill>
                  <a:schemeClr val="accent5">
                    <a:lumMod val="50000"/>
                  </a:schemeClr>
                </a:solidFill>
                <a:latin typeface="Georgia" panose="02040502050405020303" pitchFamily="18" charset="0"/>
                <a:cs typeface="Times New Roman" panose="02020603050405020304" pitchFamily="18" charset="0"/>
              </a:rPr>
              <a:t>JNLPBA </a:t>
            </a:r>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Corpus</a:t>
            </a:r>
            <a:r>
              <a:rPr lang="fr-FR" altLang="fr-FR" sz="1500" dirty="0" smtClean="0">
                <a:latin typeface="Georgia" panose="02040502050405020303" pitchFamily="18" charset="0"/>
                <a:cs typeface="Times New Roman" panose="02020603050405020304" pitchFamily="18" charset="0"/>
              </a:rPr>
              <a:t>: contient </a:t>
            </a:r>
            <a:r>
              <a:rPr lang="fr-FR" altLang="fr-FR" sz="1500" dirty="0">
                <a:latin typeface="Georgia" panose="02040502050405020303" pitchFamily="18" charset="0"/>
                <a:cs typeface="Times New Roman" panose="02020603050405020304" pitchFamily="18" charset="0"/>
              </a:rPr>
              <a:t>2404 résumés extraits de MEDLINE. </a:t>
            </a:r>
            <a:r>
              <a:rPr lang="fr-FR" altLang="fr-FR" sz="1500" dirty="0" smtClean="0">
                <a:latin typeface="Georgia" panose="02040502050405020303" pitchFamily="18" charset="0"/>
                <a:cs typeface="Times New Roman" panose="02020603050405020304" pitchFamily="18" charset="0"/>
              </a:rPr>
              <a:t>L'annotation </a:t>
            </a:r>
            <a:r>
              <a:rPr lang="fr-FR" altLang="fr-FR" sz="1500" dirty="0">
                <a:latin typeface="Georgia" panose="02040502050405020303" pitchFamily="18" charset="0"/>
                <a:cs typeface="Times New Roman" panose="02020603050405020304" pitchFamily="18" charset="0"/>
              </a:rPr>
              <a:t>manuelle de ces résumés était basée sur cinq classes de l'ontologie de GENIA, à savoir les protéines, l'ADN, l'ARN, la lignée cellulaire, et le type de cellule</a:t>
            </a:r>
            <a:r>
              <a:rPr lang="fr-FR" altLang="fr-FR" sz="1500" dirty="0" smtClean="0">
                <a:latin typeface="Georgia" panose="02040502050405020303" pitchFamily="18" charset="0"/>
                <a:cs typeface="Times New Roman" panose="02020603050405020304" pitchFamily="18" charset="0"/>
              </a:rPr>
              <a:t>.</a:t>
            </a:r>
            <a:endParaRPr lang="en-US" altLang="fr-FR" sz="1500" dirty="0" smtClean="0">
              <a:latin typeface="Georgia" panose="02040502050405020303"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Rectangle 10"/>
              <p:cNvSpPr/>
              <p:nvPr/>
            </p:nvSpPr>
            <p:spPr>
              <a:xfrm>
                <a:off x="233918" y="4170193"/>
                <a:ext cx="8886272" cy="1734449"/>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
                </a:pPr>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Précision (prédictive positive)</a:t>
                </a:r>
                <a:r>
                  <a:rPr lang="fr-FR" altLang="fr-FR" sz="1500" b="1" i="1" dirty="0">
                    <a:latin typeface="Georgia" panose="02040502050405020303" pitchFamily="18" charset="0"/>
                    <a:cs typeface="Times New Roman" panose="02020603050405020304" pitchFamily="18" charset="0"/>
                  </a:rPr>
                  <a:t>: </a:t>
                </a:r>
                <a:r>
                  <a:rPr lang="fr-FR" altLang="fr-FR" sz="1500" dirty="0" smtClean="0">
                    <a:latin typeface="Georgia" panose="02040502050405020303" pitchFamily="18" charset="0"/>
                    <a:cs typeface="Times New Roman" panose="02020603050405020304" pitchFamily="18" charset="0"/>
                  </a:rPr>
                  <a:t>Capacité </a:t>
                </a:r>
                <a:r>
                  <a:rPr lang="fr-FR" altLang="fr-FR" sz="1500" dirty="0">
                    <a:latin typeface="Georgia" panose="02040502050405020303" pitchFamily="18" charset="0"/>
                    <a:cs typeface="Times New Roman" panose="02020603050405020304" pitchFamily="18" charset="0"/>
                  </a:rPr>
                  <a:t>d’un système à ne présenter que des éléments pertinents.</a:t>
                </a:r>
                <a:endParaRPr lang="fr-FR" altLang="fr-FR" sz="1500" dirty="0" smtClean="0">
                  <a:latin typeface="Georgia" panose="02040502050405020303" pitchFamily="18" charset="0"/>
                  <a:cs typeface="Times New Roman" panose="02020603050405020304" pitchFamily="18" charset="0"/>
                </a:endParaRPr>
              </a:p>
              <a:p>
                <a:pPr marL="342900" indent="-342900" fontAlgn="base">
                  <a:lnSpc>
                    <a:spcPct val="150000"/>
                  </a:lnSpc>
                  <a:spcBef>
                    <a:spcPct val="20000"/>
                  </a:spcBef>
                  <a:spcAft>
                    <a:spcPct val="0"/>
                  </a:spcAft>
                  <a:buSzPct val="85000"/>
                  <a:buFont typeface="Wingdings" panose="05000000000000000000" pitchFamily="2" charset="2"/>
                  <a:buChar char="§"/>
                </a:pPr>
                <a:r>
                  <a:rPr lang="fr-FR" altLang="fr-FR" sz="1500" b="1" i="1" dirty="0" smtClean="0">
                    <a:solidFill>
                      <a:schemeClr val="accent5">
                        <a:lumMod val="50000"/>
                      </a:schemeClr>
                    </a:solidFill>
                    <a:latin typeface="Georgia" panose="02040502050405020303" pitchFamily="18" charset="0"/>
                    <a:cs typeface="Times New Roman" panose="02020603050405020304" pitchFamily="18" charset="0"/>
                  </a:rPr>
                  <a:t>Rappel </a:t>
                </a:r>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(sensibilité)</a:t>
                </a:r>
                <a:r>
                  <a:rPr lang="fr-FR" altLang="fr-FR" sz="1500" dirty="0" smtClean="0">
                    <a:latin typeface="Georgia" panose="02040502050405020303" pitchFamily="18" charset="0"/>
                    <a:cs typeface="Times New Roman" panose="02020603050405020304" pitchFamily="18" charset="0"/>
                  </a:rPr>
                  <a:t>: </a:t>
                </a:r>
                <a:r>
                  <a:rPr lang="fr-FR" sz="1500" dirty="0" smtClean="0"/>
                  <a:t>C</a:t>
                </a:r>
                <a:r>
                  <a:rPr lang="fr-FR" sz="1500" dirty="0" smtClean="0">
                    <a:latin typeface="Georgia" panose="02040502050405020303" pitchFamily="18" charset="0"/>
                    <a:cs typeface="Times New Roman" panose="02020603050405020304" pitchFamily="18" charset="0"/>
                  </a:rPr>
                  <a:t>apacité </a:t>
                </a:r>
                <a:r>
                  <a:rPr lang="fr-FR" sz="1500" dirty="0">
                    <a:latin typeface="Georgia" panose="02040502050405020303" pitchFamily="18" charset="0"/>
                    <a:cs typeface="Times New Roman" panose="02020603050405020304" pitchFamily="18" charset="0"/>
                  </a:rPr>
                  <a:t>d’un système de présenter tous les éléments pertinents </a:t>
                </a:r>
                <a:r>
                  <a:rPr lang="fr-FR" altLang="fr-FR" sz="1500" dirty="0">
                    <a:latin typeface="Georgia" panose="02040502050405020303" pitchFamily="18" charset="0"/>
                    <a:cs typeface="Times New Roman" panose="02020603050405020304" pitchFamily="18" charset="0"/>
                  </a:rPr>
                  <a:t>.*</a:t>
                </a:r>
              </a:p>
              <a:p>
                <a:pPr marL="342900" indent="-342900" fontAlgn="base">
                  <a:lnSpc>
                    <a:spcPct val="150000"/>
                  </a:lnSpc>
                  <a:spcBef>
                    <a:spcPct val="20000"/>
                  </a:spcBef>
                  <a:spcAft>
                    <a:spcPct val="0"/>
                  </a:spcAft>
                  <a:buSzPct val="85000"/>
                  <a:buFont typeface="Wingdings" panose="05000000000000000000" pitchFamily="2" charset="2"/>
                  <a:buChar char="§"/>
                </a:pPr>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Mesure F1</a:t>
                </a:r>
                <a:r>
                  <a:rPr lang="fr-FR" altLang="fr-FR" sz="1500" dirty="0" smtClean="0">
                    <a:solidFill>
                      <a:prstClr val="black"/>
                    </a:solidFill>
                    <a:latin typeface="Georgia" panose="02040502050405020303" pitchFamily="18" charset="0"/>
                    <a:cs typeface="Times New Roman" panose="02020603050405020304" pitchFamily="18" charset="0"/>
                  </a:rPr>
                  <a:t>: </a:t>
                </a:r>
                <a:r>
                  <a:rPr lang="fr-FR" sz="1500" dirty="0" smtClean="0">
                    <a:solidFill>
                      <a:prstClr val="black"/>
                    </a:solidFill>
                  </a:rPr>
                  <a:t> </a:t>
                </a:r>
                <a14:m>
                  <m:oMath xmlns:m="http://schemas.openxmlformats.org/officeDocument/2006/math">
                    <m:r>
                      <a:rPr lang="fr-FR" sz="1500" i="1">
                        <a:latin typeface="Cambria Math" panose="02040503050406030204" pitchFamily="18" charset="0"/>
                      </a:rPr>
                      <m:t>𝐹</m:t>
                    </m:r>
                    <m:r>
                      <a:rPr lang="fr-FR" sz="1500" i="1">
                        <a:latin typeface="Cambria Math" panose="02040503050406030204" pitchFamily="18" charset="0"/>
                      </a:rPr>
                      <m:t>1</m:t>
                    </m:r>
                    <m:r>
                      <a:rPr lang="fr-FR" sz="1500" i="1">
                        <a:latin typeface="Cambria Math" panose="02040503050406030204" pitchFamily="18" charset="0"/>
                      </a:rPr>
                      <m:t> </m:t>
                    </m:r>
                    <m:r>
                      <a:rPr lang="fr-FR" sz="1500" i="1">
                        <a:latin typeface="Cambria Math" panose="02040503050406030204" pitchFamily="18" charset="0"/>
                      </a:rPr>
                      <m:t>𝑚𝑒𝑎𝑠𝑢𝑟𝑒</m:t>
                    </m:r>
                    <m:r>
                      <a:rPr lang="fr-FR" sz="1500" i="1">
                        <a:latin typeface="Cambria Math" panose="02040503050406030204" pitchFamily="18" charset="0"/>
                      </a:rPr>
                      <m:t>=</m:t>
                    </m:r>
                    <m:r>
                      <a:rPr lang="fr-FR" sz="1500" i="1">
                        <a:latin typeface="Cambria Math" panose="02040503050406030204" pitchFamily="18" charset="0"/>
                      </a:rPr>
                      <m:t>2</m:t>
                    </m:r>
                    <m:f>
                      <m:fPr>
                        <m:ctrlPr>
                          <a:rPr lang="fr-FR" sz="1500" i="1">
                            <a:latin typeface="Cambria Math" panose="02040503050406030204" pitchFamily="18" charset="0"/>
                          </a:rPr>
                        </m:ctrlPr>
                      </m:fPr>
                      <m:num>
                        <m:r>
                          <a:rPr lang="fr-FR" sz="1500" i="1">
                            <a:latin typeface="Cambria Math" panose="02040503050406030204" pitchFamily="18" charset="0"/>
                          </a:rPr>
                          <m:t>𝑃</m:t>
                        </m:r>
                        <m:r>
                          <a:rPr lang="fr-FR" sz="1500" i="1">
                            <a:latin typeface="Cambria Math" panose="02040503050406030204" pitchFamily="18" charset="0"/>
                          </a:rPr>
                          <m:t>∗</m:t>
                        </m:r>
                        <m:r>
                          <a:rPr lang="fr-FR" sz="1500" i="1">
                            <a:latin typeface="Cambria Math" panose="02040503050406030204" pitchFamily="18" charset="0"/>
                          </a:rPr>
                          <m:t>𝑅</m:t>
                        </m:r>
                      </m:num>
                      <m:den>
                        <m:r>
                          <a:rPr lang="fr-FR" sz="1500" i="1">
                            <a:latin typeface="Cambria Math" panose="02040503050406030204" pitchFamily="18" charset="0"/>
                          </a:rPr>
                          <m:t>𝑃</m:t>
                        </m:r>
                        <m:r>
                          <a:rPr lang="fr-FR" sz="1500" i="1">
                            <a:latin typeface="Cambria Math" panose="02040503050406030204" pitchFamily="18" charset="0"/>
                          </a:rPr>
                          <m:t>+</m:t>
                        </m:r>
                        <m:r>
                          <a:rPr lang="fr-FR" sz="1500" i="1">
                            <a:latin typeface="Cambria Math" panose="02040503050406030204" pitchFamily="18" charset="0"/>
                          </a:rPr>
                          <m:t>𝑅</m:t>
                        </m:r>
                      </m:den>
                    </m:f>
                  </m:oMath>
                </a14:m>
                <a:endParaRPr lang="en-US" altLang="fr-FR" sz="1500" dirty="0">
                  <a:solidFill>
                    <a:prstClr val="black"/>
                  </a:solidFill>
                  <a:latin typeface="Georgia" panose="02040502050405020303" pitchFamily="18" charset="0"/>
                  <a:cs typeface="Times New Roman" panose="02020603050405020304" pitchFamily="18"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233918" y="4170193"/>
                <a:ext cx="8886272" cy="1734449"/>
              </a:xfrm>
              <a:prstGeom prst="rect">
                <a:avLst/>
              </a:prstGeom>
              <a:blipFill rotWithShape="0">
                <a:blip r:embed="rId3"/>
                <a:stretch>
                  <a:fillRect/>
                </a:stretch>
              </a:blipFill>
            </p:spPr>
            <p:txBody>
              <a:bodyPr/>
              <a:lstStyle/>
              <a:p>
                <a:r>
                  <a:rPr lang="fr-FR">
                    <a:noFill/>
                  </a:rPr>
                  <a:t> </a:t>
                </a:r>
              </a:p>
            </p:txBody>
          </p:sp>
        </mc:Fallback>
      </mc:AlternateContent>
      <p:sp>
        <p:nvSpPr>
          <p:cNvPr id="6" name="Rectangle à coins arrondis 5"/>
          <p:cNvSpPr/>
          <p:nvPr/>
        </p:nvSpPr>
        <p:spPr>
          <a:xfrm>
            <a:off x="249428" y="1174118"/>
            <a:ext cx="998604"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accent5">
                    <a:lumMod val="50000"/>
                  </a:schemeClr>
                </a:solidFill>
                <a:latin typeface="Georgia" panose="02040502050405020303" pitchFamily="18" charset="0"/>
                <a:cs typeface="Times New Roman" panose="02020603050405020304" pitchFamily="18" charset="0"/>
              </a:rPr>
              <a:t>Corpus</a:t>
            </a:r>
          </a:p>
        </p:txBody>
      </p:sp>
      <p:sp>
        <p:nvSpPr>
          <p:cNvPr id="12" name="Rectangle à coins arrondis 11"/>
          <p:cNvSpPr/>
          <p:nvPr/>
        </p:nvSpPr>
        <p:spPr>
          <a:xfrm>
            <a:off x="249427" y="3799969"/>
            <a:ext cx="2938615"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600" dirty="0">
                <a:solidFill>
                  <a:schemeClr val="accent5">
                    <a:lumMod val="50000"/>
                  </a:schemeClr>
                </a:solidFill>
                <a:latin typeface="Georgia" panose="02040502050405020303" pitchFamily="18" charset="0"/>
                <a:cs typeface="Times New Roman" panose="02020603050405020304" pitchFamily="18" charset="0"/>
              </a:rPr>
              <a:t>Métrique d’évaluation</a:t>
            </a:r>
            <a:endParaRPr lang="fr-FR" sz="16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11</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4344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7"/>
          <p:cNvGraphicFramePr/>
          <p:nvPr>
            <p:extLst>
              <p:ext uri="{D42A27DB-BD31-4B8C-83A1-F6EECF244321}">
                <p14:modId xmlns:p14="http://schemas.microsoft.com/office/powerpoint/2010/main" val="2807942513"/>
              </p:ext>
            </p:extLst>
          </p:nvPr>
        </p:nvGraphicFramePr>
        <p:xfrm>
          <a:off x="160638" y="1454410"/>
          <a:ext cx="8282631" cy="419262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err="1" smtClean="0">
                <a:solidFill>
                  <a:schemeClr val="accent5">
                    <a:lumMod val="50000"/>
                  </a:schemeClr>
                </a:solidFill>
                <a:latin typeface="Georgia" panose="02040502050405020303" pitchFamily="18" charset="0"/>
              </a:rPr>
              <a:t>Approaches</a:t>
            </a:r>
            <a:r>
              <a:rPr lang="fr-FR" sz="1100" kern="0" dirty="0" smtClean="0">
                <a:solidFill>
                  <a:schemeClr val="accent5">
                    <a:lumMod val="50000"/>
                  </a:schemeClr>
                </a:solidFill>
                <a:latin typeface="Georgia" panose="02040502050405020303" pitchFamily="18" charset="0"/>
              </a:rPr>
              <a:t> </a:t>
            </a:r>
            <a:r>
              <a:rPr lang="fr-FR" sz="1100" kern="0" dirty="0" err="1">
                <a:solidFill>
                  <a:schemeClr val="accent5">
                    <a:lumMod val="50000"/>
                  </a:schemeClr>
                </a:solidFill>
                <a:latin typeface="Georgia" panose="02040502050405020303" pitchFamily="18" charset="0"/>
              </a:rPr>
              <a:t>BioNER</a:t>
            </a:r>
            <a:r>
              <a:rPr lang="fr-FR" sz="1100" kern="0" dirty="0">
                <a:solidFill>
                  <a:schemeClr val="accent5">
                    <a:lumMod val="50000"/>
                  </a:schemeClr>
                </a:solidFill>
                <a:latin typeface="Georgia" panose="02040502050405020303" pitchFamily="18" charset="0"/>
              </a:rPr>
              <a:t> </a:t>
            </a:r>
          </a:p>
          <a:p>
            <a:r>
              <a:rPr lang="en-US" altLang="fr-FR" sz="1100" kern="0" dirty="0" err="1">
                <a:solidFill>
                  <a:schemeClr val="accent5">
                    <a:lumMod val="50000"/>
                  </a:schemeClr>
                </a:solidFill>
                <a:latin typeface="Georgia" panose="02040502050405020303" pitchFamily="18" charset="0"/>
              </a:rPr>
              <a:t>Méthodes</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d’Apprentissage</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Automatique</a:t>
            </a:r>
            <a:endParaRPr lang="en-US" altLang="fr-FR" sz="1100" kern="0" dirty="0">
              <a:solidFill>
                <a:schemeClr val="accent5">
                  <a:lumMod val="50000"/>
                </a:schemeClr>
              </a:solidFill>
              <a:latin typeface="Georgia" panose="02040502050405020303" pitchFamily="18" charset="0"/>
            </a:endParaRPr>
          </a:p>
          <a:p>
            <a:r>
              <a:rPr lang="en-US" altLang="fr-FR" sz="1100" kern="0" dirty="0" err="1">
                <a:solidFill>
                  <a:schemeClr val="accent5">
                    <a:lumMod val="50000"/>
                  </a:schemeClr>
                </a:solidFill>
                <a:latin typeface="Georgia" panose="02040502050405020303" pitchFamily="18" charset="0"/>
              </a:rPr>
              <a:t>Organigramme</a:t>
            </a:r>
            <a:endParaRPr lang="en-US" altLang="fr-FR" sz="1100" kern="0" dirty="0">
              <a:solidFill>
                <a:schemeClr val="accent5">
                  <a:lumMod val="50000"/>
                </a:schemeClr>
              </a:solidFill>
              <a:latin typeface="Georgia" panose="02040502050405020303" pitchFamily="18" charset="0"/>
            </a:endParaRPr>
          </a:p>
          <a:p>
            <a:pPr lvl="0"/>
            <a:r>
              <a:rPr lang="en-US" altLang="fr-FR" sz="1200" b="1" kern="0" dirty="0" err="1">
                <a:solidFill>
                  <a:schemeClr val="bg1"/>
                </a:solidFill>
                <a:latin typeface="Georgia" panose="02040502050405020303" pitchFamily="18" charset="0"/>
              </a:rPr>
              <a:t>Résultats</a:t>
            </a:r>
            <a:r>
              <a:rPr lang="en-US" altLang="fr-FR" sz="1200" b="1" kern="0" dirty="0">
                <a:solidFill>
                  <a:schemeClr val="bg1"/>
                </a:solidFill>
                <a:latin typeface="Georgia" panose="02040502050405020303" pitchFamily="18" charset="0"/>
              </a:rPr>
              <a:t> et Discussions</a:t>
            </a:r>
          </a:p>
        </p:txBody>
      </p:sp>
      <p:sp>
        <p:nvSpPr>
          <p:cNvPr id="8" name="Rectangle 7"/>
          <p:cNvSpPr/>
          <p:nvPr/>
        </p:nvSpPr>
        <p:spPr>
          <a:xfrm>
            <a:off x="1" y="-9259"/>
            <a:ext cx="5320131"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2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5" name="Rectangle 4"/>
          <p:cNvSpPr/>
          <p:nvPr/>
        </p:nvSpPr>
        <p:spPr>
          <a:xfrm>
            <a:off x="210065" y="574140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2. Comparaison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des Performances dans le corpus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GENIA</a:t>
            </a:r>
            <a:endParaRPr lang="fr-FR" sz="1600" b="1"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12</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2" name="Rectangle 11"/>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601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err="1" smtClean="0">
                <a:solidFill>
                  <a:schemeClr val="accent5">
                    <a:lumMod val="50000"/>
                  </a:schemeClr>
                </a:solidFill>
                <a:latin typeface="Georgia" panose="02040502050405020303" pitchFamily="18" charset="0"/>
              </a:rPr>
              <a:t>Approaches</a:t>
            </a:r>
            <a:r>
              <a:rPr lang="fr-FR" sz="1100" kern="0" dirty="0" smtClean="0">
                <a:solidFill>
                  <a:schemeClr val="accent5">
                    <a:lumMod val="50000"/>
                  </a:schemeClr>
                </a:solidFill>
                <a:latin typeface="Georgia" panose="02040502050405020303" pitchFamily="18" charset="0"/>
              </a:rPr>
              <a:t> </a:t>
            </a:r>
            <a:r>
              <a:rPr lang="fr-FR" sz="1100" kern="0" dirty="0" err="1">
                <a:solidFill>
                  <a:schemeClr val="accent5">
                    <a:lumMod val="50000"/>
                  </a:schemeClr>
                </a:solidFill>
                <a:latin typeface="Georgia" panose="02040502050405020303" pitchFamily="18" charset="0"/>
              </a:rPr>
              <a:t>BioNER</a:t>
            </a:r>
            <a:r>
              <a:rPr lang="fr-FR" sz="1100" kern="0" dirty="0">
                <a:solidFill>
                  <a:schemeClr val="accent5">
                    <a:lumMod val="50000"/>
                  </a:schemeClr>
                </a:solidFill>
                <a:latin typeface="Georgia" panose="02040502050405020303" pitchFamily="18" charset="0"/>
              </a:rPr>
              <a:t> </a:t>
            </a:r>
          </a:p>
          <a:p>
            <a:r>
              <a:rPr lang="en-US" altLang="fr-FR" sz="1100" kern="0" dirty="0" err="1">
                <a:solidFill>
                  <a:schemeClr val="accent5">
                    <a:lumMod val="50000"/>
                  </a:schemeClr>
                </a:solidFill>
                <a:latin typeface="Georgia" panose="02040502050405020303" pitchFamily="18" charset="0"/>
              </a:rPr>
              <a:t>Méthodes</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d’Apprentissage</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Automatique</a:t>
            </a:r>
            <a:endParaRPr lang="en-US" altLang="fr-FR" sz="1100" kern="0" dirty="0">
              <a:solidFill>
                <a:schemeClr val="accent5">
                  <a:lumMod val="50000"/>
                </a:schemeClr>
              </a:solidFill>
              <a:latin typeface="Georgia" panose="02040502050405020303" pitchFamily="18" charset="0"/>
            </a:endParaRPr>
          </a:p>
          <a:p>
            <a:r>
              <a:rPr lang="en-US" altLang="fr-FR" sz="1100" kern="0" dirty="0" err="1">
                <a:solidFill>
                  <a:schemeClr val="accent5">
                    <a:lumMod val="50000"/>
                  </a:schemeClr>
                </a:solidFill>
                <a:latin typeface="Georgia" panose="02040502050405020303" pitchFamily="18" charset="0"/>
              </a:rPr>
              <a:t>Organigramme</a:t>
            </a:r>
            <a:endParaRPr lang="en-US" altLang="fr-FR" sz="1100" kern="0" dirty="0">
              <a:solidFill>
                <a:schemeClr val="accent5">
                  <a:lumMod val="50000"/>
                </a:schemeClr>
              </a:solidFill>
              <a:latin typeface="Georgia" panose="02040502050405020303" pitchFamily="18" charset="0"/>
            </a:endParaRPr>
          </a:p>
          <a:p>
            <a:pPr lvl="0"/>
            <a:r>
              <a:rPr lang="en-US" altLang="fr-FR" sz="1200" b="1" kern="0" dirty="0" err="1">
                <a:solidFill>
                  <a:schemeClr val="bg1"/>
                </a:solidFill>
                <a:latin typeface="Georgia" panose="02040502050405020303" pitchFamily="18" charset="0"/>
              </a:rPr>
              <a:t>Résultats</a:t>
            </a:r>
            <a:r>
              <a:rPr lang="en-US" altLang="fr-FR" sz="1200" b="1" kern="0" dirty="0">
                <a:solidFill>
                  <a:schemeClr val="bg1"/>
                </a:solidFill>
                <a:latin typeface="Georgia" panose="02040502050405020303" pitchFamily="18" charset="0"/>
              </a:rPr>
              <a:t> et Discussions</a:t>
            </a:r>
          </a:p>
        </p:txBody>
      </p:sp>
      <p:sp>
        <p:nvSpPr>
          <p:cNvPr id="9" name="Rectangle 8"/>
          <p:cNvSpPr/>
          <p:nvPr/>
        </p:nvSpPr>
        <p:spPr>
          <a:xfrm>
            <a:off x="1" y="-9259"/>
            <a:ext cx="5320131"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2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5" name="Rectangle 4"/>
          <p:cNvSpPr/>
          <p:nvPr/>
        </p:nvSpPr>
        <p:spPr>
          <a:xfrm>
            <a:off x="210065" y="574140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3. Comparaison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des Performances dans le corpus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JNLPBA</a:t>
            </a:r>
            <a:endParaRPr lang="fr-FR" sz="1600" b="1"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Chart 6"/>
          <p:cNvGraphicFramePr/>
          <p:nvPr>
            <p:extLst>
              <p:ext uri="{D42A27DB-BD31-4B8C-83A1-F6EECF244321}">
                <p14:modId xmlns:p14="http://schemas.microsoft.com/office/powerpoint/2010/main" val="61580211"/>
              </p:ext>
            </p:extLst>
          </p:nvPr>
        </p:nvGraphicFramePr>
        <p:xfrm>
          <a:off x="160636" y="1183582"/>
          <a:ext cx="8282633" cy="4463456"/>
        </p:xfrm>
        <a:graphic>
          <a:graphicData uri="http://schemas.openxmlformats.org/drawingml/2006/chart">
            <c:chart xmlns:c="http://schemas.openxmlformats.org/drawingml/2006/chart" xmlns:r="http://schemas.openxmlformats.org/officeDocument/2006/relationships" r:id="rId3"/>
          </a:graphicData>
        </a:graphic>
      </p:graphicFrame>
      <p:sp>
        <p:nvSpPr>
          <p:cNvPr id="2" name="Espace réservé du numéro de diapositive 1"/>
          <p:cNvSpPr>
            <a:spLocks noGrp="1"/>
          </p:cNvSpPr>
          <p:nvPr>
            <p:ph type="sldNum" sz="quarter" idx="12"/>
          </p:nvPr>
        </p:nvSpPr>
        <p:spPr/>
        <p:txBody>
          <a:bodyPr/>
          <a:lstStyle/>
          <a:p>
            <a:fld id="{75EDAB94-CD54-409F-8695-4F2B79843608}" type="slidenum">
              <a:rPr lang="fr-FR" smtClean="0"/>
              <a:t>13</a:t>
            </a:fld>
            <a:endParaRPr lang="fr-FR"/>
          </a:p>
        </p:txBody>
      </p:sp>
      <p:sp>
        <p:nvSpPr>
          <p:cNvPr id="7" name="Rectangle 6"/>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3882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3918" y="1498133"/>
            <a:ext cx="8687660" cy="3877985"/>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Ø"/>
            </a:pPr>
            <a:r>
              <a:rPr lang="fr-FR" sz="1500" b="1" i="1" u="sng" dirty="0" err="1">
                <a:solidFill>
                  <a:schemeClr val="accent5">
                    <a:lumMod val="50000"/>
                  </a:schemeClr>
                </a:solidFill>
                <a:latin typeface="Georgia" panose="02040502050405020303" pitchFamily="18" charset="0"/>
                <a:cs typeface="Times New Roman" panose="02020603050405020304" pitchFamily="18" charset="0"/>
              </a:rPr>
              <a:t>BoW</a:t>
            </a:r>
            <a:r>
              <a:rPr lang="fr-FR" sz="1500" b="1" i="1" u="sng" dirty="0">
                <a:solidFill>
                  <a:schemeClr val="accent5">
                    <a:lumMod val="50000"/>
                  </a:schemeClr>
                </a:solidFill>
                <a:latin typeface="Georgia" panose="02040502050405020303" pitchFamily="18" charset="0"/>
                <a:cs typeface="Times New Roman" panose="02020603050405020304" pitchFamily="18" charset="0"/>
              </a:rPr>
              <a:t>  problématique </a:t>
            </a:r>
            <a:endParaRPr lang="fr-FR" sz="1500" b="1" i="1" u="sng" dirty="0" smtClean="0">
              <a:solidFill>
                <a:schemeClr val="accent5">
                  <a:lumMod val="50000"/>
                </a:schemeClr>
              </a:solidFill>
              <a:latin typeface="Georgia" panose="02040502050405020303" pitchFamily="18" charset="0"/>
              <a:cs typeface="Times New Roman" panose="02020603050405020304" pitchFamily="18" charset="0"/>
            </a:endParaRPr>
          </a:p>
          <a:p>
            <a:pPr marL="800100" lvl="1" indent="-342900" fontAlgn="base">
              <a:lnSpc>
                <a:spcPct val="150000"/>
              </a:lnSpc>
              <a:spcBef>
                <a:spcPct val="20000"/>
              </a:spcBef>
              <a:spcAft>
                <a:spcPct val="0"/>
              </a:spcAft>
              <a:buSzPct val="85000"/>
              <a:buFont typeface="Wingdings" panose="05000000000000000000" pitchFamily="2" charset="2"/>
              <a:buChar char="§"/>
            </a:pPr>
            <a:r>
              <a:rPr lang="fr-FR" sz="1500" dirty="0" smtClean="0">
                <a:latin typeface="Georgia" panose="02040502050405020303" pitchFamily="18" charset="0"/>
                <a:cs typeface="Times New Roman" panose="02020603050405020304" pitchFamily="18" charset="0"/>
              </a:rPr>
              <a:t>Le </a:t>
            </a:r>
            <a:r>
              <a:rPr lang="fr-FR" sz="1500" dirty="0">
                <a:latin typeface="Georgia" panose="02040502050405020303" pitchFamily="18" charset="0"/>
                <a:cs typeface="Times New Roman" panose="02020603050405020304" pitchFamily="18" charset="0"/>
              </a:rPr>
              <a:t>nombre de documents représentés est très </a:t>
            </a:r>
            <a:r>
              <a:rPr lang="fr-FR" sz="1500" dirty="0" smtClean="0">
                <a:latin typeface="Georgia" panose="02040502050405020303" pitchFamily="18" charset="0"/>
                <a:cs typeface="Times New Roman" panose="02020603050405020304" pitchFamily="18" charset="0"/>
              </a:rPr>
              <a:t>grand</a:t>
            </a:r>
          </a:p>
          <a:p>
            <a:pPr marL="800100" lvl="1" indent="-342900" fontAlgn="base">
              <a:lnSpc>
                <a:spcPct val="150000"/>
              </a:lnSpc>
              <a:spcBef>
                <a:spcPct val="20000"/>
              </a:spcBef>
              <a:spcAft>
                <a:spcPct val="0"/>
              </a:spcAft>
              <a:buSzPct val="85000"/>
              <a:buFont typeface="Wingdings" panose="05000000000000000000" pitchFamily="2" charset="2"/>
              <a:buChar char="§"/>
            </a:pPr>
            <a:r>
              <a:rPr lang="fr-FR" sz="1500" dirty="0" smtClean="0">
                <a:latin typeface="Georgia" panose="02040502050405020303" pitchFamily="18" charset="0"/>
                <a:cs typeface="Times New Roman" panose="02020603050405020304" pitchFamily="18" charset="0"/>
              </a:rPr>
              <a:t>Manque </a:t>
            </a:r>
            <a:r>
              <a:rPr lang="fr-FR" sz="1500" dirty="0">
                <a:latin typeface="Georgia" panose="02040502050405020303" pitchFamily="18" charset="0"/>
                <a:cs typeface="Times New Roman" panose="02020603050405020304" pitchFamily="18" charset="0"/>
              </a:rPr>
              <a:t>de sens dans la représentation qui réside dans le texte original</a:t>
            </a:r>
          </a:p>
          <a:p>
            <a:pPr marL="342900" indent="-342900" fontAlgn="base">
              <a:lnSpc>
                <a:spcPct val="150000"/>
              </a:lnSpc>
              <a:spcBef>
                <a:spcPct val="20000"/>
              </a:spcBef>
              <a:spcAft>
                <a:spcPct val="0"/>
              </a:spcAft>
              <a:buSzPct val="85000"/>
              <a:buFont typeface="Wingdings" panose="05000000000000000000" pitchFamily="2" charset="2"/>
              <a:buChar char="Ø"/>
            </a:pPr>
            <a:r>
              <a:rPr lang="fr-FR" altLang="fr-FR" sz="1500" b="1" i="1" u="sng" dirty="0" err="1">
                <a:solidFill>
                  <a:schemeClr val="accent5">
                    <a:lumMod val="50000"/>
                  </a:schemeClr>
                </a:solidFill>
                <a:latin typeface="Georgia" panose="02040502050405020303" pitchFamily="18" charset="0"/>
                <a:cs typeface="Times New Roman" panose="02020603050405020304" pitchFamily="18" charset="0"/>
              </a:rPr>
              <a:t>BoC</a:t>
            </a:r>
            <a:r>
              <a:rPr lang="fr-FR" altLang="fr-FR" sz="1500" b="1" i="1" u="sng" dirty="0">
                <a:solidFill>
                  <a:schemeClr val="accent5">
                    <a:lumMod val="50000"/>
                  </a:schemeClr>
                </a:solidFill>
                <a:latin typeface="Georgia" panose="02040502050405020303" pitchFamily="18" charset="0"/>
                <a:cs typeface="Times New Roman" panose="02020603050405020304" pitchFamily="18" charset="0"/>
              </a:rPr>
              <a:t> </a:t>
            </a:r>
            <a:r>
              <a:rPr lang="fr-FR" sz="1500" b="1" i="1" u="sng" dirty="0">
                <a:solidFill>
                  <a:schemeClr val="accent5">
                    <a:lumMod val="50000"/>
                  </a:schemeClr>
                </a:solidFill>
                <a:latin typeface="Georgia" panose="02040502050405020303" pitchFamily="18" charset="0"/>
                <a:cs typeface="Times New Roman" panose="02020603050405020304" pitchFamily="18" charset="0"/>
              </a:rPr>
              <a:t>utilisant des ressources de connaissances externes </a:t>
            </a:r>
          </a:p>
          <a:p>
            <a:pPr marL="800100" lvl="1" indent="-342900" fontAlgn="base">
              <a:lnSpc>
                <a:spcPct val="150000"/>
              </a:lnSpc>
              <a:spcBef>
                <a:spcPct val="20000"/>
              </a:spcBef>
              <a:spcAft>
                <a:spcPct val="0"/>
              </a:spcAft>
              <a:buSzPct val="85000"/>
              <a:buFont typeface="Wingdings" panose="05000000000000000000" pitchFamily="2" charset="2"/>
              <a:buChar char="§"/>
            </a:pPr>
            <a:r>
              <a:rPr lang="fr-FR" sz="1500" dirty="0">
                <a:latin typeface="Georgia" panose="02040502050405020303" pitchFamily="18" charset="0"/>
                <a:cs typeface="Times New Roman" panose="02020603050405020304" pitchFamily="18" charset="0"/>
              </a:rPr>
              <a:t>L’intégration  de la sémantique dans la représentation textuelle et extraire les sens qui résident dans le texte</a:t>
            </a:r>
          </a:p>
          <a:p>
            <a:pPr marL="342900" indent="-342900" fontAlgn="base">
              <a:lnSpc>
                <a:spcPct val="150000"/>
              </a:lnSpc>
              <a:spcBef>
                <a:spcPct val="20000"/>
              </a:spcBef>
              <a:spcAft>
                <a:spcPct val="0"/>
              </a:spcAft>
              <a:buSzPct val="85000"/>
              <a:buFont typeface="Wingdings" panose="05000000000000000000" pitchFamily="2" charset="2"/>
              <a:buChar char="Ø"/>
            </a:pPr>
            <a:r>
              <a:rPr lang="fr-FR" altLang="fr-FR" sz="1500" b="1" i="1" u="sng" dirty="0">
                <a:solidFill>
                  <a:schemeClr val="accent5">
                    <a:lumMod val="50000"/>
                  </a:schemeClr>
                </a:solidFill>
                <a:latin typeface="Georgia" panose="02040502050405020303" pitchFamily="18" charset="0"/>
                <a:cs typeface="Times New Roman" panose="02020603050405020304" pitchFamily="18" charset="0"/>
              </a:rPr>
              <a:t>Conceptualisation Intégration de la sémantique</a:t>
            </a:r>
          </a:p>
          <a:p>
            <a:pPr marL="800100" lvl="1" indent="-342900" fontAlgn="base">
              <a:lnSpc>
                <a:spcPct val="150000"/>
              </a:lnSpc>
              <a:spcBef>
                <a:spcPct val="20000"/>
              </a:spcBef>
              <a:spcAft>
                <a:spcPct val="0"/>
              </a:spcAft>
              <a:buSzPct val="85000"/>
              <a:buFont typeface="Wingdings" panose="05000000000000000000" pitchFamily="2" charset="2"/>
              <a:buChar char="§"/>
            </a:pPr>
            <a:r>
              <a:rPr lang="fr-FR" sz="1500" dirty="0">
                <a:latin typeface="Georgia" panose="02040502050405020303" pitchFamily="18" charset="0"/>
                <a:cs typeface="Times New Roman" panose="02020603050405020304" pitchFamily="18" charset="0"/>
              </a:rPr>
              <a:t>Interprétation de manière conceptuelle</a:t>
            </a:r>
          </a:p>
          <a:p>
            <a:pPr marL="800100" lvl="1" indent="-342900" fontAlgn="base">
              <a:lnSpc>
                <a:spcPct val="150000"/>
              </a:lnSpc>
              <a:spcBef>
                <a:spcPct val="20000"/>
              </a:spcBef>
              <a:spcAft>
                <a:spcPct val="0"/>
              </a:spcAft>
              <a:buSzPct val="85000"/>
              <a:buFont typeface="Wingdings" panose="05000000000000000000" pitchFamily="2" charset="2"/>
              <a:buChar char="§"/>
            </a:pPr>
            <a:r>
              <a:rPr lang="fr-FR" altLang="fr-FR" sz="1500" dirty="0" smtClean="0">
                <a:latin typeface="Georgia" panose="02040502050405020303" pitchFamily="18" charset="0"/>
                <a:cs typeface="Times New Roman" panose="02020603050405020304" pitchFamily="18" charset="0"/>
              </a:rPr>
              <a:t>Projection </a:t>
            </a:r>
            <a:r>
              <a:rPr lang="fr-FR" altLang="fr-FR" sz="1500" dirty="0">
                <a:latin typeface="Georgia" panose="02040502050405020303" pitchFamily="18" charset="0"/>
                <a:cs typeface="Times New Roman" panose="02020603050405020304" pitchFamily="18" charset="0"/>
              </a:rPr>
              <a:t>des  termes de documents  aux concepts correspondants dans la ressource sémantique.</a:t>
            </a:r>
          </a:p>
        </p:txBody>
      </p:sp>
      <p:sp>
        <p:nvSpPr>
          <p:cNvPr id="7" name="Rectangle 6"/>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a:t>
            </a:r>
            <a:r>
              <a:rPr lang="fr-FR" sz="1100" kern="0" dirty="0" smtClean="0">
                <a:solidFill>
                  <a:schemeClr val="accent5">
                    <a:lumMod val="50000"/>
                  </a:schemeClr>
                </a:solidFill>
                <a:latin typeface="Georgia" panose="02040502050405020303" pitchFamily="18" charset="0"/>
              </a:rPr>
              <a:t>conceptualisation</a:t>
            </a:r>
          </a:p>
          <a:p>
            <a:pPr lvl="0"/>
            <a:r>
              <a:rPr lang="fr-FR" sz="1100" kern="0" dirty="0" smtClean="0">
                <a:solidFill>
                  <a:schemeClr val="accent5">
                    <a:lumMod val="50000"/>
                  </a:schemeClr>
                </a:solidFill>
                <a:latin typeface="Georgia" panose="02040502050405020303" pitchFamily="18" charset="0"/>
              </a:rPr>
              <a:t>Approches WSD</a:t>
            </a:r>
          </a:p>
          <a:p>
            <a:r>
              <a:rPr lang="fr-FR" sz="1100" kern="0" dirty="0" smtClean="0">
                <a:solidFill>
                  <a:schemeClr val="accent5">
                    <a:lumMod val="50000"/>
                  </a:schemeClr>
                </a:solidFill>
                <a:latin typeface="Georgia" panose="02040502050405020303" pitchFamily="18" charset="0"/>
              </a:rPr>
              <a:t>Mesure de </a:t>
            </a:r>
            <a:r>
              <a:rPr lang="fr-FR" sz="1100" kern="0" dirty="0">
                <a:solidFill>
                  <a:schemeClr val="accent5">
                    <a:lumMod val="50000"/>
                  </a:schemeClr>
                </a:solidFill>
                <a:latin typeface="Georgia" panose="02040502050405020303" pitchFamily="18" charset="0"/>
              </a:rPr>
              <a:t>Similarité sémantique</a:t>
            </a:r>
          </a:p>
          <a:p>
            <a:pPr lvl="0"/>
            <a:r>
              <a:rPr lang="fr-FR" sz="1100"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smtClean="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8" name="Rectangle 7"/>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14</a:t>
            </a:fld>
            <a:endParaRPr lang="fr-FR"/>
          </a:p>
        </p:txBody>
      </p:sp>
      <p:sp>
        <p:nvSpPr>
          <p:cNvPr id="6" name="Rectangle 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0" name="Rectangle 9"/>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22810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b="1" kern="0" dirty="0">
                <a:solidFill>
                  <a:schemeClr val="bg1"/>
                </a:solidFill>
                <a:latin typeface="Georgia" panose="02040502050405020303" pitchFamily="18" charset="0"/>
              </a:rPr>
              <a:t>Stratégies de </a:t>
            </a:r>
            <a:r>
              <a:rPr lang="fr-FR" sz="1100" b="1" kern="0" dirty="0" smtClean="0">
                <a:solidFill>
                  <a:schemeClr val="bg1"/>
                </a:solidFill>
                <a:latin typeface="Georgia" panose="02040502050405020303" pitchFamily="18" charset="0"/>
              </a:rPr>
              <a:t>Conceptualisation</a:t>
            </a:r>
            <a:endParaRPr lang="fr-FR" sz="1100" b="1" kern="0" dirty="0">
              <a:solidFill>
                <a:schemeClr val="bg1"/>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a:solidFill>
                  <a:schemeClr val="accent5">
                    <a:lumMod val="50000"/>
                  </a:schemeClr>
                </a:solidFill>
                <a:latin typeface="Georgia" panose="02040502050405020303" pitchFamily="18" charset="0"/>
              </a:rPr>
              <a:t>Mesure </a:t>
            </a:r>
            <a:r>
              <a:rPr lang="fr-FR" sz="1100" kern="0" dirty="0" smtClean="0">
                <a:solidFill>
                  <a:schemeClr val="accent5">
                    <a:lumMod val="50000"/>
                  </a:schemeClr>
                </a:solidFill>
                <a:latin typeface="Georgia" panose="02040502050405020303" pitchFamily="18" charset="0"/>
              </a:rPr>
              <a:t>de Similarité sémantique</a:t>
            </a:r>
            <a:endParaRPr lang="fr-FR" sz="1100" kern="0" dirty="0">
              <a:solidFill>
                <a:schemeClr val="accent5">
                  <a:lumMod val="50000"/>
                </a:schemeClr>
              </a:solidFill>
              <a:latin typeface="Georgia" panose="02040502050405020303" pitchFamily="18" charset="0"/>
            </a:endParaRPr>
          </a:p>
          <a:p>
            <a:pPr lvl="0"/>
            <a:r>
              <a:rPr lang="fr-FR" sz="1100" i="1"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11" name="Rectangle 1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9" name="Rectangle à coins arrondis 8"/>
          <p:cNvSpPr/>
          <p:nvPr/>
        </p:nvSpPr>
        <p:spPr>
          <a:xfrm>
            <a:off x="512675" y="2374447"/>
            <a:ext cx="3952378" cy="528998"/>
          </a:xfrm>
          <a:prstGeom prst="roundRect">
            <a:avLst>
              <a:gd name="adj" fmla="val 22976"/>
            </a:avLst>
          </a:prstGeom>
          <a:solidFill>
            <a:schemeClr val="bg2">
              <a:lumMod val="9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Ajout de concepts (</a:t>
            </a:r>
            <a:r>
              <a:rPr lang="fr-FR" altLang="fr-FR" sz="1500" b="1" dirty="0" err="1">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Adding</a:t>
            </a:r>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 Concepts) </a:t>
            </a:r>
            <a:endParaRPr 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10" name="Demi-cadre 9"/>
          <p:cNvSpPr/>
          <p:nvPr/>
        </p:nvSpPr>
        <p:spPr>
          <a:xfrm rot="16200000">
            <a:off x="4547106" y="2565078"/>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 name="Rectangle 2"/>
          <p:cNvSpPr/>
          <p:nvPr/>
        </p:nvSpPr>
        <p:spPr>
          <a:xfrm>
            <a:off x="4578021" y="2402200"/>
            <a:ext cx="4559300" cy="523220"/>
          </a:xfrm>
          <a:prstGeom prst="rect">
            <a:avLst/>
          </a:prstGeom>
        </p:spPr>
        <p:txBody>
          <a:bodyPr>
            <a:spAutoFit/>
          </a:bodyPr>
          <a:lstStyle/>
          <a:p>
            <a:pPr indent="-71095"/>
            <a:r>
              <a:rPr lang="fr-FR" altLang="fr-FR" sz="1400" dirty="0">
                <a:latin typeface="Georgia" panose="02040502050405020303" pitchFamily="18" charset="0"/>
                <a:ea typeface="Arial Unicode MS" panose="020B0604020202020204" pitchFamily="34" charset="-128"/>
                <a:cs typeface="Times New Roman" panose="02020603050405020304" pitchFamily="18" charset="0"/>
              </a:rPr>
              <a:t>Le texte conceptualisé contient les mots originaux ainsi que ces concepts.</a:t>
            </a:r>
          </a:p>
        </p:txBody>
      </p:sp>
      <p:sp>
        <p:nvSpPr>
          <p:cNvPr id="18" name="Demi-cadre 17"/>
          <p:cNvSpPr/>
          <p:nvPr/>
        </p:nvSpPr>
        <p:spPr>
          <a:xfrm rot="16200000">
            <a:off x="4568378" y="4428223"/>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Rectangle 3"/>
          <p:cNvSpPr/>
          <p:nvPr/>
        </p:nvSpPr>
        <p:spPr>
          <a:xfrm>
            <a:off x="4557430" y="3358312"/>
            <a:ext cx="4539349" cy="523220"/>
          </a:xfrm>
          <a:prstGeom prst="rect">
            <a:avLst/>
          </a:prstGeom>
        </p:spPr>
        <p:txBody>
          <a:bodyPr wrap="square">
            <a:spAutoFit/>
          </a:bodyPr>
          <a:lstStyle/>
          <a:p>
            <a:pPr indent="-71095"/>
            <a:r>
              <a:rPr lang="fr-FR" altLang="fr-FR" sz="1400" dirty="0" smtClean="0">
                <a:latin typeface="Georgia" panose="02040502050405020303" pitchFamily="18" charset="0"/>
                <a:ea typeface="Arial Unicode MS" panose="020B0604020202020204" pitchFamily="34" charset="-128"/>
                <a:cs typeface="Times New Roman" panose="02020603050405020304" pitchFamily="18" charset="0"/>
              </a:rPr>
              <a:t>Le </a:t>
            </a:r>
            <a:r>
              <a:rPr lang="fr-FR" altLang="fr-FR" sz="1400" dirty="0">
                <a:latin typeface="Georgia" panose="02040502050405020303" pitchFamily="18" charset="0"/>
                <a:ea typeface="Arial Unicode MS" panose="020B0604020202020204" pitchFamily="34" charset="-128"/>
                <a:cs typeface="Times New Roman" panose="02020603050405020304" pitchFamily="18" charset="0"/>
              </a:rPr>
              <a:t>texte conceptualisé contient les concepts  mappés et quelques mots originaux</a:t>
            </a:r>
            <a:endParaRPr lang="fr-FR" sz="1400" dirty="0">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5" name="Rectangle 4"/>
          <p:cNvSpPr/>
          <p:nvPr/>
        </p:nvSpPr>
        <p:spPr>
          <a:xfrm>
            <a:off x="4219428" y="4285468"/>
            <a:ext cx="4888403" cy="523220"/>
          </a:xfrm>
          <a:prstGeom prst="rect">
            <a:avLst/>
          </a:prstGeom>
        </p:spPr>
        <p:txBody>
          <a:bodyPr wrap="square">
            <a:spAutoFit/>
          </a:bodyPr>
          <a:lstStyle/>
          <a:p>
            <a:pPr marL="386105" lvl="1"/>
            <a:r>
              <a:rPr lang="fr-FR" altLang="fr-FR" sz="1400" dirty="0" smtClean="0">
                <a:latin typeface="Georgia" panose="02040502050405020303" pitchFamily="18" charset="0"/>
                <a:ea typeface="Arial Unicode MS" panose="020B0604020202020204" pitchFamily="34" charset="-128"/>
                <a:cs typeface="Times New Roman" panose="02020603050405020304" pitchFamily="18" charset="0"/>
              </a:rPr>
              <a:t>Eliminer </a:t>
            </a:r>
            <a:r>
              <a:rPr lang="fr-FR" altLang="fr-FR" sz="1400" dirty="0">
                <a:latin typeface="Georgia" panose="02040502050405020303" pitchFamily="18" charset="0"/>
                <a:ea typeface="Arial Unicode MS" panose="020B0604020202020204" pitchFamily="34" charset="-128"/>
                <a:cs typeface="Times New Roman" panose="02020603050405020304" pitchFamily="18" charset="0"/>
              </a:rPr>
              <a:t>les mots restants dans le texte conceptualisé  final qui ne devrait contenir que des concept.</a:t>
            </a:r>
          </a:p>
        </p:txBody>
      </p:sp>
      <p:sp>
        <p:nvSpPr>
          <p:cNvPr id="6" name="Rectangle 5"/>
          <p:cNvSpPr/>
          <p:nvPr/>
        </p:nvSpPr>
        <p:spPr>
          <a:xfrm>
            <a:off x="347854" y="5018342"/>
            <a:ext cx="8684257" cy="1523494"/>
          </a:xfrm>
          <a:prstGeom prst="rect">
            <a:avLst/>
          </a:prstGeom>
        </p:spPr>
        <p:txBody>
          <a:bodyPr wrap="square">
            <a:spAutoFit/>
          </a:bodyPr>
          <a:lstStyle/>
          <a:p>
            <a:pPr marL="342900" indent="-342900" algn="just" fontAlgn="base">
              <a:lnSpc>
                <a:spcPct val="150000"/>
              </a:lnSpc>
              <a:spcBef>
                <a:spcPct val="20000"/>
              </a:spcBef>
              <a:spcAft>
                <a:spcPct val="0"/>
              </a:spcAft>
              <a:buSzPct val="85000"/>
              <a:buFont typeface="Wingdings" panose="05000000000000000000" pitchFamily="2" charset="2"/>
              <a:buChar char="§"/>
            </a:pPr>
            <a:r>
              <a:rPr lang="fr-FR" altLang="fr-FR" sz="1500" dirty="0">
                <a:latin typeface="Georgia" panose="02040502050405020303" pitchFamily="18" charset="0"/>
                <a:cs typeface="Times New Roman" panose="02020603050405020304" pitchFamily="18" charset="0"/>
              </a:rPr>
              <a:t>Conceptualisation partielle  </a:t>
            </a:r>
            <a:r>
              <a:rPr lang="fr-FR" sz="1500" dirty="0">
                <a:latin typeface="Georgia" panose="02040502050405020303" pitchFamily="18" charset="0"/>
                <a:cs typeface="Times New Roman" panose="02020603050405020304" pitchFamily="18" charset="0"/>
              </a:rPr>
              <a:t>semble être la plus appropriée, car elle remplace les mots par les concepts associés</a:t>
            </a:r>
          </a:p>
          <a:p>
            <a:pPr marL="342900" indent="-342900" algn="just" fontAlgn="base">
              <a:lnSpc>
                <a:spcPct val="150000"/>
              </a:lnSpc>
              <a:spcBef>
                <a:spcPct val="20000"/>
              </a:spcBef>
              <a:spcAft>
                <a:spcPct val="0"/>
              </a:spcAft>
              <a:buSzPct val="85000"/>
              <a:buFont typeface="Wingdings" panose="05000000000000000000" pitchFamily="2" charset="2"/>
              <a:buChar char="§"/>
            </a:pPr>
            <a:r>
              <a:rPr lang="fr-FR" altLang="fr-FR" sz="1500" dirty="0">
                <a:latin typeface="Georgia" panose="02040502050405020303" pitchFamily="18" charset="0"/>
                <a:cs typeface="Times New Roman" panose="02020603050405020304" pitchFamily="18" charset="0"/>
              </a:rPr>
              <a:t>Pour le mappage  d'un mot polysémique, la conceptualisation peut trouver plusieurs correspondances ayant des significations </a:t>
            </a:r>
            <a:r>
              <a:rPr lang="fr-FR" altLang="fr-FR" sz="1500" dirty="0" smtClean="0">
                <a:latin typeface="Georgia" panose="02040502050405020303" pitchFamily="18" charset="0"/>
                <a:cs typeface="Times New Roman" panose="02020603050405020304" pitchFamily="18" charset="0"/>
              </a:rPr>
              <a:t>différentes.</a:t>
            </a:r>
            <a:endParaRPr lang="fr-FR" sz="1500" dirty="0">
              <a:latin typeface="Georgia" panose="02040502050405020303" pitchFamily="18" charset="0"/>
              <a:cs typeface="Times New Roman" panose="02020603050405020304" pitchFamily="18" charset="0"/>
            </a:endParaRPr>
          </a:p>
        </p:txBody>
      </p:sp>
      <p:sp>
        <p:nvSpPr>
          <p:cNvPr id="20" name="Rectangle à coins arrondis 19"/>
          <p:cNvSpPr/>
          <p:nvPr/>
        </p:nvSpPr>
        <p:spPr>
          <a:xfrm>
            <a:off x="519195" y="3262361"/>
            <a:ext cx="3952378" cy="581818"/>
          </a:xfrm>
          <a:prstGeom prst="roundRect">
            <a:avLst>
              <a:gd name="adj" fmla="val 22976"/>
            </a:avLst>
          </a:prstGeom>
          <a:solidFill>
            <a:schemeClr val="bg2">
              <a:lumMod val="9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Conceptualisation partielle (Partial </a:t>
            </a:r>
            <a:r>
              <a:rPr lang="fr-FR" altLang="fr-FR" sz="1500" b="1" dirty="0" err="1">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Conceptualization</a:t>
            </a:r>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a:t>
            </a:r>
            <a:endParaRPr 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21" name="Rectangle à coins arrondis 20"/>
          <p:cNvSpPr/>
          <p:nvPr/>
        </p:nvSpPr>
        <p:spPr>
          <a:xfrm>
            <a:off x="519195" y="4198595"/>
            <a:ext cx="3952378" cy="592966"/>
          </a:xfrm>
          <a:prstGeom prst="roundRect">
            <a:avLst>
              <a:gd name="adj" fmla="val 22976"/>
            </a:avLst>
          </a:prstGeom>
          <a:solidFill>
            <a:schemeClr val="bg2">
              <a:lumMod val="9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Conceptualisation complète (Complete </a:t>
            </a:r>
            <a:r>
              <a:rPr lang="fr-FR" altLang="fr-FR" sz="1500" b="1" dirty="0" err="1">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Conceptualization</a:t>
            </a:r>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 </a:t>
            </a:r>
          </a:p>
        </p:txBody>
      </p:sp>
      <p:sp>
        <p:nvSpPr>
          <p:cNvPr id="22" name="Demi-cadre 21"/>
          <p:cNvSpPr/>
          <p:nvPr/>
        </p:nvSpPr>
        <p:spPr>
          <a:xfrm rot="16200000">
            <a:off x="4558435" y="3533722"/>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angle à coins arrondis 14"/>
          <p:cNvSpPr/>
          <p:nvPr/>
        </p:nvSpPr>
        <p:spPr>
          <a:xfrm>
            <a:off x="249427" y="1334338"/>
            <a:ext cx="3568811" cy="460170"/>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600" b="1" dirty="0">
                <a:solidFill>
                  <a:schemeClr val="accent5">
                    <a:lumMod val="50000"/>
                  </a:schemeClr>
                </a:solidFill>
                <a:latin typeface="Georgia" panose="02040502050405020303" pitchFamily="18" charset="0"/>
                <a:cs typeface="Times New Roman" panose="02020603050405020304" pitchFamily="18" charset="0"/>
              </a:rPr>
              <a:t>Stratégies de conceptualisation</a:t>
            </a:r>
            <a:endParaRPr lang="fr-FR" sz="160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19" name="Rectangle 18"/>
          <p:cNvSpPr/>
          <p:nvPr/>
        </p:nvSpPr>
        <p:spPr>
          <a:xfrm>
            <a:off x="233918" y="1769794"/>
            <a:ext cx="8699766" cy="396583"/>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
            </a:pPr>
            <a:r>
              <a:rPr lang="fr-FR" altLang="fr-FR" sz="1500" dirty="0">
                <a:latin typeface="Georgia" panose="02040502050405020303" pitchFamily="18" charset="0"/>
                <a:cs typeface="Times New Roman" panose="02020603050405020304" pitchFamily="18" charset="0"/>
              </a:rPr>
              <a:t>Incorporer ces concepts dans le texte résultant</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15</a:t>
            </a:fld>
            <a:endParaRPr lang="fr-FR"/>
          </a:p>
        </p:txBody>
      </p:sp>
      <p:sp>
        <p:nvSpPr>
          <p:cNvPr id="17" name="Rectangle 16"/>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4" name="Rectangle 2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3319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à coins arrondis 9"/>
          <p:cNvSpPr/>
          <p:nvPr/>
        </p:nvSpPr>
        <p:spPr>
          <a:xfrm>
            <a:off x="1339725" y="1999146"/>
            <a:ext cx="2891191" cy="483709"/>
          </a:xfrm>
          <a:prstGeom prst="roundRect">
            <a:avLst/>
          </a:prstGeom>
          <a:solidFill>
            <a:schemeClr val="bg2"/>
          </a:solidFill>
          <a:ln w="12700">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tx2"/>
              </a:buClr>
              <a:buSzPct val="120000"/>
            </a:pPr>
            <a:r>
              <a:rPr lang="fr-FR" sz="1400" b="1" smtClean="0">
                <a:solidFill>
                  <a:schemeClr val="accent5">
                    <a:lumMod val="50000"/>
                  </a:schemeClr>
                </a:solidFill>
                <a:latin typeface="Georgia" panose="02040502050405020303" pitchFamily="18" charset="0"/>
                <a:cs typeface="Times New Roman" panose="02020603050405020304" pitchFamily="18" charset="0"/>
              </a:rPr>
              <a:t>Désambiguïsation </a:t>
            </a:r>
            <a:r>
              <a:rPr lang="fr-FR" sz="1400" b="1" dirty="0">
                <a:solidFill>
                  <a:schemeClr val="accent5">
                    <a:lumMod val="50000"/>
                  </a:schemeClr>
                </a:solidFill>
                <a:latin typeface="Georgia" panose="02040502050405020303" pitchFamily="18" charset="0"/>
                <a:cs typeface="Times New Roman" panose="02020603050405020304" pitchFamily="18" charset="0"/>
              </a:rPr>
              <a:t>du Sens des Mots </a:t>
            </a:r>
            <a:r>
              <a:rPr lang="en-US" sz="1400" b="1" dirty="0">
                <a:solidFill>
                  <a:schemeClr val="accent5">
                    <a:lumMod val="50000"/>
                  </a:schemeClr>
                </a:solidFill>
                <a:latin typeface="Georgia" panose="02040502050405020303" pitchFamily="18" charset="0"/>
                <a:cs typeface="Times New Roman" panose="02020603050405020304" pitchFamily="18" charset="0"/>
              </a:rPr>
              <a:t>(WSD) </a:t>
            </a:r>
          </a:p>
        </p:txBody>
      </p:sp>
      <p:grpSp>
        <p:nvGrpSpPr>
          <p:cNvPr id="16" name="Groupe 15"/>
          <p:cNvGrpSpPr/>
          <p:nvPr/>
        </p:nvGrpSpPr>
        <p:grpSpPr>
          <a:xfrm>
            <a:off x="4993329" y="1235230"/>
            <a:ext cx="3582472" cy="1247625"/>
            <a:chOff x="5065732" y="3587182"/>
            <a:chExt cx="3758179" cy="1863010"/>
          </a:xfrm>
        </p:grpSpPr>
        <p:pic>
          <p:nvPicPr>
            <p:cNvPr id="17" name="Image 16"/>
            <p:cNvPicPr>
              <a:picLocks noChangeAspect="1"/>
            </p:cNvPicPr>
            <p:nvPr/>
          </p:nvPicPr>
          <p:blipFill rotWithShape="1">
            <a:blip r:embed="rId3">
              <a:extLst>
                <a:ext uri="{28A0092B-C50C-407E-A947-70E740481C1C}">
                  <a14:useLocalDpi xmlns:a14="http://schemas.microsoft.com/office/drawing/2010/main" val="0"/>
                </a:ext>
              </a:extLst>
            </a:blip>
            <a:srcRect l="12569" t="5221" r="16092"/>
            <a:stretch/>
          </p:blipFill>
          <p:spPr>
            <a:xfrm>
              <a:off x="5065732" y="3587182"/>
              <a:ext cx="3643313" cy="1863010"/>
            </a:xfrm>
            <a:prstGeom prst="rect">
              <a:avLst/>
            </a:prstGeom>
          </p:spPr>
        </p:pic>
        <p:sp>
          <p:nvSpPr>
            <p:cNvPr id="18" name="Rectangle 17"/>
            <p:cNvSpPr/>
            <p:nvPr/>
          </p:nvSpPr>
          <p:spPr>
            <a:xfrm>
              <a:off x="5105453" y="4197857"/>
              <a:ext cx="3367033" cy="965131"/>
            </a:xfrm>
            <a:prstGeom prst="rect">
              <a:avLst/>
            </a:prstGeom>
          </p:spPr>
          <p:txBody>
            <a:bodyPr wrap="square">
              <a:spAutoFit/>
            </a:bodyPr>
            <a:lstStyle/>
            <a:p>
              <a:pPr algn="ctr">
                <a:buClr>
                  <a:schemeClr val="tx2"/>
                </a:buClr>
                <a:buSzPct val="120000"/>
              </a:pPr>
              <a:r>
                <a:rPr lang="en-US" sz="1200" b="1" dirty="0" err="1">
                  <a:solidFill>
                    <a:schemeClr val="accent5">
                      <a:lumMod val="50000"/>
                    </a:schemeClr>
                  </a:solidFill>
                  <a:latin typeface="Georgia" panose="02040502050405020303" pitchFamily="18" charset="0"/>
                  <a:cs typeface="Times New Roman" panose="02020603050405020304" pitchFamily="18" charset="0"/>
                </a:rPr>
                <a:t>Polysemique</a:t>
              </a:r>
              <a:r>
                <a:rPr lang="en-US" sz="1200" dirty="0">
                  <a:solidFill>
                    <a:schemeClr val="accent5">
                      <a:lumMod val="50000"/>
                    </a:schemeClr>
                  </a:solidFill>
                  <a:latin typeface="Georgia" panose="02040502050405020303" pitchFamily="18" charset="0"/>
                  <a:cs typeface="Times New Roman" panose="02020603050405020304" pitchFamily="18" charset="0"/>
                </a:rPr>
                <a:t> =  </a:t>
              </a:r>
              <a:r>
                <a:rPr lang="en-US" sz="1200" dirty="0" err="1">
                  <a:solidFill>
                    <a:schemeClr val="accent5">
                      <a:lumMod val="50000"/>
                    </a:schemeClr>
                  </a:solidFill>
                  <a:latin typeface="Georgia" panose="02040502050405020303" pitchFamily="18" charset="0"/>
                  <a:cs typeface="Times New Roman" panose="02020603050405020304" pitchFamily="18" charset="0"/>
                </a:rPr>
                <a:t>Plusieur</a:t>
              </a:r>
              <a:r>
                <a:rPr lang="en-US" sz="1200" dirty="0">
                  <a:solidFill>
                    <a:schemeClr val="accent5">
                      <a:lumMod val="50000"/>
                    </a:schemeClr>
                  </a:solidFill>
                  <a:latin typeface="Georgia" panose="02040502050405020303" pitchFamily="18" charset="0"/>
                  <a:cs typeface="Times New Roman" panose="02020603050405020304" pitchFamily="18" charset="0"/>
                </a:rPr>
                <a:t>  senses </a:t>
              </a:r>
            </a:p>
            <a:p>
              <a:pPr algn="just">
                <a:buClr>
                  <a:schemeClr val="tx2"/>
                </a:buClr>
                <a:buSzPct val="120000"/>
              </a:pPr>
              <a:endParaRPr lang="en-US" sz="1200" dirty="0">
                <a:solidFill>
                  <a:schemeClr val="accent5">
                    <a:lumMod val="50000"/>
                  </a:schemeClr>
                </a:solidFill>
                <a:latin typeface="Georgia" panose="02040502050405020303" pitchFamily="18" charset="0"/>
                <a:cs typeface="Times New Roman" panose="02020603050405020304" pitchFamily="18" charset="0"/>
              </a:endParaRPr>
            </a:p>
            <a:p>
              <a:pPr algn="just">
                <a:buClr>
                  <a:schemeClr val="tx2"/>
                </a:buClr>
                <a:buSzPct val="120000"/>
              </a:pPr>
              <a:r>
                <a:rPr lang="en-US" sz="1200" dirty="0">
                  <a:solidFill>
                    <a:schemeClr val="accent5">
                      <a:lumMod val="50000"/>
                    </a:schemeClr>
                  </a:solidFill>
                  <a:latin typeface="Georgia" panose="02040502050405020303" pitchFamily="18" charset="0"/>
                  <a:cs typeface="Times New Roman" panose="02020603050405020304" pitchFamily="18" charset="0"/>
                </a:rPr>
                <a:t>Term </a:t>
              </a:r>
              <a:r>
                <a:rPr lang="en-US" sz="1200" dirty="0" err="1">
                  <a:solidFill>
                    <a:schemeClr val="accent5">
                      <a:lumMod val="50000"/>
                    </a:schemeClr>
                  </a:solidFill>
                  <a:latin typeface="Georgia" panose="02040502050405020303" pitchFamily="18" charset="0"/>
                  <a:cs typeface="Times New Roman" panose="02020603050405020304" pitchFamily="18" charset="0"/>
                </a:rPr>
                <a:t>froid</a:t>
              </a:r>
              <a:r>
                <a:rPr lang="en-US" sz="1200" dirty="0">
                  <a:solidFill>
                    <a:schemeClr val="accent5">
                      <a:lumMod val="50000"/>
                    </a:schemeClr>
                  </a:solidFill>
                  <a:latin typeface="Georgia" panose="02040502050405020303" pitchFamily="18" charset="0"/>
                  <a:cs typeface="Times New Roman" panose="02020603050405020304" pitchFamily="18" charset="0"/>
                </a:rPr>
                <a:t>  </a:t>
              </a:r>
              <a:r>
                <a:rPr lang="en-US" sz="1200" b="1" dirty="0">
                  <a:solidFill>
                    <a:schemeClr val="accent5">
                      <a:lumMod val="50000"/>
                    </a:schemeClr>
                  </a:solidFill>
                  <a:latin typeface="Georgia" panose="02040502050405020303" pitchFamily="18" charset="0"/>
                  <a:cs typeface="Times New Roman" panose="02020603050405020304" pitchFamily="18" charset="0"/>
                </a:rPr>
                <a:t>"cold" </a:t>
              </a:r>
            </a:p>
          </p:txBody>
        </p:sp>
        <p:sp>
          <p:nvSpPr>
            <p:cNvPr id="19" name="Rectangle 18"/>
            <p:cNvSpPr/>
            <p:nvPr/>
          </p:nvSpPr>
          <p:spPr>
            <a:xfrm>
              <a:off x="6623639" y="4560349"/>
              <a:ext cx="2200272" cy="689379"/>
            </a:xfrm>
            <a:prstGeom prst="rect">
              <a:avLst/>
            </a:prstGeom>
          </p:spPr>
          <p:txBody>
            <a:bodyPr wrap="square">
              <a:spAutoFit/>
            </a:bodyPr>
            <a:lstStyle/>
            <a:p>
              <a:pPr marL="241316" indent="-241316" algn="just">
                <a:buClr>
                  <a:schemeClr val="tx2"/>
                </a:buClr>
                <a:buSzPct val="80000"/>
                <a:buFont typeface="Wingdings" panose="05000000000000000000" pitchFamily="2" charset="2"/>
                <a:buChar char="ü"/>
              </a:pPr>
              <a:r>
                <a:rPr lang="en-US" sz="1200" dirty="0" err="1">
                  <a:solidFill>
                    <a:schemeClr val="accent5">
                      <a:lumMod val="50000"/>
                    </a:schemeClr>
                  </a:solidFill>
                  <a:latin typeface="Georgia" panose="02040502050405020303" pitchFamily="18" charset="0"/>
                  <a:cs typeface="Times New Roman" panose="02020603050405020304" pitchFamily="18" charset="0"/>
                </a:rPr>
                <a:t>rhume</a:t>
              </a:r>
              <a:endParaRPr lang="en-US" sz="1200" dirty="0">
                <a:solidFill>
                  <a:schemeClr val="accent5">
                    <a:lumMod val="50000"/>
                  </a:schemeClr>
                </a:solidFill>
                <a:latin typeface="Georgia" panose="02040502050405020303" pitchFamily="18" charset="0"/>
                <a:cs typeface="Times New Roman" panose="02020603050405020304" pitchFamily="18" charset="0"/>
              </a:endParaRPr>
            </a:p>
            <a:p>
              <a:pPr marL="241316" indent="-241316" algn="just">
                <a:buClr>
                  <a:schemeClr val="tx2"/>
                </a:buClr>
                <a:buSzPct val="80000"/>
                <a:buFont typeface="Wingdings" panose="05000000000000000000" pitchFamily="2" charset="2"/>
                <a:buChar char="ü"/>
              </a:pPr>
              <a:r>
                <a:rPr lang="en-US" sz="1200" dirty="0" err="1">
                  <a:solidFill>
                    <a:schemeClr val="accent5">
                      <a:lumMod val="50000"/>
                    </a:schemeClr>
                  </a:solidFill>
                  <a:latin typeface="Georgia" panose="02040502050405020303" pitchFamily="18" charset="0"/>
                  <a:cs typeface="Times New Roman" panose="02020603050405020304" pitchFamily="18" charset="0"/>
                </a:rPr>
                <a:t>Température</a:t>
              </a:r>
              <a:endParaRPr lang="en-US" sz="9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0" name="Accolade ouvrante 19"/>
            <p:cNvSpPr/>
            <p:nvPr/>
          </p:nvSpPr>
          <p:spPr>
            <a:xfrm>
              <a:off x="6626381" y="4673975"/>
              <a:ext cx="150792" cy="589827"/>
            </a:xfrm>
            <a:prstGeom prst="leftBrace">
              <a:avLst>
                <a:gd name="adj1" fmla="val 21666"/>
                <a:gd name="adj2" fmla="val 50000"/>
              </a:avLst>
            </a:prstGeom>
            <a:ln w="28575">
              <a:solidFill>
                <a:srgbClr val="44546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400">
                <a:solidFill>
                  <a:schemeClr val="accent5">
                    <a:lumMod val="50000"/>
                  </a:schemeClr>
                </a:solidFill>
                <a:latin typeface="Georgia" panose="02040502050405020303" pitchFamily="18" charset="0"/>
              </a:endParaRPr>
            </a:p>
          </p:txBody>
        </p:sp>
      </p:grpSp>
      <p:sp>
        <p:nvSpPr>
          <p:cNvPr id="27" name="Ellipse 26"/>
          <p:cNvSpPr/>
          <p:nvPr/>
        </p:nvSpPr>
        <p:spPr>
          <a:xfrm>
            <a:off x="306745" y="1189242"/>
            <a:ext cx="1378349" cy="931751"/>
          </a:xfrm>
          <a:prstGeom prst="ellipse">
            <a:avLst/>
          </a:prstGeom>
          <a:solidFill>
            <a:schemeClr val="bg2"/>
          </a:solidFill>
          <a:ln w="12700">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buClr>
                <a:schemeClr val="tx2"/>
              </a:buClr>
              <a:buSzPct val="120000"/>
            </a:pPr>
            <a:r>
              <a:rPr lang="en-US" sz="1100" dirty="0">
                <a:solidFill>
                  <a:schemeClr val="accent5">
                    <a:lumMod val="50000"/>
                  </a:schemeClr>
                </a:solidFill>
                <a:latin typeface="Georgia" panose="02040502050405020303" pitchFamily="18" charset="0"/>
                <a:cs typeface="Times New Roman" panose="02020603050405020304" pitchFamily="18" charset="0"/>
              </a:rPr>
              <a:t>Natural Language Processing (NLP)</a:t>
            </a:r>
          </a:p>
        </p:txBody>
      </p:sp>
      <p:sp>
        <p:nvSpPr>
          <p:cNvPr id="50" name="Moins 49"/>
          <p:cNvSpPr/>
          <p:nvPr/>
        </p:nvSpPr>
        <p:spPr>
          <a:xfrm>
            <a:off x="865265" y="2846807"/>
            <a:ext cx="2541802" cy="286535"/>
          </a:xfrm>
          <a:prstGeom prst="mathMinus">
            <a:avLst/>
          </a:prstGeom>
          <a:no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Georgia" panose="02040502050405020303" pitchFamily="18" charset="0"/>
            </a:endParaRPr>
          </a:p>
        </p:txBody>
      </p:sp>
      <p:sp>
        <p:nvSpPr>
          <p:cNvPr id="51" name="Moins 50"/>
          <p:cNvSpPr/>
          <p:nvPr/>
        </p:nvSpPr>
        <p:spPr>
          <a:xfrm>
            <a:off x="543509" y="3424097"/>
            <a:ext cx="2417125" cy="297056"/>
          </a:xfrm>
          <a:prstGeom prst="mathMinus">
            <a:avLst/>
          </a:prstGeom>
          <a:no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Georgia" panose="02040502050405020303" pitchFamily="18" charset="0"/>
            </a:endParaRPr>
          </a:p>
        </p:txBody>
      </p:sp>
      <p:sp>
        <p:nvSpPr>
          <p:cNvPr id="52" name="Moins 51"/>
          <p:cNvSpPr/>
          <p:nvPr/>
        </p:nvSpPr>
        <p:spPr>
          <a:xfrm>
            <a:off x="672211" y="4020481"/>
            <a:ext cx="2541802" cy="286535"/>
          </a:xfrm>
          <a:prstGeom prst="mathMinus">
            <a:avLst/>
          </a:prstGeom>
          <a:no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Georgia" panose="02040502050405020303" pitchFamily="18" charset="0"/>
            </a:endParaRPr>
          </a:p>
        </p:txBody>
      </p:sp>
      <p:sp>
        <p:nvSpPr>
          <p:cNvPr id="53" name="Rectangle 52"/>
          <p:cNvSpPr/>
          <p:nvPr/>
        </p:nvSpPr>
        <p:spPr>
          <a:xfrm>
            <a:off x="3370371" y="2778636"/>
            <a:ext cx="1569220" cy="3813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51065">
              <a:lnSpc>
                <a:spcPct val="90000"/>
              </a:lnSpc>
              <a:spcBef>
                <a:spcPct val="0"/>
              </a:spcBef>
              <a:spcAft>
                <a:spcPct val="35000"/>
              </a:spcAft>
            </a:pPr>
            <a:r>
              <a:rPr lang="en-US" sz="1400" b="1" dirty="0" err="1">
                <a:solidFill>
                  <a:srgbClr val="44546A"/>
                </a:solidFill>
                <a:latin typeface="Georgia" panose="02040502050405020303" pitchFamily="18" charset="0"/>
                <a:cs typeface="Times New Roman" panose="02020603050405020304" pitchFamily="18" charset="0"/>
              </a:rPr>
              <a:t>Supervisé</a:t>
            </a:r>
            <a:endParaRPr lang="en-US" sz="1400" b="1" dirty="0">
              <a:solidFill>
                <a:srgbClr val="44546A"/>
              </a:solidFill>
              <a:latin typeface="Georgia" panose="02040502050405020303" pitchFamily="18" charset="0"/>
              <a:cs typeface="Times New Roman" panose="02020603050405020304" pitchFamily="18" charset="0"/>
            </a:endParaRPr>
          </a:p>
        </p:txBody>
      </p:sp>
      <p:sp>
        <p:nvSpPr>
          <p:cNvPr id="54" name="Ellipse 53"/>
          <p:cNvSpPr/>
          <p:nvPr/>
        </p:nvSpPr>
        <p:spPr>
          <a:xfrm>
            <a:off x="205147" y="2643484"/>
            <a:ext cx="1862653" cy="1783797"/>
          </a:xfrm>
          <a:prstGeom prst="ellipse">
            <a:avLst/>
          </a:prstGeom>
          <a:solidFill>
            <a:schemeClr val="bg2"/>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600" b="1" dirty="0">
                <a:solidFill>
                  <a:schemeClr val="accent5">
                    <a:lumMod val="50000"/>
                  </a:schemeClr>
                </a:solidFill>
                <a:latin typeface="Georgia" panose="02040502050405020303" pitchFamily="18" charset="0"/>
                <a:cs typeface="Times New Roman" panose="02020603050405020304" pitchFamily="18" charset="0"/>
              </a:rPr>
              <a:t>Approches WSD</a:t>
            </a:r>
          </a:p>
        </p:txBody>
      </p:sp>
      <p:sp>
        <p:nvSpPr>
          <p:cNvPr id="55" name="Ellipse 54"/>
          <p:cNvSpPr/>
          <p:nvPr/>
        </p:nvSpPr>
        <p:spPr>
          <a:xfrm>
            <a:off x="2888247" y="2786665"/>
            <a:ext cx="470555" cy="433586"/>
          </a:xfrm>
          <a:prstGeom prst="ellipse">
            <a:avLst/>
          </a:prstGeom>
          <a:solidFill>
            <a:schemeClr val="bg2">
              <a:lumMod val="50000"/>
            </a:schemeClr>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b="1" dirty="0">
              <a:solidFill>
                <a:srgbClr val="44546A"/>
              </a:solidFill>
              <a:latin typeface="Georgia" panose="02040502050405020303" pitchFamily="18" charset="0"/>
              <a:cs typeface="Times New Roman" panose="02020603050405020304" pitchFamily="18" charset="0"/>
            </a:endParaRPr>
          </a:p>
        </p:txBody>
      </p:sp>
      <p:sp>
        <p:nvSpPr>
          <p:cNvPr id="56" name="Ellipse 55"/>
          <p:cNvSpPr/>
          <p:nvPr/>
        </p:nvSpPr>
        <p:spPr>
          <a:xfrm>
            <a:off x="2490079" y="3363634"/>
            <a:ext cx="470555" cy="433586"/>
          </a:xfrm>
          <a:prstGeom prst="ellipse">
            <a:avLst/>
          </a:prstGeom>
          <a:solidFill>
            <a:schemeClr val="bg2">
              <a:lumMod val="50000"/>
            </a:schemeClr>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b="1" dirty="0">
              <a:solidFill>
                <a:srgbClr val="44546A"/>
              </a:solidFill>
              <a:latin typeface="Georgia" panose="02040502050405020303" pitchFamily="18" charset="0"/>
              <a:cs typeface="Times New Roman" panose="02020603050405020304" pitchFamily="18" charset="0"/>
            </a:endParaRPr>
          </a:p>
        </p:txBody>
      </p:sp>
      <p:sp>
        <p:nvSpPr>
          <p:cNvPr id="57" name="Ellipse 56"/>
          <p:cNvSpPr/>
          <p:nvPr/>
        </p:nvSpPr>
        <p:spPr>
          <a:xfrm>
            <a:off x="2848026" y="3927429"/>
            <a:ext cx="470555" cy="433586"/>
          </a:xfrm>
          <a:prstGeom prst="ellipse">
            <a:avLst/>
          </a:prstGeom>
          <a:solidFill>
            <a:schemeClr val="bg2">
              <a:lumMod val="50000"/>
            </a:schemeClr>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b="1" dirty="0">
              <a:solidFill>
                <a:srgbClr val="44546A"/>
              </a:solidFill>
              <a:latin typeface="Georgia" panose="02040502050405020303" pitchFamily="18" charset="0"/>
              <a:cs typeface="Times New Roman" panose="02020603050405020304" pitchFamily="18" charset="0"/>
            </a:endParaRPr>
          </a:p>
        </p:txBody>
      </p:sp>
      <p:sp>
        <p:nvSpPr>
          <p:cNvPr id="58" name="Rectangle 57"/>
          <p:cNvSpPr/>
          <p:nvPr/>
        </p:nvSpPr>
        <p:spPr>
          <a:xfrm>
            <a:off x="2279469" y="3366700"/>
            <a:ext cx="2160823" cy="455176"/>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015" tIns="15015" rIns="15015" bIns="15015" numCol="1" spcCol="1270" anchor="ctr" anchorCtr="0">
            <a:noAutofit/>
          </a:bodyPr>
          <a:lstStyle/>
          <a:p>
            <a:pPr algn="ctr" defTabSz="1051065">
              <a:lnSpc>
                <a:spcPct val="90000"/>
              </a:lnSpc>
              <a:spcBef>
                <a:spcPct val="0"/>
              </a:spcBef>
              <a:spcAft>
                <a:spcPct val="35000"/>
              </a:spcAft>
            </a:pPr>
            <a:endParaRPr lang="en-US" sz="1600" dirty="0">
              <a:solidFill>
                <a:srgbClr val="44546A"/>
              </a:solidFill>
              <a:latin typeface="Georgia" panose="02040502050405020303" pitchFamily="18" charset="0"/>
              <a:cs typeface="Times New Roman" panose="02020603050405020304" pitchFamily="18" charset="0"/>
            </a:endParaRPr>
          </a:p>
        </p:txBody>
      </p:sp>
      <p:sp>
        <p:nvSpPr>
          <p:cNvPr id="59" name="Demi-cadre 58"/>
          <p:cNvSpPr/>
          <p:nvPr/>
        </p:nvSpPr>
        <p:spPr>
          <a:xfrm rot="16200000">
            <a:off x="5028023" y="2766836"/>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Rectangle 59"/>
          <p:cNvSpPr/>
          <p:nvPr/>
        </p:nvSpPr>
        <p:spPr>
          <a:xfrm>
            <a:off x="2962501" y="3375762"/>
            <a:ext cx="2190648" cy="3835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51065">
              <a:lnSpc>
                <a:spcPct val="90000"/>
              </a:lnSpc>
              <a:spcBef>
                <a:spcPct val="0"/>
              </a:spcBef>
              <a:spcAft>
                <a:spcPct val="35000"/>
              </a:spcAft>
            </a:pPr>
            <a:r>
              <a:rPr lang="en-US" sz="1400" b="1" dirty="0" err="1">
                <a:solidFill>
                  <a:srgbClr val="44546A"/>
                </a:solidFill>
                <a:latin typeface="Georgia" panose="02040502050405020303" pitchFamily="18" charset="0"/>
                <a:cs typeface="Times New Roman" panose="02020603050405020304" pitchFamily="18" charset="0"/>
              </a:rPr>
              <a:t>Basées</a:t>
            </a:r>
            <a:r>
              <a:rPr lang="en-US" sz="1400" b="1" dirty="0">
                <a:solidFill>
                  <a:srgbClr val="44546A"/>
                </a:solidFill>
                <a:latin typeface="Georgia" panose="02040502050405020303" pitchFamily="18" charset="0"/>
                <a:cs typeface="Times New Roman" panose="02020603050405020304" pitchFamily="18" charset="0"/>
              </a:rPr>
              <a:t> </a:t>
            </a:r>
            <a:r>
              <a:rPr lang="en-US" sz="1400" b="1" dirty="0" err="1">
                <a:solidFill>
                  <a:srgbClr val="44546A"/>
                </a:solidFill>
                <a:latin typeface="Georgia" panose="02040502050405020303" pitchFamily="18" charset="0"/>
                <a:cs typeface="Times New Roman" panose="02020603050405020304" pitchFamily="18" charset="0"/>
              </a:rPr>
              <a:t>sur</a:t>
            </a:r>
            <a:r>
              <a:rPr lang="en-US" sz="1400" b="1" dirty="0">
                <a:solidFill>
                  <a:srgbClr val="44546A"/>
                </a:solidFill>
                <a:latin typeface="Georgia" panose="02040502050405020303" pitchFamily="18" charset="0"/>
                <a:cs typeface="Times New Roman" panose="02020603050405020304" pitchFamily="18" charset="0"/>
              </a:rPr>
              <a:t> la </a:t>
            </a:r>
            <a:r>
              <a:rPr lang="en-US" sz="1400" b="1" dirty="0" err="1">
                <a:solidFill>
                  <a:srgbClr val="44546A"/>
                </a:solidFill>
                <a:latin typeface="Georgia" panose="02040502050405020303" pitchFamily="18" charset="0"/>
                <a:cs typeface="Times New Roman" panose="02020603050405020304" pitchFamily="18" charset="0"/>
              </a:rPr>
              <a:t>connaissance</a:t>
            </a:r>
            <a:r>
              <a:rPr lang="en-US" sz="1400" b="1" dirty="0">
                <a:solidFill>
                  <a:srgbClr val="44546A"/>
                </a:solidFill>
                <a:latin typeface="Georgia" panose="02040502050405020303" pitchFamily="18" charset="0"/>
                <a:cs typeface="Times New Roman" panose="02020603050405020304" pitchFamily="18" charset="0"/>
              </a:rPr>
              <a:t> </a:t>
            </a:r>
          </a:p>
        </p:txBody>
      </p:sp>
      <p:sp>
        <p:nvSpPr>
          <p:cNvPr id="61" name="Rectangle 60"/>
          <p:cNvSpPr/>
          <p:nvPr/>
        </p:nvSpPr>
        <p:spPr>
          <a:xfrm>
            <a:off x="3334681" y="3964498"/>
            <a:ext cx="1569220" cy="3971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51065">
              <a:lnSpc>
                <a:spcPct val="90000"/>
              </a:lnSpc>
              <a:spcBef>
                <a:spcPct val="0"/>
              </a:spcBef>
              <a:spcAft>
                <a:spcPct val="35000"/>
              </a:spcAft>
            </a:pPr>
            <a:r>
              <a:rPr lang="en-US" sz="1400" b="1" dirty="0">
                <a:solidFill>
                  <a:srgbClr val="44546A"/>
                </a:solidFill>
                <a:latin typeface="Georgia" panose="02040502050405020303" pitchFamily="18" charset="0"/>
                <a:cs typeface="Times New Roman" panose="02020603050405020304" pitchFamily="18" charset="0"/>
              </a:rPr>
              <a:t>Non </a:t>
            </a:r>
            <a:r>
              <a:rPr lang="en-US" sz="1400" b="1" dirty="0" err="1">
                <a:solidFill>
                  <a:srgbClr val="44546A"/>
                </a:solidFill>
                <a:latin typeface="Georgia" panose="02040502050405020303" pitchFamily="18" charset="0"/>
                <a:cs typeface="Times New Roman" panose="02020603050405020304" pitchFamily="18" charset="0"/>
              </a:rPr>
              <a:t>supervisé</a:t>
            </a:r>
            <a:endParaRPr lang="en-US" sz="1400" b="1" dirty="0">
              <a:solidFill>
                <a:srgbClr val="44546A"/>
              </a:solidFill>
              <a:latin typeface="Georgia" panose="02040502050405020303" pitchFamily="18" charset="0"/>
              <a:cs typeface="Times New Roman" panose="02020603050405020304" pitchFamily="18" charset="0"/>
            </a:endParaRPr>
          </a:p>
        </p:txBody>
      </p:sp>
      <p:sp>
        <p:nvSpPr>
          <p:cNvPr id="62" name="Demi-cadre 61"/>
          <p:cNvSpPr/>
          <p:nvPr/>
        </p:nvSpPr>
        <p:spPr>
          <a:xfrm rot="16200000">
            <a:off x="5235598" y="3383230"/>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3" name="Demi-cadre 62"/>
          <p:cNvSpPr/>
          <p:nvPr/>
        </p:nvSpPr>
        <p:spPr>
          <a:xfrm rot="16200000">
            <a:off x="4990527" y="4015827"/>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4" name="ZoneTexte 63"/>
          <p:cNvSpPr txBox="1"/>
          <p:nvPr/>
        </p:nvSpPr>
        <p:spPr>
          <a:xfrm>
            <a:off x="5073239" y="2828248"/>
            <a:ext cx="4225429" cy="307777"/>
          </a:xfrm>
          <a:prstGeom prst="rect">
            <a:avLst/>
          </a:prstGeom>
          <a:noFill/>
        </p:spPr>
        <p:txBody>
          <a:bodyPr wrap="square" rtlCol="0">
            <a:spAutoFit/>
          </a:bodyPr>
          <a:lstStyle/>
          <a:p>
            <a:r>
              <a:rPr lang="fr-FR" sz="1400" b="1" dirty="0">
                <a:solidFill>
                  <a:srgbClr val="44546A"/>
                </a:solidFill>
                <a:latin typeface="Georgia" panose="02040502050405020303" pitchFamily="18" charset="0"/>
                <a:cs typeface="Times New Roman" panose="02020603050405020304" pitchFamily="18" charset="0"/>
              </a:rPr>
              <a:t>Algorithmes d'apprentissage automatique</a:t>
            </a:r>
          </a:p>
        </p:txBody>
      </p:sp>
      <p:sp>
        <p:nvSpPr>
          <p:cNvPr id="65" name="ZoneTexte 64"/>
          <p:cNvSpPr txBox="1"/>
          <p:nvPr/>
        </p:nvSpPr>
        <p:spPr>
          <a:xfrm>
            <a:off x="5238337" y="3426126"/>
            <a:ext cx="3552192" cy="307777"/>
          </a:xfrm>
          <a:prstGeom prst="rect">
            <a:avLst/>
          </a:prstGeom>
          <a:noFill/>
        </p:spPr>
        <p:txBody>
          <a:bodyPr wrap="square" rtlCol="0">
            <a:spAutoFit/>
          </a:bodyPr>
          <a:lstStyle/>
          <a:p>
            <a:r>
              <a:rPr lang="en-US" sz="1400" b="1" dirty="0">
                <a:solidFill>
                  <a:srgbClr val="44546A"/>
                </a:solidFill>
                <a:latin typeface="Georgia" panose="02040502050405020303" pitchFamily="18" charset="0"/>
                <a:cs typeface="Times New Roman" panose="02020603050405020304" pitchFamily="18" charset="0"/>
              </a:rPr>
              <a:t> </a:t>
            </a:r>
            <a:r>
              <a:rPr lang="en-US" sz="1400" b="1" dirty="0" err="1">
                <a:solidFill>
                  <a:srgbClr val="44546A"/>
                </a:solidFill>
                <a:latin typeface="Georgia" panose="02040502050405020303" pitchFamily="18" charset="0"/>
                <a:cs typeface="Times New Roman" panose="02020603050405020304" pitchFamily="18" charset="0"/>
              </a:rPr>
              <a:t>Ressources</a:t>
            </a:r>
            <a:r>
              <a:rPr lang="en-US" sz="1400" b="1" dirty="0">
                <a:solidFill>
                  <a:srgbClr val="44546A"/>
                </a:solidFill>
                <a:latin typeface="Georgia" panose="02040502050405020303" pitchFamily="18" charset="0"/>
                <a:cs typeface="Times New Roman" panose="02020603050405020304" pitchFamily="18" charset="0"/>
              </a:rPr>
              <a:t> </a:t>
            </a:r>
            <a:r>
              <a:rPr lang="en-US" sz="1400" b="1" dirty="0" err="1">
                <a:solidFill>
                  <a:srgbClr val="44546A"/>
                </a:solidFill>
                <a:latin typeface="Georgia" panose="02040502050405020303" pitchFamily="18" charset="0"/>
                <a:cs typeface="Times New Roman" panose="02020603050405020304" pitchFamily="18" charset="0"/>
              </a:rPr>
              <a:t>sémantiques</a:t>
            </a:r>
            <a:r>
              <a:rPr lang="en-US" sz="1400" b="1" dirty="0">
                <a:solidFill>
                  <a:srgbClr val="44546A"/>
                </a:solidFill>
                <a:latin typeface="Georgia" panose="02040502050405020303" pitchFamily="18" charset="0"/>
                <a:cs typeface="Times New Roman" panose="02020603050405020304" pitchFamily="18" charset="0"/>
              </a:rPr>
              <a:t> </a:t>
            </a:r>
            <a:r>
              <a:rPr lang="en-US" sz="1400" b="1" dirty="0" err="1">
                <a:solidFill>
                  <a:srgbClr val="44546A"/>
                </a:solidFill>
                <a:latin typeface="Georgia" panose="02040502050405020303" pitchFamily="18" charset="0"/>
                <a:cs typeface="Times New Roman" panose="02020603050405020304" pitchFamily="18" charset="0"/>
              </a:rPr>
              <a:t>externes</a:t>
            </a:r>
            <a:r>
              <a:rPr lang="en-US" sz="1400" b="1" dirty="0">
                <a:solidFill>
                  <a:srgbClr val="44546A"/>
                </a:solidFill>
                <a:latin typeface="Georgia" panose="02040502050405020303" pitchFamily="18" charset="0"/>
                <a:cs typeface="Times New Roman" panose="02020603050405020304" pitchFamily="18" charset="0"/>
              </a:rPr>
              <a:t> </a:t>
            </a:r>
            <a:endParaRPr lang="fr-FR" sz="1400" b="1" dirty="0">
              <a:solidFill>
                <a:srgbClr val="44546A"/>
              </a:solidFill>
              <a:latin typeface="Georgia" panose="02040502050405020303" pitchFamily="18" charset="0"/>
              <a:cs typeface="Times New Roman" panose="02020603050405020304" pitchFamily="18" charset="0"/>
            </a:endParaRPr>
          </a:p>
        </p:txBody>
      </p:sp>
      <p:sp>
        <p:nvSpPr>
          <p:cNvPr id="66" name="Rectangle 65"/>
          <p:cNvSpPr/>
          <p:nvPr/>
        </p:nvSpPr>
        <p:spPr>
          <a:xfrm>
            <a:off x="4993329" y="4099772"/>
            <a:ext cx="4305339" cy="307777"/>
          </a:xfrm>
          <a:prstGeom prst="rect">
            <a:avLst/>
          </a:prstGeom>
        </p:spPr>
        <p:txBody>
          <a:bodyPr wrap="square">
            <a:spAutoFit/>
          </a:bodyPr>
          <a:lstStyle/>
          <a:p>
            <a:r>
              <a:rPr lang="en-US" sz="1400" b="1" dirty="0">
                <a:solidFill>
                  <a:srgbClr val="44546A"/>
                </a:solidFill>
                <a:latin typeface="Georgia" panose="02040502050405020303" pitchFamily="18" charset="0"/>
                <a:cs typeface="Times New Roman" panose="02020603050405020304" pitchFamily="18" charset="0"/>
              </a:rPr>
              <a:t>Les </a:t>
            </a:r>
            <a:r>
              <a:rPr lang="en-US" sz="1400" b="1" dirty="0" err="1">
                <a:solidFill>
                  <a:srgbClr val="44546A"/>
                </a:solidFill>
                <a:latin typeface="Georgia" panose="02040502050405020303" pitchFamily="18" charset="0"/>
                <a:cs typeface="Times New Roman" panose="02020603050405020304" pitchFamily="18" charset="0"/>
              </a:rPr>
              <a:t>caractéristiques</a:t>
            </a:r>
            <a:r>
              <a:rPr lang="en-US" sz="1400" b="1" dirty="0">
                <a:solidFill>
                  <a:srgbClr val="44546A"/>
                </a:solidFill>
                <a:latin typeface="Georgia" panose="02040502050405020303" pitchFamily="18" charset="0"/>
                <a:cs typeface="Times New Roman" panose="02020603050405020304" pitchFamily="18" charset="0"/>
              </a:rPr>
              <a:t> de distribution</a:t>
            </a:r>
            <a:endParaRPr lang="fr-FR" sz="1400" b="1" dirty="0">
              <a:solidFill>
                <a:srgbClr val="44546A"/>
              </a:solidFill>
              <a:latin typeface="Georgia" panose="02040502050405020303" pitchFamily="18" charset="0"/>
              <a:cs typeface="Times New Roman" panose="02020603050405020304" pitchFamily="18" charset="0"/>
            </a:endParaRPr>
          </a:p>
        </p:txBody>
      </p:sp>
      <p:sp>
        <p:nvSpPr>
          <p:cNvPr id="35" name="Rectangle 34"/>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31" name="Rectangle 30"/>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a:t>
            </a:r>
            <a:r>
              <a:rPr lang="fr-FR" sz="1100" kern="0" dirty="0" smtClean="0">
                <a:solidFill>
                  <a:schemeClr val="accent5">
                    <a:lumMod val="50000"/>
                  </a:schemeClr>
                </a:solidFill>
                <a:latin typeface="Georgia" panose="02040502050405020303" pitchFamily="18" charset="0"/>
              </a:rPr>
              <a:t>conceptualisation</a:t>
            </a:r>
            <a:endParaRPr lang="fr-FR" sz="1100" kern="0" dirty="0">
              <a:solidFill>
                <a:schemeClr val="accent5">
                  <a:lumMod val="50000"/>
                </a:schemeClr>
              </a:solidFill>
              <a:latin typeface="Georgia" panose="02040502050405020303" pitchFamily="18" charset="0"/>
            </a:endParaRPr>
          </a:p>
          <a:p>
            <a:pPr lvl="0"/>
            <a:r>
              <a:rPr lang="fr-FR" sz="1200" b="1" kern="0" dirty="0">
                <a:solidFill>
                  <a:schemeClr val="bg1"/>
                </a:solidFill>
                <a:latin typeface="Georgia" panose="02040502050405020303" pitchFamily="18" charset="0"/>
              </a:rPr>
              <a:t>Approches </a:t>
            </a:r>
            <a:r>
              <a:rPr lang="fr-FR" sz="1200" b="1" kern="0" dirty="0" smtClean="0">
                <a:solidFill>
                  <a:schemeClr val="bg1"/>
                </a:solidFill>
                <a:latin typeface="Georgia" panose="02040502050405020303" pitchFamily="18" charset="0"/>
              </a:rPr>
              <a:t>WSD</a:t>
            </a:r>
          </a:p>
          <a:p>
            <a:r>
              <a:rPr lang="fr-FR" sz="1200" kern="0" dirty="0" smtClean="0">
                <a:solidFill>
                  <a:schemeClr val="accent5">
                    <a:lumMod val="50000"/>
                  </a:schemeClr>
                </a:solidFill>
                <a:latin typeface="Georgia" panose="02040502050405020303" pitchFamily="18" charset="0"/>
              </a:rPr>
              <a:t>Mesure de </a:t>
            </a:r>
            <a:r>
              <a:rPr lang="fr-FR" sz="1200" kern="0" dirty="0">
                <a:solidFill>
                  <a:schemeClr val="accent5">
                    <a:lumMod val="50000"/>
                  </a:schemeClr>
                </a:solidFill>
                <a:latin typeface="Georgia" panose="02040502050405020303" pitchFamily="18" charset="0"/>
              </a:rPr>
              <a:t>Similarité </a:t>
            </a:r>
            <a:r>
              <a:rPr lang="fr-FR" sz="1200" kern="0" dirty="0" smtClean="0">
                <a:solidFill>
                  <a:schemeClr val="accent5">
                    <a:lumMod val="50000"/>
                  </a:schemeClr>
                </a:solidFill>
                <a:latin typeface="Georgia" panose="02040502050405020303" pitchFamily="18" charset="0"/>
              </a:rPr>
              <a:t>sémantique</a:t>
            </a:r>
            <a:endParaRPr lang="fr-FR" sz="1200" b="1" kern="0" dirty="0">
              <a:solidFill>
                <a:schemeClr val="bg1"/>
              </a:solidFill>
              <a:latin typeface="Georgia" panose="02040502050405020303" pitchFamily="18" charset="0"/>
            </a:endParaRPr>
          </a:p>
          <a:p>
            <a:pPr lvl="0"/>
            <a:r>
              <a:rPr lang="fr-FR" sz="1100" i="1"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30" name="ZoneTexte 29"/>
          <p:cNvSpPr txBox="1"/>
          <p:nvPr/>
        </p:nvSpPr>
        <p:spPr>
          <a:xfrm>
            <a:off x="255144" y="4523549"/>
            <a:ext cx="8504754" cy="1915909"/>
          </a:xfrm>
          <a:prstGeom prst="rect">
            <a:avLst/>
          </a:prstGeom>
          <a:noFill/>
        </p:spPr>
        <p:txBody>
          <a:bodyPr wrap="square" rtlCol="0">
            <a:spAutoFit/>
          </a:bodyPr>
          <a:lstStyle/>
          <a:p>
            <a:pPr marL="342900" indent="-342900" algn="just" fontAlgn="base">
              <a:lnSpc>
                <a:spcPct val="150000"/>
              </a:lnSpc>
              <a:spcBef>
                <a:spcPct val="20000"/>
              </a:spcBef>
              <a:spcAft>
                <a:spcPct val="0"/>
              </a:spcAft>
              <a:buSzPct val="85000"/>
              <a:buFont typeface="Wingdings" panose="05000000000000000000" pitchFamily="2" charset="2"/>
              <a:buChar char="§"/>
            </a:pPr>
            <a:r>
              <a:rPr lang="fr-FR" sz="1500" dirty="0">
                <a:latin typeface="Georgia" panose="02040502050405020303" pitchFamily="18" charset="0"/>
                <a:cs typeface="Times New Roman" panose="02020603050405020304" pitchFamily="18" charset="0"/>
              </a:rPr>
              <a:t>Dans le domaine biomédical, il est très coûteux de créer un corpus annoté manuellement,</a:t>
            </a:r>
          </a:p>
          <a:p>
            <a:pPr marL="342900" indent="-342900" algn="just" fontAlgn="base">
              <a:lnSpc>
                <a:spcPct val="150000"/>
              </a:lnSpc>
              <a:spcBef>
                <a:spcPct val="20000"/>
              </a:spcBef>
              <a:spcAft>
                <a:spcPct val="0"/>
              </a:spcAft>
              <a:buSzPct val="85000"/>
              <a:buFont typeface="Wingdings" panose="05000000000000000000" pitchFamily="2" charset="2"/>
              <a:buChar char="§"/>
            </a:pPr>
            <a:r>
              <a:rPr lang="fr-FR" sz="1500" dirty="0">
                <a:latin typeface="Georgia" panose="02040502050405020303" pitchFamily="18" charset="0"/>
                <a:cs typeface="Times New Roman" panose="02020603050405020304" pitchFamily="18" charset="0"/>
              </a:rPr>
              <a:t>La combinaison de l’apprentissage non supervisé et ressources sémantiques s’est révélée plus efficace,</a:t>
            </a:r>
          </a:p>
          <a:p>
            <a:pPr marL="342900" indent="-342900" algn="just" fontAlgn="base">
              <a:lnSpc>
                <a:spcPct val="150000"/>
              </a:lnSpc>
              <a:spcBef>
                <a:spcPct val="20000"/>
              </a:spcBef>
              <a:spcAft>
                <a:spcPct val="0"/>
              </a:spcAft>
              <a:buSzPct val="85000"/>
              <a:buFont typeface="Wingdings" panose="05000000000000000000" pitchFamily="2" charset="2"/>
              <a:buChar char="§"/>
            </a:pPr>
            <a:r>
              <a:rPr lang="en-US" sz="1500" dirty="0">
                <a:latin typeface="Georgia" panose="02040502050405020303" pitchFamily="18" charset="0"/>
                <a:cs typeface="Times New Roman" panose="02020603050405020304" pitchFamily="18" charset="0"/>
              </a:rPr>
              <a:t>WSD </a:t>
            </a:r>
            <a:r>
              <a:rPr lang="en-US" sz="1500" dirty="0" err="1">
                <a:latin typeface="Georgia" panose="02040502050405020303" pitchFamily="18" charset="0"/>
                <a:cs typeface="Times New Roman" panose="02020603050405020304" pitchFamily="18" charset="0"/>
              </a:rPr>
              <a:t>basé</a:t>
            </a:r>
            <a:r>
              <a:rPr lang="en-US" sz="1500" dirty="0">
                <a:latin typeface="Georgia" panose="02040502050405020303" pitchFamily="18" charset="0"/>
                <a:cs typeface="Times New Roman" panose="02020603050405020304" pitchFamily="18" charset="0"/>
              </a:rPr>
              <a:t> </a:t>
            </a:r>
            <a:r>
              <a:rPr lang="en-US" sz="1500" dirty="0" err="1">
                <a:latin typeface="Georgia" panose="02040502050405020303" pitchFamily="18" charset="0"/>
                <a:cs typeface="Times New Roman" panose="02020603050405020304" pitchFamily="18" charset="0"/>
              </a:rPr>
              <a:t>sur</a:t>
            </a:r>
            <a:r>
              <a:rPr lang="en-US" sz="1500" dirty="0">
                <a:latin typeface="Georgia" panose="02040502050405020303" pitchFamily="18" charset="0"/>
                <a:cs typeface="Times New Roman" panose="02020603050405020304" pitchFamily="18" charset="0"/>
              </a:rPr>
              <a:t> la </a:t>
            </a:r>
            <a:r>
              <a:rPr lang="en-US" sz="1500" dirty="0" err="1">
                <a:latin typeface="Georgia" panose="02040502050405020303" pitchFamily="18" charset="0"/>
                <a:cs typeface="Times New Roman" panose="02020603050405020304" pitchFamily="18" charset="0"/>
              </a:rPr>
              <a:t>connaissance</a:t>
            </a:r>
            <a:r>
              <a:rPr lang="en-US" sz="1500" dirty="0">
                <a:latin typeface="Georgia" panose="02040502050405020303" pitchFamily="18" charset="0"/>
                <a:cs typeface="Times New Roman" panose="02020603050405020304" pitchFamily="18" charset="0"/>
              </a:rPr>
              <a:t> non </a:t>
            </a:r>
            <a:r>
              <a:rPr lang="en-US" sz="1500" dirty="0" err="1">
                <a:latin typeface="Georgia" panose="02040502050405020303" pitchFamily="18" charset="0"/>
                <a:cs typeface="Times New Roman" panose="02020603050405020304" pitchFamily="18" charset="0"/>
              </a:rPr>
              <a:t>supervisée</a:t>
            </a:r>
            <a:r>
              <a:rPr lang="en-US" sz="1500" dirty="0">
                <a:latin typeface="Georgia" panose="02040502050405020303" pitchFamily="18" charset="0"/>
                <a:cs typeface="Times New Roman" panose="02020603050405020304" pitchFamily="18" charset="0"/>
              </a:rPr>
              <a:t> </a:t>
            </a:r>
            <a:r>
              <a:rPr lang="en-US" sz="1500" dirty="0" err="1">
                <a:latin typeface="Georgia" panose="02040502050405020303" pitchFamily="18" charset="0"/>
                <a:cs typeface="Times New Roman" panose="02020603050405020304" pitchFamily="18" charset="0"/>
              </a:rPr>
              <a:t>utilise</a:t>
            </a:r>
            <a:r>
              <a:rPr lang="fr-FR" sz="1500" dirty="0">
                <a:latin typeface="Georgia" panose="02040502050405020303" pitchFamily="18" charset="0"/>
                <a:cs typeface="Times New Roman" panose="02020603050405020304" pitchFamily="18" charset="0"/>
              </a:rPr>
              <a:t> </a:t>
            </a:r>
            <a:r>
              <a:rPr lang="fr-FR" sz="1500" b="1" i="1" dirty="0">
                <a:solidFill>
                  <a:schemeClr val="accent5">
                    <a:lumMod val="50000"/>
                  </a:schemeClr>
                </a:solidFill>
                <a:latin typeface="Georgia" panose="02040502050405020303" pitchFamily="18" charset="0"/>
                <a:cs typeface="Times New Roman" panose="02020603050405020304" pitchFamily="18" charset="0"/>
              </a:rPr>
              <a:t>les mesures de similarité sémantique ou de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connexité.</a:t>
            </a:r>
            <a:endParaRPr lang="en-US" sz="1500" b="1" i="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16</a:t>
            </a:fld>
            <a:endParaRPr lang="fr-FR"/>
          </a:p>
        </p:txBody>
      </p:sp>
      <p:sp>
        <p:nvSpPr>
          <p:cNvPr id="32" name="Rectangle 3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34" name="Rectangle 3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01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fade">
                                      <p:cBhvr>
                                        <p:cTn id="7" dur="1000"/>
                                        <p:tgtEl>
                                          <p:spTgt spid="30">
                                            <p:txEl>
                                              <p:pRg st="0" end="0"/>
                                            </p:txEl>
                                          </p:spTgt>
                                        </p:tgtEl>
                                      </p:cBhvr>
                                    </p:animEffect>
                                    <p:anim calcmode="lin" valueType="num">
                                      <p:cBhvr>
                                        <p:cTn id="8" dur="10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0">
                                            <p:txEl>
                                              <p:pRg st="1" end="1"/>
                                            </p:txEl>
                                          </p:spTgt>
                                        </p:tgtEl>
                                        <p:attrNameLst>
                                          <p:attrName>style.visibility</p:attrName>
                                        </p:attrNameLst>
                                      </p:cBhvr>
                                      <p:to>
                                        <p:strVal val="visible"/>
                                      </p:to>
                                    </p:set>
                                    <p:animEffect transition="in" filter="fade">
                                      <p:cBhvr>
                                        <p:cTn id="13" dur="1000"/>
                                        <p:tgtEl>
                                          <p:spTgt spid="30">
                                            <p:txEl>
                                              <p:pRg st="1" end="1"/>
                                            </p:txEl>
                                          </p:spTgt>
                                        </p:tgtEl>
                                      </p:cBhvr>
                                    </p:animEffect>
                                    <p:anim calcmode="lin" valueType="num">
                                      <p:cBhvr>
                                        <p:cTn id="14" dur="1000" fill="hold"/>
                                        <p:tgtEl>
                                          <p:spTgt spid="30">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0">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0">
                                            <p:txEl>
                                              <p:pRg st="2" end="2"/>
                                            </p:txEl>
                                          </p:spTgt>
                                        </p:tgtEl>
                                        <p:attrNameLst>
                                          <p:attrName>style.visibility</p:attrName>
                                        </p:attrNameLst>
                                      </p:cBhvr>
                                      <p:to>
                                        <p:strVal val="visible"/>
                                      </p:to>
                                    </p:set>
                                    <p:animEffect transition="in" filter="fade">
                                      <p:cBhvr>
                                        <p:cTn id="19" dur="1000"/>
                                        <p:tgtEl>
                                          <p:spTgt spid="30">
                                            <p:txEl>
                                              <p:pRg st="2" end="2"/>
                                            </p:txEl>
                                          </p:spTgt>
                                        </p:tgtEl>
                                      </p:cBhvr>
                                    </p:animEffect>
                                    <p:anim calcmode="lin" valueType="num">
                                      <p:cBhvr>
                                        <p:cTn id="20" dur="1000" fill="hold"/>
                                        <p:tgtEl>
                                          <p:spTgt spid="30">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7" name="Rectangle 6"/>
          <p:cNvSpPr/>
          <p:nvPr/>
        </p:nvSpPr>
        <p:spPr>
          <a:xfrm>
            <a:off x="249426" y="4544837"/>
            <a:ext cx="8771005" cy="1223412"/>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ü"/>
            </a:pPr>
            <a:r>
              <a:rPr lang="fr-FR" altLang="fr-FR" sz="1500" dirty="0">
                <a:latin typeface="Georgia" panose="02040502050405020303" pitchFamily="18" charset="0"/>
                <a:cs typeface="Times New Roman" panose="02020603050405020304" pitchFamily="18" charset="0"/>
              </a:rPr>
              <a:t>Tous les Concepts, la plus </a:t>
            </a:r>
            <a:r>
              <a:rPr lang="fr-FR" altLang="fr-FR" sz="1500" dirty="0" smtClean="0">
                <a:latin typeface="Georgia" panose="02040502050405020303" pitchFamily="18" charset="0"/>
                <a:cs typeface="Times New Roman" panose="02020603050405020304" pitchFamily="18" charset="0"/>
              </a:rPr>
              <a:t>simple et la </a:t>
            </a:r>
            <a:r>
              <a:rPr lang="fr-FR" altLang="fr-FR" sz="1500" dirty="0">
                <a:latin typeface="Georgia" panose="02040502050405020303" pitchFamily="18" charset="0"/>
                <a:cs typeface="Times New Roman" panose="02020603050405020304" pitchFamily="18" charset="0"/>
              </a:rPr>
              <a:t>moins </a:t>
            </a:r>
            <a:r>
              <a:rPr lang="fr-FR" altLang="fr-FR" sz="1500" dirty="0" smtClean="0">
                <a:latin typeface="Georgia" panose="02040502050405020303" pitchFamily="18" charset="0"/>
                <a:cs typeface="Times New Roman" panose="02020603050405020304" pitchFamily="18" charset="0"/>
              </a:rPr>
              <a:t>fiable</a:t>
            </a:r>
          </a:p>
          <a:p>
            <a:pPr marL="342900" indent="-342900" fontAlgn="base">
              <a:lnSpc>
                <a:spcPct val="150000"/>
              </a:lnSpc>
              <a:spcBef>
                <a:spcPct val="20000"/>
              </a:spcBef>
              <a:spcAft>
                <a:spcPct val="0"/>
              </a:spcAft>
              <a:buSzPct val="85000"/>
              <a:buFont typeface="Wingdings" panose="05000000000000000000" pitchFamily="2" charset="2"/>
              <a:buChar char="ü"/>
            </a:pPr>
            <a:r>
              <a:rPr lang="fr-FR" altLang="fr-FR" sz="1500" dirty="0" smtClean="0">
                <a:latin typeface="Georgia" panose="02040502050405020303" pitchFamily="18" charset="0"/>
                <a:cs typeface="Times New Roman" panose="02020603050405020304" pitchFamily="18" charset="0"/>
              </a:rPr>
              <a:t>Premier </a:t>
            </a:r>
            <a:r>
              <a:rPr lang="fr-FR" altLang="fr-FR" sz="1500" dirty="0">
                <a:latin typeface="Georgia" panose="02040502050405020303" pitchFamily="18" charset="0"/>
                <a:cs typeface="Times New Roman" panose="02020603050405020304" pitchFamily="18" charset="0"/>
              </a:rPr>
              <a:t>Concept, plus </a:t>
            </a:r>
            <a:r>
              <a:rPr lang="fr-FR" altLang="fr-FR" sz="1500" dirty="0" smtClean="0">
                <a:latin typeface="Georgia" panose="02040502050405020303" pitchFamily="18" charset="0"/>
                <a:cs typeface="Times New Roman" panose="02020603050405020304" pitchFamily="18" charset="0"/>
              </a:rPr>
              <a:t>fiable</a:t>
            </a:r>
          </a:p>
          <a:p>
            <a:pPr marL="342900" indent="-342900" fontAlgn="base">
              <a:lnSpc>
                <a:spcPct val="150000"/>
              </a:lnSpc>
              <a:spcBef>
                <a:spcPct val="20000"/>
              </a:spcBef>
              <a:spcAft>
                <a:spcPct val="0"/>
              </a:spcAft>
              <a:buSzPct val="85000"/>
              <a:buFont typeface="Wingdings" panose="05000000000000000000" pitchFamily="2" charset="2"/>
              <a:buChar char="ü"/>
            </a:pPr>
            <a:r>
              <a:rPr lang="fr-FR" altLang="fr-FR" sz="1500" dirty="0" smtClean="0">
                <a:latin typeface="Georgia" panose="02040502050405020303" pitchFamily="18" charset="0"/>
                <a:cs typeface="Times New Roman" panose="02020603050405020304" pitchFamily="18" charset="0"/>
              </a:rPr>
              <a:t>Contexte </a:t>
            </a:r>
            <a:r>
              <a:rPr lang="fr-FR" altLang="fr-FR" sz="1500" dirty="0">
                <a:latin typeface="Georgia" panose="02040502050405020303" pitchFamily="18" charset="0"/>
                <a:cs typeface="Times New Roman" panose="02020603050405020304" pitchFamily="18" charset="0"/>
              </a:rPr>
              <a:t>complexe, la plus fiable et la plus précise.</a:t>
            </a:r>
          </a:p>
        </p:txBody>
      </p:sp>
      <p:sp>
        <p:nvSpPr>
          <p:cNvPr id="21" name="Rectangle à coins arrondis 20"/>
          <p:cNvSpPr/>
          <p:nvPr/>
        </p:nvSpPr>
        <p:spPr>
          <a:xfrm>
            <a:off x="519195" y="2447002"/>
            <a:ext cx="3952378" cy="468983"/>
          </a:xfrm>
          <a:prstGeom prst="roundRect">
            <a:avLst>
              <a:gd name="adj" fmla="val 22976"/>
            </a:avLst>
          </a:prstGeom>
          <a:solidFill>
            <a:schemeClr val="bg2">
              <a:lumMod val="9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Tous les Concepts (All Concepts) </a:t>
            </a:r>
            <a:endParaRPr 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22" name="Demi-cadre 21"/>
          <p:cNvSpPr/>
          <p:nvPr/>
        </p:nvSpPr>
        <p:spPr>
          <a:xfrm rot="16200000">
            <a:off x="4547106" y="2508297"/>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Demi-cadre 22"/>
          <p:cNvSpPr/>
          <p:nvPr/>
        </p:nvSpPr>
        <p:spPr>
          <a:xfrm rot="16200000">
            <a:off x="4548651" y="4018518"/>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ectangle à coins arrondis 23"/>
          <p:cNvSpPr/>
          <p:nvPr/>
        </p:nvSpPr>
        <p:spPr>
          <a:xfrm>
            <a:off x="519195" y="3166180"/>
            <a:ext cx="3952378" cy="508924"/>
          </a:xfrm>
          <a:prstGeom prst="roundRect">
            <a:avLst>
              <a:gd name="adj" fmla="val 22976"/>
            </a:avLst>
          </a:prstGeom>
          <a:solidFill>
            <a:schemeClr val="bg2">
              <a:lumMod val="9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Premier Concept (First Concept) </a:t>
            </a:r>
            <a:endParaRPr 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25" name="Rectangle à coins arrondis 24"/>
          <p:cNvSpPr/>
          <p:nvPr/>
        </p:nvSpPr>
        <p:spPr>
          <a:xfrm>
            <a:off x="519195" y="3932107"/>
            <a:ext cx="3952378" cy="496573"/>
          </a:xfrm>
          <a:prstGeom prst="roundRect">
            <a:avLst>
              <a:gd name="adj" fmla="val 22976"/>
            </a:avLst>
          </a:prstGeom>
          <a:solidFill>
            <a:schemeClr val="bg2">
              <a:lumMod val="9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Contexte (</a:t>
            </a:r>
            <a:r>
              <a:rPr lang="fr-FR" altLang="fr-FR" sz="1500" b="1" dirty="0" err="1">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Context</a:t>
            </a:r>
            <a:r>
              <a:rPr lang="fr-FR" altLang="fr-FR" sz="1500" b="1" dirty="0">
                <a:solidFill>
                  <a:schemeClr val="accent5">
                    <a:lumMod val="50000"/>
                  </a:schemeClr>
                </a:solidFill>
                <a:latin typeface="Georgia" panose="02040502050405020303" pitchFamily="18" charset="0"/>
                <a:ea typeface="Arial Unicode MS" panose="020B0604020202020204" pitchFamily="34" charset="-128"/>
                <a:cs typeface="Times New Roman" panose="02020603050405020304" pitchFamily="18" charset="0"/>
              </a:rPr>
              <a:t>) </a:t>
            </a:r>
          </a:p>
        </p:txBody>
      </p:sp>
      <p:sp>
        <p:nvSpPr>
          <p:cNvPr id="26" name="Demi-cadre 25"/>
          <p:cNvSpPr/>
          <p:nvPr/>
        </p:nvSpPr>
        <p:spPr>
          <a:xfrm rot="16200000">
            <a:off x="4558435" y="3300479"/>
            <a:ext cx="393827" cy="482621"/>
          </a:xfrm>
          <a:prstGeom prst="halfFrame">
            <a:avLst>
              <a:gd name="adj1" fmla="val 25770"/>
              <a:gd name="adj2" fmla="val 25770"/>
            </a:avLst>
          </a:prstGeom>
          <a:solidFill>
            <a:schemeClr val="bg2">
              <a:lumMod val="50000"/>
            </a:schemeClr>
          </a:solidFill>
          <a:ln>
            <a:solidFill>
              <a:srgbClr val="44546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ectangle 13"/>
          <p:cNvSpPr/>
          <p:nvPr/>
        </p:nvSpPr>
        <p:spPr>
          <a:xfrm>
            <a:off x="4648632" y="2548629"/>
            <a:ext cx="3275256" cy="323165"/>
          </a:xfrm>
          <a:prstGeom prst="rect">
            <a:avLst/>
          </a:prstGeom>
        </p:spPr>
        <p:txBody>
          <a:bodyPr wrap="none">
            <a:spAutoFit/>
          </a:bodyPr>
          <a:lstStyle/>
          <a:p>
            <a:r>
              <a:rPr lang="fr-FR" altLang="fr-FR" sz="1500" dirty="0">
                <a:latin typeface="Georgia" panose="02040502050405020303" pitchFamily="18" charset="0"/>
                <a:ea typeface="Arial Unicode MS" panose="020B0604020202020204" pitchFamily="34" charset="-128"/>
                <a:cs typeface="Times New Roman" panose="02020603050405020304" pitchFamily="18" charset="0"/>
              </a:rPr>
              <a:t>Intégrer tous les concepts candidats,</a:t>
            </a:r>
          </a:p>
        </p:txBody>
      </p:sp>
      <p:sp>
        <p:nvSpPr>
          <p:cNvPr id="27" name="Rectangle 26"/>
          <p:cNvSpPr/>
          <p:nvPr/>
        </p:nvSpPr>
        <p:spPr>
          <a:xfrm>
            <a:off x="4635251" y="3116752"/>
            <a:ext cx="4559300" cy="553998"/>
          </a:xfrm>
          <a:prstGeom prst="rect">
            <a:avLst/>
          </a:prstGeom>
        </p:spPr>
        <p:txBody>
          <a:bodyPr>
            <a:spAutoFit/>
          </a:bodyPr>
          <a:lstStyle/>
          <a:p>
            <a:r>
              <a:rPr lang="fr-FR" altLang="fr-FR" sz="1500" dirty="0">
                <a:latin typeface="Georgia" panose="02040502050405020303" pitchFamily="18" charset="0"/>
                <a:ea typeface="Arial Unicode MS" panose="020B0604020202020204" pitchFamily="34" charset="-128"/>
                <a:cs typeface="Times New Roman" panose="02020603050405020304" pitchFamily="18" charset="0"/>
              </a:rPr>
              <a:t>Intégrer le concept le plus fréquemment selon dictionnaire.</a:t>
            </a:r>
          </a:p>
        </p:txBody>
      </p:sp>
      <p:sp>
        <p:nvSpPr>
          <p:cNvPr id="28" name="Rectangle 27"/>
          <p:cNvSpPr/>
          <p:nvPr/>
        </p:nvSpPr>
        <p:spPr>
          <a:xfrm>
            <a:off x="4648632" y="3845608"/>
            <a:ext cx="4559300" cy="553998"/>
          </a:xfrm>
          <a:prstGeom prst="rect">
            <a:avLst/>
          </a:prstGeom>
        </p:spPr>
        <p:txBody>
          <a:bodyPr>
            <a:spAutoFit/>
          </a:bodyPr>
          <a:lstStyle/>
          <a:p>
            <a:r>
              <a:rPr lang="fr-FR" altLang="fr-FR" sz="1500" dirty="0">
                <a:latin typeface="Georgia" panose="02040502050405020303" pitchFamily="18" charset="0"/>
                <a:ea typeface="Arial Unicode MS" panose="020B0604020202020204" pitchFamily="34" charset="-128"/>
                <a:cs typeface="Times New Roman" panose="02020603050405020304" pitchFamily="18" charset="0"/>
              </a:rPr>
              <a:t>Intégrer les concepts candidats ayant le contexte sémantique du mot.</a:t>
            </a:r>
          </a:p>
        </p:txBody>
      </p:sp>
      <p:sp>
        <p:nvSpPr>
          <p:cNvPr id="16" name="Rectangle à coins arrondis 15"/>
          <p:cNvSpPr/>
          <p:nvPr/>
        </p:nvSpPr>
        <p:spPr>
          <a:xfrm>
            <a:off x="249427" y="1668162"/>
            <a:ext cx="3568811" cy="460170"/>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600" b="1" dirty="0">
                <a:solidFill>
                  <a:schemeClr val="accent5">
                    <a:lumMod val="50000"/>
                  </a:schemeClr>
                </a:solidFill>
                <a:latin typeface="Georgia" panose="02040502050405020303" pitchFamily="18" charset="0"/>
                <a:cs typeface="Times New Roman" panose="02020603050405020304" pitchFamily="18" charset="0"/>
              </a:rPr>
              <a:t>Stratégies </a:t>
            </a:r>
            <a:r>
              <a:rPr lang="fr-FR" altLang="fr-FR" sz="1600" b="1">
                <a:solidFill>
                  <a:schemeClr val="accent5">
                    <a:lumMod val="50000"/>
                  </a:schemeClr>
                </a:solidFill>
                <a:latin typeface="Georgia" panose="02040502050405020303" pitchFamily="18" charset="0"/>
                <a:cs typeface="Times New Roman" panose="02020603050405020304" pitchFamily="18" charset="0"/>
              </a:rPr>
              <a:t>de </a:t>
            </a:r>
            <a:r>
              <a:rPr lang="fr-FR" altLang="fr-FR" sz="1600" b="1" smtClean="0">
                <a:solidFill>
                  <a:schemeClr val="accent5">
                    <a:lumMod val="50000"/>
                  </a:schemeClr>
                </a:solidFill>
                <a:latin typeface="Georgia" panose="02040502050405020303" pitchFamily="18" charset="0"/>
                <a:cs typeface="Times New Roman" panose="02020603050405020304" pitchFamily="18" charset="0"/>
              </a:rPr>
              <a:t>désambiguïsation</a:t>
            </a:r>
            <a:endParaRPr lang="fr-FR" sz="160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17</a:t>
            </a:fld>
            <a:endParaRPr lang="fr-FR"/>
          </a:p>
        </p:txBody>
      </p:sp>
      <p:sp>
        <p:nvSpPr>
          <p:cNvPr id="17" name="Rectangle 16"/>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0" name="Rectangle 19"/>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
        <p:nvSpPr>
          <p:cNvPr id="19" name="Rectangle 18"/>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a:t>
            </a:r>
            <a:r>
              <a:rPr lang="fr-FR" sz="1100" kern="0" dirty="0" smtClean="0">
                <a:solidFill>
                  <a:schemeClr val="accent5">
                    <a:lumMod val="50000"/>
                  </a:schemeClr>
                </a:solidFill>
                <a:latin typeface="Georgia" panose="02040502050405020303" pitchFamily="18" charset="0"/>
              </a:rPr>
              <a:t>conceptualisation</a:t>
            </a:r>
            <a:endParaRPr lang="fr-FR" sz="1100" kern="0" dirty="0">
              <a:solidFill>
                <a:schemeClr val="accent5">
                  <a:lumMod val="50000"/>
                </a:schemeClr>
              </a:solidFill>
              <a:latin typeface="Georgia" panose="02040502050405020303" pitchFamily="18" charset="0"/>
            </a:endParaRPr>
          </a:p>
          <a:p>
            <a:pPr lvl="0"/>
            <a:r>
              <a:rPr lang="fr-FR" sz="1200" b="1" kern="0" dirty="0">
                <a:solidFill>
                  <a:schemeClr val="bg1"/>
                </a:solidFill>
                <a:latin typeface="Georgia" panose="02040502050405020303" pitchFamily="18" charset="0"/>
              </a:rPr>
              <a:t>Approches </a:t>
            </a:r>
            <a:r>
              <a:rPr lang="fr-FR" sz="1200" b="1" kern="0" dirty="0" smtClean="0">
                <a:solidFill>
                  <a:schemeClr val="bg1"/>
                </a:solidFill>
                <a:latin typeface="Georgia" panose="02040502050405020303" pitchFamily="18" charset="0"/>
              </a:rPr>
              <a:t>WSD</a:t>
            </a:r>
          </a:p>
          <a:p>
            <a:r>
              <a:rPr lang="fr-FR" sz="1200" kern="0" dirty="0" smtClean="0">
                <a:solidFill>
                  <a:schemeClr val="accent5">
                    <a:lumMod val="50000"/>
                  </a:schemeClr>
                </a:solidFill>
                <a:latin typeface="Georgia" panose="02040502050405020303" pitchFamily="18" charset="0"/>
              </a:rPr>
              <a:t>Mesure de </a:t>
            </a:r>
            <a:r>
              <a:rPr lang="fr-FR" sz="1200" kern="0" dirty="0">
                <a:solidFill>
                  <a:schemeClr val="accent5">
                    <a:lumMod val="50000"/>
                  </a:schemeClr>
                </a:solidFill>
                <a:latin typeface="Georgia" panose="02040502050405020303" pitchFamily="18" charset="0"/>
              </a:rPr>
              <a:t>Similarité </a:t>
            </a:r>
            <a:r>
              <a:rPr lang="fr-FR" sz="1200" kern="0" dirty="0" smtClean="0">
                <a:solidFill>
                  <a:schemeClr val="accent5">
                    <a:lumMod val="50000"/>
                  </a:schemeClr>
                </a:solidFill>
                <a:latin typeface="Georgia" panose="02040502050405020303" pitchFamily="18" charset="0"/>
              </a:rPr>
              <a:t>sémantique</a:t>
            </a:r>
            <a:endParaRPr lang="fr-FR" sz="1200" b="1" kern="0" dirty="0">
              <a:solidFill>
                <a:schemeClr val="bg1"/>
              </a:solidFill>
              <a:latin typeface="Georgia" panose="02040502050405020303" pitchFamily="18" charset="0"/>
            </a:endParaRPr>
          </a:p>
          <a:p>
            <a:pPr lvl="0"/>
            <a:r>
              <a:rPr lang="fr-FR" sz="1100" i="1"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Tree>
    <p:extLst>
      <p:ext uri="{BB962C8B-B14F-4D97-AF65-F5344CB8AC3E}">
        <p14:creationId xmlns:p14="http://schemas.microsoft.com/office/powerpoint/2010/main" val="16814836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e 28"/>
          <p:cNvGrpSpPr/>
          <p:nvPr/>
        </p:nvGrpSpPr>
        <p:grpSpPr>
          <a:xfrm>
            <a:off x="484160" y="3245897"/>
            <a:ext cx="2516725" cy="1089081"/>
            <a:chOff x="4045" y="88"/>
            <a:chExt cx="2808821" cy="1278698"/>
          </a:xfrm>
          <a:gradFill>
            <a:gsLst>
              <a:gs pos="51313">
                <a:srgbClr val="C6C6C6"/>
              </a:gs>
              <a:gs pos="41247">
                <a:srgbClr val="CCCCCC"/>
              </a:gs>
              <a:gs pos="61380">
                <a:schemeClr val="bg1">
                  <a:lumMod val="75000"/>
                </a:schemeClr>
              </a:gs>
              <a:gs pos="0">
                <a:schemeClr val="bg2"/>
              </a:gs>
              <a:gs pos="99000">
                <a:srgbClr val="44546A"/>
              </a:gs>
            </a:gsLst>
            <a:lin ang="5400000" scaled="1"/>
          </a:gradFill>
          <a:scene3d>
            <a:camera prst="orthographicFront"/>
            <a:lightRig rig="threePt" dir="t">
              <a:rot lat="0" lon="0" rev="7500000"/>
            </a:lightRig>
          </a:scene3d>
        </p:grpSpPr>
        <p:sp>
          <p:nvSpPr>
            <p:cNvPr id="30" name="Rectangle à coins arrondis 29"/>
            <p:cNvSpPr/>
            <p:nvPr/>
          </p:nvSpPr>
          <p:spPr>
            <a:xfrm>
              <a:off x="4045" y="88"/>
              <a:ext cx="2808821" cy="1278698"/>
            </a:xfrm>
            <a:prstGeom prst="roundRect">
              <a:avLst>
                <a:gd name="adj" fmla="val 10000"/>
              </a:avLst>
            </a:prstGeom>
            <a:grpFill/>
            <a:sp3d prstMaterial="metal">
              <a:bevelT prst="relaxedInset"/>
            </a:sp3d>
          </p:spPr>
          <p:style>
            <a:lnRef idx="0">
              <a:schemeClr val="accent3"/>
            </a:lnRef>
            <a:fillRef idx="3">
              <a:schemeClr val="accent3"/>
            </a:fillRef>
            <a:effectRef idx="3">
              <a:schemeClr val="accent3"/>
            </a:effectRef>
            <a:fontRef idx="minor">
              <a:schemeClr val="lt1"/>
            </a:fontRef>
          </p:style>
        </p:sp>
        <p:sp>
          <p:nvSpPr>
            <p:cNvPr id="31" name="Rectangle 30"/>
            <p:cNvSpPr/>
            <p:nvPr/>
          </p:nvSpPr>
          <p:spPr>
            <a:xfrm>
              <a:off x="41497" y="37539"/>
              <a:ext cx="2733917" cy="1203794"/>
            </a:xfrm>
            <a:prstGeom prst="rect">
              <a:avLst/>
            </a:prstGeom>
            <a:grpFill/>
            <a:sp3d prstMaterial="metal">
              <a:bevelT prst="relaxedInset"/>
            </a:sp3d>
          </p:spPr>
          <p:style>
            <a:lnRef idx="0">
              <a:schemeClr val="accent3"/>
            </a:lnRef>
            <a:fillRef idx="3">
              <a:schemeClr val="accent3"/>
            </a:fillRef>
            <a:effectRef idx="3">
              <a:schemeClr val="accent3"/>
            </a:effectRef>
            <a:fontRef idx="minor">
              <a:schemeClr val="lt1"/>
            </a:fontRef>
          </p:style>
          <p:txBody>
            <a:bodyPr spcFirstLastPara="0" vert="horz" wrap="square" lIns="115829" tIns="115829" rIns="115829" bIns="115829" numCol="1" spcCol="1270" anchor="ctr" anchorCtr="0">
              <a:noAutofit/>
            </a:bodyPr>
            <a:lstStyle/>
            <a:p>
              <a:pPr algn="ctr" defTabSz="1351369">
                <a:lnSpc>
                  <a:spcPct val="90000"/>
                </a:lnSpc>
                <a:spcBef>
                  <a:spcPct val="0"/>
                </a:spcBef>
                <a:spcAft>
                  <a:spcPct val="35000"/>
                </a:spcAft>
              </a:pPr>
              <a:r>
                <a:rPr lang="en-US" sz="1689" b="1" dirty="0" err="1">
                  <a:solidFill>
                    <a:schemeClr val="tx2"/>
                  </a:solidFill>
                  <a:latin typeface="Georgia" panose="02040502050405020303" pitchFamily="18" charset="0"/>
                  <a:cs typeface="Times New Roman" panose="02020603050405020304" pitchFamily="18" charset="0"/>
                </a:rPr>
                <a:t>Mesures</a:t>
              </a:r>
              <a:r>
                <a:rPr lang="en-US" sz="1689" b="1" dirty="0">
                  <a:solidFill>
                    <a:schemeClr val="tx2"/>
                  </a:solidFill>
                  <a:latin typeface="Georgia" panose="02040502050405020303" pitchFamily="18" charset="0"/>
                  <a:cs typeface="Times New Roman" panose="02020603050405020304" pitchFamily="18" charset="0"/>
                </a:rPr>
                <a:t> de </a:t>
              </a:r>
              <a:r>
                <a:rPr lang="en-US" sz="1689" b="1" dirty="0" err="1">
                  <a:solidFill>
                    <a:schemeClr val="tx2"/>
                  </a:solidFill>
                  <a:latin typeface="Georgia" panose="02040502050405020303" pitchFamily="18" charset="0"/>
                  <a:cs typeface="Times New Roman" panose="02020603050405020304" pitchFamily="18" charset="0"/>
                </a:rPr>
                <a:t>C</a:t>
              </a:r>
              <a:r>
                <a:rPr lang="en-US" sz="1689" b="1" dirty="0" err="1" smtClean="0">
                  <a:solidFill>
                    <a:schemeClr val="tx2"/>
                  </a:solidFill>
                  <a:latin typeface="Georgia" panose="02040502050405020303" pitchFamily="18" charset="0"/>
                  <a:cs typeface="Times New Roman" panose="02020603050405020304" pitchFamily="18" charset="0"/>
                </a:rPr>
                <a:t>onnexité</a:t>
              </a:r>
              <a:r>
                <a:rPr lang="en-US" sz="1689" b="1" dirty="0" smtClean="0">
                  <a:solidFill>
                    <a:schemeClr val="tx2"/>
                  </a:solidFill>
                  <a:latin typeface="Georgia" panose="02040502050405020303" pitchFamily="18" charset="0"/>
                  <a:cs typeface="Times New Roman" panose="02020603050405020304" pitchFamily="18" charset="0"/>
                </a:rPr>
                <a:t> </a:t>
              </a:r>
              <a:endParaRPr lang="fr-FR" sz="1689" b="1" dirty="0">
                <a:solidFill>
                  <a:schemeClr val="tx2"/>
                </a:solidFill>
                <a:latin typeface="Georgia" panose="02040502050405020303" pitchFamily="18" charset="0"/>
                <a:cs typeface="Times New Roman" panose="02020603050405020304" pitchFamily="18" charset="0"/>
              </a:endParaRPr>
            </a:p>
          </p:txBody>
        </p:sp>
      </p:grpSp>
      <p:grpSp>
        <p:nvGrpSpPr>
          <p:cNvPr id="32" name="Groupe 31"/>
          <p:cNvGrpSpPr/>
          <p:nvPr/>
        </p:nvGrpSpPr>
        <p:grpSpPr>
          <a:xfrm>
            <a:off x="496226" y="4495671"/>
            <a:ext cx="646978" cy="1175326"/>
            <a:chOff x="4117" y="1528104"/>
            <a:chExt cx="886622" cy="2265468"/>
          </a:xfrm>
          <a:gradFill>
            <a:gsLst>
              <a:gs pos="0">
                <a:srgbClr val="44546A"/>
              </a:gs>
              <a:gs pos="100000">
                <a:schemeClr val="bg2">
                  <a:lumMod val="90000"/>
                </a:schemeClr>
              </a:gs>
            </a:gsLst>
            <a:lin ang="5400000" scaled="1"/>
          </a:gradFill>
          <a:scene3d>
            <a:camera prst="orthographicFront"/>
            <a:lightRig rig="threePt" dir="t">
              <a:rot lat="0" lon="0" rev="7500000"/>
            </a:lightRig>
          </a:scene3d>
        </p:grpSpPr>
        <p:sp>
          <p:nvSpPr>
            <p:cNvPr id="33" name="Rectangle à coins arrondis 32"/>
            <p:cNvSpPr/>
            <p:nvPr/>
          </p:nvSpPr>
          <p:spPr>
            <a:xfrm>
              <a:off x="4117" y="1528104"/>
              <a:ext cx="886622" cy="2265468"/>
            </a:xfrm>
            <a:prstGeom prst="roundRect">
              <a:avLst>
                <a:gd name="adj" fmla="val 10000"/>
              </a:avLst>
            </a:prstGeom>
            <a:grpFill/>
            <a:sp3d prstMaterial="metal">
              <a:bevelT prst="relaxedInset"/>
            </a:sp3d>
          </p:spPr>
          <p:style>
            <a:lnRef idx="0">
              <a:scrgbClr r="0" g="0" b="0"/>
            </a:lnRef>
            <a:fillRef idx="0">
              <a:scrgbClr r="0" g="0" b="0"/>
            </a:fillRef>
            <a:effectRef idx="0">
              <a:scrgbClr r="0" g="0" b="0"/>
            </a:effectRef>
            <a:fontRef idx="minor">
              <a:schemeClr val="lt1"/>
            </a:fontRef>
          </p:style>
        </p:sp>
        <p:sp>
          <p:nvSpPr>
            <p:cNvPr id="34" name="Rectangle 33"/>
            <p:cNvSpPr/>
            <p:nvPr/>
          </p:nvSpPr>
          <p:spPr>
            <a:xfrm>
              <a:off x="30085" y="1554072"/>
              <a:ext cx="834686" cy="221353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err="1">
                  <a:solidFill>
                    <a:schemeClr val="accent5">
                      <a:lumMod val="50000"/>
                    </a:schemeClr>
                  </a:solidFill>
                  <a:latin typeface="Georgia" panose="02040502050405020303" pitchFamily="18" charset="0"/>
                  <a:cs typeface="Times New Roman" panose="02020603050405020304" pitchFamily="18" charset="0"/>
                </a:rPr>
                <a:t>Lesk</a:t>
              </a:r>
              <a:r>
                <a:rPr lang="en-US" sz="1100" b="1" dirty="0">
                  <a:solidFill>
                    <a:schemeClr val="accent5">
                      <a:lumMod val="50000"/>
                    </a:schemeClr>
                  </a:solidFill>
                  <a:latin typeface="Georgia" panose="02040502050405020303" pitchFamily="18" charset="0"/>
                  <a:cs typeface="Times New Roman" panose="02020603050405020304" pitchFamily="18" charset="0"/>
                </a:rPr>
                <a:t> </a:t>
              </a:r>
              <a:endParaRPr lang="fr-FR" sz="1100" b="1" dirty="0">
                <a:solidFill>
                  <a:schemeClr val="accent5">
                    <a:lumMod val="50000"/>
                  </a:schemeClr>
                </a:solidFill>
                <a:latin typeface="Georgia" panose="02040502050405020303" pitchFamily="18" charset="0"/>
                <a:cs typeface="Times New Roman" panose="02020603050405020304" pitchFamily="18" charset="0"/>
              </a:endParaRPr>
            </a:p>
          </p:txBody>
        </p:sp>
      </p:grpSp>
      <p:grpSp>
        <p:nvGrpSpPr>
          <p:cNvPr id="35" name="Groupe 34"/>
          <p:cNvGrpSpPr/>
          <p:nvPr/>
        </p:nvGrpSpPr>
        <p:grpSpPr>
          <a:xfrm>
            <a:off x="1160451" y="4495671"/>
            <a:ext cx="1131996" cy="1175326"/>
            <a:chOff x="965144" y="1528104"/>
            <a:chExt cx="886622" cy="2265468"/>
          </a:xfrm>
          <a:gradFill>
            <a:gsLst>
              <a:gs pos="0">
                <a:srgbClr val="44546A"/>
              </a:gs>
              <a:gs pos="100000">
                <a:schemeClr val="bg2">
                  <a:lumMod val="90000"/>
                </a:schemeClr>
              </a:gs>
            </a:gsLst>
            <a:lin ang="5400000" scaled="1"/>
          </a:gradFill>
          <a:scene3d>
            <a:camera prst="orthographicFront"/>
            <a:lightRig rig="threePt" dir="t">
              <a:rot lat="0" lon="0" rev="7500000"/>
            </a:lightRig>
          </a:scene3d>
        </p:grpSpPr>
        <p:sp>
          <p:nvSpPr>
            <p:cNvPr id="36" name="Rectangle à coins arrondis 35"/>
            <p:cNvSpPr/>
            <p:nvPr/>
          </p:nvSpPr>
          <p:spPr>
            <a:xfrm>
              <a:off x="965144" y="1528104"/>
              <a:ext cx="886622" cy="2265468"/>
            </a:xfrm>
            <a:prstGeom prst="roundRect">
              <a:avLst>
                <a:gd name="adj" fmla="val 10000"/>
              </a:avLst>
            </a:prstGeom>
            <a:grpFill/>
            <a:sp3d prstMaterial="metal">
              <a:bevelT prst="relaxedInset"/>
            </a:sp3d>
          </p:spPr>
          <p:style>
            <a:lnRef idx="0">
              <a:scrgbClr r="0" g="0" b="0"/>
            </a:lnRef>
            <a:fillRef idx="0">
              <a:scrgbClr r="0" g="0" b="0"/>
            </a:fillRef>
            <a:effectRef idx="0">
              <a:scrgbClr r="0" g="0" b="0"/>
            </a:effectRef>
            <a:fontRef idx="minor">
              <a:schemeClr val="lt1"/>
            </a:fontRef>
          </p:style>
        </p:sp>
        <p:sp>
          <p:nvSpPr>
            <p:cNvPr id="37" name="Rectangle 36"/>
            <p:cNvSpPr/>
            <p:nvPr/>
          </p:nvSpPr>
          <p:spPr>
            <a:xfrm>
              <a:off x="991112" y="1554072"/>
              <a:ext cx="834686" cy="221353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Adapted-</a:t>
              </a:r>
              <a:r>
                <a:rPr lang="en-US" sz="1100" b="1" dirty="0" err="1">
                  <a:solidFill>
                    <a:schemeClr val="accent5">
                      <a:lumMod val="50000"/>
                    </a:schemeClr>
                  </a:solidFill>
                  <a:latin typeface="Georgia" panose="02040502050405020303" pitchFamily="18" charset="0"/>
                  <a:cs typeface="Times New Roman" panose="02020603050405020304" pitchFamily="18" charset="0"/>
                </a:rPr>
                <a:t>lesk</a:t>
              </a:r>
              <a:r>
                <a:rPr lang="en-US" sz="1100" b="1" dirty="0">
                  <a:solidFill>
                    <a:schemeClr val="accent5">
                      <a:lumMod val="50000"/>
                    </a:schemeClr>
                  </a:solidFill>
                  <a:latin typeface="Georgia" panose="02040502050405020303" pitchFamily="18" charset="0"/>
                  <a:cs typeface="Times New Roman" panose="02020603050405020304" pitchFamily="18" charset="0"/>
                </a:rPr>
                <a:t> (a-</a:t>
              </a:r>
              <a:r>
                <a:rPr lang="en-US" sz="1100" b="1" dirty="0" err="1">
                  <a:solidFill>
                    <a:schemeClr val="accent5">
                      <a:lumMod val="50000"/>
                    </a:schemeClr>
                  </a:solidFill>
                  <a:latin typeface="Georgia" panose="02040502050405020303" pitchFamily="18" charset="0"/>
                  <a:cs typeface="Times New Roman" panose="02020603050405020304" pitchFamily="18" charset="0"/>
                </a:rPr>
                <a:t>lesk</a:t>
              </a:r>
              <a:r>
                <a:rPr lang="en-US" sz="1100" b="1" dirty="0">
                  <a:solidFill>
                    <a:schemeClr val="accent5">
                      <a:lumMod val="50000"/>
                    </a:schemeClr>
                  </a:solidFill>
                  <a:latin typeface="Georgia" panose="02040502050405020303" pitchFamily="18" charset="0"/>
                  <a:cs typeface="Times New Roman" panose="02020603050405020304" pitchFamily="18" charset="0"/>
                </a:rPr>
                <a:t>)</a:t>
              </a:r>
              <a:endParaRPr lang="fr-FR" sz="1100" b="1" dirty="0">
                <a:solidFill>
                  <a:schemeClr val="accent5">
                    <a:lumMod val="50000"/>
                  </a:schemeClr>
                </a:solidFill>
                <a:latin typeface="Georgia" panose="02040502050405020303" pitchFamily="18" charset="0"/>
                <a:cs typeface="Times New Roman" panose="02020603050405020304" pitchFamily="18" charset="0"/>
              </a:endParaRPr>
            </a:p>
          </p:txBody>
        </p:sp>
      </p:grpSp>
      <p:grpSp>
        <p:nvGrpSpPr>
          <p:cNvPr id="38" name="Groupe 37"/>
          <p:cNvGrpSpPr/>
          <p:nvPr/>
        </p:nvGrpSpPr>
        <p:grpSpPr>
          <a:xfrm>
            <a:off x="2312417" y="4495671"/>
            <a:ext cx="724603" cy="1175326"/>
            <a:chOff x="1926171" y="1528104"/>
            <a:chExt cx="886622" cy="2265468"/>
          </a:xfrm>
          <a:gradFill>
            <a:gsLst>
              <a:gs pos="0">
                <a:srgbClr val="44546A"/>
              </a:gs>
              <a:gs pos="100000">
                <a:schemeClr val="bg2"/>
              </a:gs>
            </a:gsLst>
            <a:lin ang="5400000" scaled="1"/>
          </a:gradFill>
          <a:scene3d>
            <a:camera prst="orthographicFront"/>
            <a:lightRig rig="threePt" dir="t">
              <a:rot lat="0" lon="0" rev="7500000"/>
            </a:lightRig>
          </a:scene3d>
        </p:grpSpPr>
        <p:sp>
          <p:nvSpPr>
            <p:cNvPr id="39" name="Rectangle à coins arrondis 38"/>
            <p:cNvSpPr/>
            <p:nvPr/>
          </p:nvSpPr>
          <p:spPr>
            <a:xfrm>
              <a:off x="1926171" y="1528104"/>
              <a:ext cx="886622" cy="2265468"/>
            </a:xfrm>
            <a:prstGeom prst="roundRect">
              <a:avLst>
                <a:gd name="adj" fmla="val 10000"/>
              </a:avLst>
            </a:prstGeom>
            <a:grpFill/>
            <a:sp3d prstMaterial="metal">
              <a:bevelT prst="relaxedInset"/>
            </a:sp3d>
          </p:spPr>
          <p:style>
            <a:lnRef idx="0">
              <a:scrgbClr r="0" g="0" b="0"/>
            </a:lnRef>
            <a:fillRef idx="0">
              <a:scrgbClr r="0" g="0" b="0"/>
            </a:fillRef>
            <a:effectRef idx="0">
              <a:scrgbClr r="0" g="0" b="0"/>
            </a:effectRef>
            <a:fontRef idx="minor">
              <a:schemeClr val="lt1"/>
            </a:fontRef>
          </p:style>
        </p:sp>
        <p:sp>
          <p:nvSpPr>
            <p:cNvPr id="40" name="Rectangle 39"/>
            <p:cNvSpPr/>
            <p:nvPr/>
          </p:nvSpPr>
          <p:spPr>
            <a:xfrm>
              <a:off x="1952139" y="1554072"/>
              <a:ext cx="834686" cy="221353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fr-FR" sz="1100" b="1" dirty="0" err="1">
                  <a:solidFill>
                    <a:schemeClr val="accent5">
                      <a:lumMod val="50000"/>
                    </a:schemeClr>
                  </a:solidFill>
                  <a:latin typeface="Georgia" panose="02040502050405020303" pitchFamily="18" charset="0"/>
                  <a:cs typeface="Times New Roman" panose="02020603050405020304" pitchFamily="18" charset="0"/>
                </a:rPr>
                <a:t>Vector</a:t>
              </a:r>
              <a:r>
                <a:rPr lang="fr-FR" sz="1100" b="1" dirty="0">
                  <a:solidFill>
                    <a:schemeClr val="accent5">
                      <a:lumMod val="50000"/>
                    </a:schemeClr>
                  </a:solidFill>
                  <a:latin typeface="Georgia" panose="02040502050405020303" pitchFamily="18" charset="0"/>
                  <a:cs typeface="Times New Roman" panose="02020603050405020304" pitchFamily="18" charset="0"/>
                </a:rPr>
                <a:t> (</a:t>
              </a:r>
              <a:r>
                <a:rPr lang="fr-FR" sz="1100" b="1" dirty="0" err="1">
                  <a:solidFill>
                    <a:schemeClr val="accent5">
                      <a:lumMod val="50000"/>
                    </a:schemeClr>
                  </a:solidFill>
                  <a:latin typeface="Georgia" panose="02040502050405020303" pitchFamily="18" charset="0"/>
                  <a:cs typeface="Times New Roman" panose="02020603050405020304" pitchFamily="18" charset="0"/>
                </a:rPr>
                <a:t>vec</a:t>
              </a:r>
              <a:r>
                <a:rPr lang="fr-FR" sz="1100" b="1" dirty="0">
                  <a:solidFill>
                    <a:schemeClr val="accent5">
                      <a:lumMod val="50000"/>
                    </a:schemeClr>
                  </a:solidFill>
                  <a:latin typeface="Georgia" panose="02040502050405020303" pitchFamily="18" charset="0"/>
                  <a:cs typeface="Times New Roman" panose="02020603050405020304" pitchFamily="18" charset="0"/>
                </a:rPr>
                <a:t>)</a:t>
              </a:r>
              <a:endParaRPr lang="en-US" sz="1100" b="1" dirty="0">
                <a:solidFill>
                  <a:schemeClr val="accent5">
                    <a:lumMod val="50000"/>
                  </a:schemeClr>
                </a:solidFill>
                <a:latin typeface="Georgia" panose="02040502050405020303" pitchFamily="18" charset="0"/>
                <a:cs typeface="Times New Roman" panose="02020603050405020304" pitchFamily="18" charset="0"/>
              </a:endParaRPr>
            </a:p>
          </p:txBody>
        </p:sp>
      </p:grpSp>
      <p:grpSp>
        <p:nvGrpSpPr>
          <p:cNvPr id="41" name="Groupe 40"/>
          <p:cNvGrpSpPr/>
          <p:nvPr/>
        </p:nvGrpSpPr>
        <p:grpSpPr>
          <a:xfrm>
            <a:off x="3174815" y="3246680"/>
            <a:ext cx="5461277" cy="664635"/>
            <a:chOff x="2961673" y="88"/>
            <a:chExt cx="6467027" cy="1281099"/>
          </a:xfrm>
          <a:gradFill>
            <a:gsLst>
              <a:gs pos="51313">
                <a:srgbClr val="C6C6C6"/>
              </a:gs>
              <a:gs pos="41247">
                <a:srgbClr val="CCCCCC"/>
              </a:gs>
              <a:gs pos="61380">
                <a:schemeClr val="bg1">
                  <a:lumMod val="75000"/>
                </a:schemeClr>
              </a:gs>
              <a:gs pos="0">
                <a:schemeClr val="bg2"/>
              </a:gs>
              <a:gs pos="99000">
                <a:srgbClr val="44546A"/>
              </a:gs>
            </a:gsLst>
            <a:lin ang="5400000" scaled="1"/>
          </a:gradFill>
          <a:scene3d>
            <a:camera prst="orthographicFront"/>
            <a:lightRig rig="threePt" dir="t">
              <a:rot lat="0" lon="0" rev="7500000"/>
            </a:lightRig>
          </a:scene3d>
        </p:grpSpPr>
        <p:sp>
          <p:nvSpPr>
            <p:cNvPr id="42" name="Rectangle à coins arrondis 41"/>
            <p:cNvSpPr/>
            <p:nvPr/>
          </p:nvSpPr>
          <p:spPr>
            <a:xfrm>
              <a:off x="2961673" y="88"/>
              <a:ext cx="6467027" cy="1281099"/>
            </a:xfrm>
            <a:prstGeom prst="roundRect">
              <a:avLst>
                <a:gd name="adj" fmla="val 10000"/>
              </a:avLst>
            </a:prstGeom>
            <a:grpFill/>
            <a:sp3d prstMaterial="metal">
              <a:bevelT prst="relaxedInset"/>
            </a:sp3d>
          </p:spPr>
          <p:style>
            <a:lnRef idx="0">
              <a:schemeClr val="accent3"/>
            </a:lnRef>
            <a:fillRef idx="3">
              <a:schemeClr val="accent3"/>
            </a:fillRef>
            <a:effectRef idx="3">
              <a:schemeClr val="accent3"/>
            </a:effectRef>
            <a:fontRef idx="minor">
              <a:schemeClr val="lt1"/>
            </a:fontRef>
          </p:style>
        </p:sp>
        <p:sp>
          <p:nvSpPr>
            <p:cNvPr id="43" name="Rectangle 42"/>
            <p:cNvSpPr/>
            <p:nvPr/>
          </p:nvSpPr>
          <p:spPr>
            <a:xfrm>
              <a:off x="2999195" y="37610"/>
              <a:ext cx="6391983" cy="1206055"/>
            </a:xfrm>
            <a:prstGeom prst="rect">
              <a:avLst/>
            </a:prstGeom>
            <a:grpFill/>
            <a:sp3d prstMaterial="metal">
              <a:bevelT prst="relaxedInset"/>
            </a:sp3d>
          </p:spPr>
          <p:style>
            <a:lnRef idx="0">
              <a:schemeClr val="accent3"/>
            </a:lnRef>
            <a:fillRef idx="3">
              <a:schemeClr val="accent3"/>
            </a:fillRef>
            <a:effectRef idx="3">
              <a:schemeClr val="accent3"/>
            </a:effectRef>
            <a:fontRef idx="minor">
              <a:schemeClr val="lt1"/>
            </a:fontRef>
          </p:style>
          <p:txBody>
            <a:bodyPr spcFirstLastPara="0" vert="horz" wrap="square" lIns="115829" tIns="115829" rIns="115829" bIns="115829" numCol="1" spcCol="1270" anchor="ctr" anchorCtr="0">
              <a:noAutofit/>
            </a:bodyPr>
            <a:lstStyle/>
            <a:p>
              <a:pPr algn="ctr" defTabSz="1351369">
                <a:lnSpc>
                  <a:spcPct val="90000"/>
                </a:lnSpc>
                <a:spcBef>
                  <a:spcPct val="0"/>
                </a:spcBef>
                <a:spcAft>
                  <a:spcPct val="35000"/>
                </a:spcAft>
              </a:pPr>
              <a:r>
                <a:rPr lang="fr-FR" sz="1858" b="1" dirty="0" smtClean="0">
                  <a:solidFill>
                    <a:schemeClr val="tx2"/>
                  </a:solidFill>
                  <a:latin typeface="Georgia" panose="02040502050405020303" pitchFamily="18" charset="0"/>
                  <a:cs typeface="Times New Roman" panose="02020603050405020304" pitchFamily="18" charset="0"/>
                </a:rPr>
                <a:t>Similarité Sémantique</a:t>
              </a:r>
              <a:endParaRPr lang="fr-FR" sz="1858" b="1" dirty="0">
                <a:solidFill>
                  <a:schemeClr val="tx2"/>
                </a:solidFill>
                <a:latin typeface="Georgia" panose="02040502050405020303" pitchFamily="18" charset="0"/>
                <a:cs typeface="Times New Roman" panose="02020603050405020304" pitchFamily="18" charset="0"/>
              </a:endParaRPr>
            </a:p>
          </p:txBody>
        </p:sp>
      </p:grpSp>
      <p:grpSp>
        <p:nvGrpSpPr>
          <p:cNvPr id="44" name="Groupe 43"/>
          <p:cNvGrpSpPr/>
          <p:nvPr/>
        </p:nvGrpSpPr>
        <p:grpSpPr>
          <a:xfrm>
            <a:off x="3177482" y="3993553"/>
            <a:ext cx="3086266" cy="391442"/>
            <a:chOff x="2964831" y="1530505"/>
            <a:chExt cx="3654633" cy="754514"/>
          </a:xfrm>
          <a:gradFill flip="none" rotWithShape="1">
            <a:gsLst>
              <a:gs pos="6000">
                <a:srgbClr val="C6C6C6"/>
              </a:gs>
              <a:gs pos="39157">
                <a:srgbClr val="A6ABB1"/>
              </a:gs>
              <a:gs pos="16000">
                <a:srgbClr val="CCCCCC"/>
              </a:gs>
              <a:gs pos="0">
                <a:schemeClr val="bg2"/>
              </a:gs>
              <a:gs pos="27000">
                <a:srgbClr val="75808E"/>
              </a:gs>
              <a:gs pos="99000">
                <a:srgbClr val="44546A"/>
              </a:gs>
            </a:gsLst>
            <a:lin ang="13500000" scaled="1"/>
            <a:tileRect/>
          </a:gradFill>
          <a:scene3d>
            <a:camera prst="orthographicFront"/>
            <a:lightRig rig="threePt" dir="t">
              <a:rot lat="0" lon="0" rev="7500000"/>
            </a:lightRig>
          </a:scene3d>
        </p:grpSpPr>
        <p:sp>
          <p:nvSpPr>
            <p:cNvPr id="45" name="Rectangle à coins arrondis 44"/>
            <p:cNvSpPr/>
            <p:nvPr/>
          </p:nvSpPr>
          <p:spPr>
            <a:xfrm>
              <a:off x="2964831" y="1530505"/>
              <a:ext cx="3654633" cy="754514"/>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46" name="Rectangle 45"/>
            <p:cNvSpPr/>
            <p:nvPr/>
          </p:nvSpPr>
          <p:spPr>
            <a:xfrm>
              <a:off x="2986930" y="1552604"/>
              <a:ext cx="3610435" cy="710316"/>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8262" tIns="48262" rIns="48262" bIns="48262" numCol="1" spcCol="1270" anchor="ctr" anchorCtr="0">
              <a:noAutofit/>
            </a:bodyPr>
            <a:lstStyle/>
            <a:p>
              <a:pPr algn="ctr" defTabSz="563070">
                <a:lnSpc>
                  <a:spcPct val="90000"/>
                </a:lnSpc>
                <a:spcBef>
                  <a:spcPct val="0"/>
                </a:spcBef>
                <a:spcAft>
                  <a:spcPct val="35000"/>
                </a:spcAft>
              </a:pPr>
              <a:r>
                <a:rPr lang="en-US" sz="1351" b="1" dirty="0" err="1">
                  <a:solidFill>
                    <a:schemeClr val="bg2"/>
                  </a:solidFill>
                  <a:latin typeface="Georgia" panose="02040502050405020303" pitchFamily="18" charset="0"/>
                  <a:cs typeface="Times New Roman" panose="02020603050405020304" pitchFamily="18" charset="0"/>
                </a:rPr>
                <a:t>Basées</a:t>
              </a:r>
              <a:r>
                <a:rPr lang="en-US" sz="1351" b="1" dirty="0">
                  <a:solidFill>
                    <a:schemeClr val="bg2"/>
                  </a:solidFill>
                  <a:latin typeface="Georgia" panose="02040502050405020303" pitchFamily="18" charset="0"/>
                  <a:cs typeface="Times New Roman" panose="02020603050405020304" pitchFamily="18" charset="0"/>
                </a:rPr>
                <a:t> </a:t>
              </a:r>
              <a:r>
                <a:rPr lang="en-US" sz="1351" b="1" dirty="0" err="1">
                  <a:solidFill>
                    <a:schemeClr val="bg2"/>
                  </a:solidFill>
                  <a:latin typeface="Georgia" panose="02040502050405020303" pitchFamily="18" charset="0"/>
                  <a:cs typeface="Times New Roman" panose="02020603050405020304" pitchFamily="18" charset="0"/>
                </a:rPr>
                <a:t>sur</a:t>
              </a:r>
              <a:r>
                <a:rPr lang="en-US" sz="1351" b="1" dirty="0">
                  <a:solidFill>
                    <a:schemeClr val="bg2"/>
                  </a:solidFill>
                  <a:latin typeface="Georgia" panose="02040502050405020303" pitchFamily="18" charset="0"/>
                  <a:cs typeface="Times New Roman" panose="02020603050405020304" pitchFamily="18" charset="0"/>
                </a:rPr>
                <a:t> </a:t>
              </a:r>
              <a:r>
                <a:rPr lang="en-US" sz="1351" b="1" dirty="0" err="1">
                  <a:solidFill>
                    <a:schemeClr val="bg2"/>
                  </a:solidFill>
                  <a:latin typeface="Georgia" panose="02040502050405020303" pitchFamily="18" charset="0"/>
                  <a:cs typeface="Times New Roman" panose="02020603050405020304" pitchFamily="18" charset="0"/>
                </a:rPr>
                <a:t>trajectoire</a:t>
              </a:r>
              <a:r>
                <a:rPr lang="en-US" sz="1351" b="1" dirty="0">
                  <a:solidFill>
                    <a:schemeClr val="bg2"/>
                  </a:solidFill>
                  <a:latin typeface="Georgia" panose="02040502050405020303" pitchFamily="18" charset="0"/>
                  <a:cs typeface="Times New Roman" panose="02020603050405020304" pitchFamily="18" charset="0"/>
                </a:rPr>
                <a:t>  “Path-based”</a:t>
              </a:r>
              <a:endParaRPr lang="fr-FR" sz="1351" b="1" dirty="0">
                <a:solidFill>
                  <a:schemeClr val="bg2"/>
                </a:solidFill>
                <a:latin typeface="Georgia" panose="02040502050405020303" pitchFamily="18" charset="0"/>
                <a:cs typeface="Times New Roman" panose="02020603050405020304" pitchFamily="18" charset="0"/>
              </a:endParaRPr>
            </a:p>
          </p:txBody>
        </p:sp>
      </p:grpSp>
      <p:grpSp>
        <p:nvGrpSpPr>
          <p:cNvPr id="47" name="Groupe 46"/>
          <p:cNvGrpSpPr/>
          <p:nvPr/>
        </p:nvGrpSpPr>
        <p:grpSpPr>
          <a:xfrm>
            <a:off x="3201614" y="4464625"/>
            <a:ext cx="748004" cy="1175326"/>
            <a:chOff x="2964831" y="2534337"/>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48" name="Rectangle à coins arrondis 47"/>
            <p:cNvSpPr/>
            <p:nvPr/>
          </p:nvSpPr>
          <p:spPr>
            <a:xfrm>
              <a:off x="2964831" y="2534337"/>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49" name="Rectangle 48"/>
            <p:cNvSpPr/>
            <p:nvPr/>
          </p:nvSpPr>
          <p:spPr>
            <a:xfrm>
              <a:off x="2990774" y="2560280"/>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Rada et al (path)</a:t>
              </a:r>
            </a:p>
          </p:txBody>
        </p:sp>
      </p:grpSp>
      <p:grpSp>
        <p:nvGrpSpPr>
          <p:cNvPr id="50" name="Groupe 49"/>
          <p:cNvGrpSpPr/>
          <p:nvPr/>
        </p:nvGrpSpPr>
        <p:grpSpPr>
          <a:xfrm>
            <a:off x="3981034" y="4464625"/>
            <a:ext cx="748004" cy="1175326"/>
            <a:chOff x="3887790" y="2534337"/>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51" name="Rectangle à coins arrondis 50"/>
            <p:cNvSpPr/>
            <p:nvPr/>
          </p:nvSpPr>
          <p:spPr>
            <a:xfrm>
              <a:off x="3887790" y="2534337"/>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4" name="Rectangle 73"/>
            <p:cNvSpPr/>
            <p:nvPr/>
          </p:nvSpPr>
          <p:spPr>
            <a:xfrm>
              <a:off x="3913733" y="2560280"/>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Wu and Palmer (</a:t>
              </a:r>
              <a:r>
                <a:rPr lang="en-US" sz="1100" b="1" dirty="0" err="1">
                  <a:solidFill>
                    <a:schemeClr val="accent5">
                      <a:lumMod val="50000"/>
                    </a:schemeClr>
                  </a:solidFill>
                  <a:latin typeface="Georgia" panose="02040502050405020303" pitchFamily="18" charset="0"/>
                  <a:cs typeface="Times New Roman" panose="02020603050405020304" pitchFamily="18" charset="0"/>
                </a:rPr>
                <a:t>wup</a:t>
              </a:r>
              <a:r>
                <a:rPr lang="en-US" sz="1100" b="1" dirty="0">
                  <a:solidFill>
                    <a:schemeClr val="accent5">
                      <a:lumMod val="50000"/>
                    </a:schemeClr>
                  </a:solidFill>
                  <a:latin typeface="Georgia" panose="02040502050405020303" pitchFamily="18" charset="0"/>
                  <a:cs typeface="Times New Roman" panose="02020603050405020304" pitchFamily="18" charset="0"/>
                </a:rPr>
                <a:t>) </a:t>
              </a:r>
            </a:p>
          </p:txBody>
        </p:sp>
      </p:grpSp>
      <p:grpSp>
        <p:nvGrpSpPr>
          <p:cNvPr id="75" name="Groupe 74"/>
          <p:cNvGrpSpPr/>
          <p:nvPr/>
        </p:nvGrpSpPr>
        <p:grpSpPr>
          <a:xfrm>
            <a:off x="4760455" y="4464625"/>
            <a:ext cx="748004" cy="1175326"/>
            <a:chOff x="4810749" y="2534337"/>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76" name="Rectangle à coins arrondis 75"/>
            <p:cNvSpPr/>
            <p:nvPr/>
          </p:nvSpPr>
          <p:spPr>
            <a:xfrm>
              <a:off x="4810749" y="2534337"/>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7" name="Rectangle 76"/>
            <p:cNvSpPr/>
            <p:nvPr/>
          </p:nvSpPr>
          <p:spPr>
            <a:xfrm>
              <a:off x="4836692" y="2560280"/>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Leacock and </a:t>
              </a:r>
              <a:r>
                <a:rPr lang="en-US" sz="1100" b="1" dirty="0" err="1">
                  <a:solidFill>
                    <a:schemeClr val="accent5">
                      <a:lumMod val="50000"/>
                    </a:schemeClr>
                  </a:solidFill>
                  <a:latin typeface="Georgia" panose="02040502050405020303" pitchFamily="18" charset="0"/>
                  <a:cs typeface="Times New Roman" panose="02020603050405020304" pitchFamily="18" charset="0"/>
                </a:rPr>
                <a:t>Chodorow</a:t>
              </a:r>
              <a:r>
                <a:rPr lang="en-US" sz="1100" b="1" dirty="0">
                  <a:solidFill>
                    <a:schemeClr val="accent5">
                      <a:lumMod val="50000"/>
                    </a:schemeClr>
                  </a:solidFill>
                  <a:latin typeface="Georgia" panose="02040502050405020303" pitchFamily="18" charset="0"/>
                  <a:cs typeface="Times New Roman" panose="02020603050405020304" pitchFamily="18" charset="0"/>
                </a:rPr>
                <a:t> (</a:t>
              </a:r>
              <a:r>
                <a:rPr lang="en-US" sz="1100" b="1" dirty="0" err="1">
                  <a:solidFill>
                    <a:schemeClr val="accent5">
                      <a:lumMod val="50000"/>
                    </a:schemeClr>
                  </a:solidFill>
                  <a:latin typeface="Georgia" panose="02040502050405020303" pitchFamily="18" charset="0"/>
                  <a:cs typeface="Times New Roman" panose="02020603050405020304" pitchFamily="18" charset="0"/>
                </a:rPr>
                <a:t>lch</a:t>
              </a:r>
              <a:r>
                <a:rPr lang="en-US" sz="1100" b="1" dirty="0">
                  <a:solidFill>
                    <a:schemeClr val="accent5">
                      <a:lumMod val="50000"/>
                    </a:schemeClr>
                  </a:solidFill>
                  <a:latin typeface="Georgia" panose="02040502050405020303" pitchFamily="18" charset="0"/>
                  <a:cs typeface="Times New Roman" panose="02020603050405020304" pitchFamily="18" charset="0"/>
                </a:rPr>
                <a:t>) </a:t>
              </a:r>
            </a:p>
          </p:txBody>
        </p:sp>
      </p:grpSp>
      <p:grpSp>
        <p:nvGrpSpPr>
          <p:cNvPr id="78" name="Groupe 77"/>
          <p:cNvGrpSpPr/>
          <p:nvPr/>
        </p:nvGrpSpPr>
        <p:grpSpPr>
          <a:xfrm>
            <a:off x="5539876" y="4464625"/>
            <a:ext cx="748004" cy="1175326"/>
            <a:chOff x="5733708" y="2534337"/>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79" name="Rectangle à coins arrondis 78"/>
            <p:cNvSpPr/>
            <p:nvPr/>
          </p:nvSpPr>
          <p:spPr>
            <a:xfrm>
              <a:off x="5733708" y="2534337"/>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80" name="Rectangle 79"/>
            <p:cNvSpPr/>
            <p:nvPr/>
          </p:nvSpPr>
          <p:spPr>
            <a:xfrm>
              <a:off x="5759651" y="2560280"/>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Nguyen and Al-</a:t>
              </a:r>
              <a:r>
                <a:rPr lang="en-US" sz="1100" b="1" dirty="0" err="1">
                  <a:solidFill>
                    <a:schemeClr val="accent5">
                      <a:lumMod val="50000"/>
                    </a:schemeClr>
                  </a:solidFill>
                  <a:latin typeface="Georgia" panose="02040502050405020303" pitchFamily="18" charset="0"/>
                  <a:cs typeface="Times New Roman" panose="02020603050405020304" pitchFamily="18" charset="0"/>
                </a:rPr>
                <a:t>Mubaid</a:t>
              </a:r>
              <a:r>
                <a:rPr lang="en-US" sz="1100" b="1" dirty="0">
                  <a:solidFill>
                    <a:schemeClr val="accent5">
                      <a:lumMod val="50000"/>
                    </a:schemeClr>
                  </a:solidFill>
                  <a:latin typeface="Georgia" panose="02040502050405020303" pitchFamily="18" charset="0"/>
                  <a:cs typeface="Times New Roman" panose="02020603050405020304" pitchFamily="18" charset="0"/>
                </a:rPr>
                <a:t> (</a:t>
              </a:r>
              <a:r>
                <a:rPr lang="en-US" sz="1100" b="1" dirty="0" err="1">
                  <a:solidFill>
                    <a:schemeClr val="accent5">
                      <a:lumMod val="50000"/>
                    </a:schemeClr>
                  </a:solidFill>
                  <a:latin typeface="Georgia" panose="02040502050405020303" pitchFamily="18" charset="0"/>
                  <a:cs typeface="Times New Roman" panose="02020603050405020304" pitchFamily="18" charset="0"/>
                </a:rPr>
                <a:t>nam</a:t>
              </a:r>
              <a:r>
                <a:rPr lang="en-US" sz="1100" b="1" dirty="0">
                  <a:solidFill>
                    <a:schemeClr val="accent5">
                      <a:lumMod val="50000"/>
                    </a:schemeClr>
                  </a:solidFill>
                  <a:latin typeface="Georgia" panose="02040502050405020303" pitchFamily="18" charset="0"/>
                  <a:cs typeface="Times New Roman" panose="02020603050405020304" pitchFamily="18" charset="0"/>
                </a:rPr>
                <a:t>)</a:t>
              </a:r>
            </a:p>
          </p:txBody>
        </p:sp>
      </p:grpSp>
      <p:grpSp>
        <p:nvGrpSpPr>
          <p:cNvPr id="81" name="Groupe 80"/>
          <p:cNvGrpSpPr/>
          <p:nvPr/>
        </p:nvGrpSpPr>
        <p:grpSpPr>
          <a:xfrm>
            <a:off x="6326579" y="3978414"/>
            <a:ext cx="2306845" cy="367324"/>
            <a:chOff x="6693869" y="1530505"/>
            <a:chExt cx="2731674" cy="708026"/>
          </a:xfrm>
          <a:gradFill flip="none" rotWithShape="1">
            <a:gsLst>
              <a:gs pos="6000">
                <a:srgbClr val="C6C6C6"/>
              </a:gs>
              <a:gs pos="39157">
                <a:srgbClr val="A6ABB1"/>
              </a:gs>
              <a:gs pos="16000">
                <a:srgbClr val="CCCCCC"/>
              </a:gs>
              <a:gs pos="0">
                <a:schemeClr val="bg2"/>
              </a:gs>
              <a:gs pos="27000">
                <a:srgbClr val="75808E"/>
              </a:gs>
              <a:gs pos="99000">
                <a:srgbClr val="44546A"/>
              </a:gs>
            </a:gsLst>
            <a:lin ang="13500000" scaled="1"/>
            <a:tileRect/>
          </a:gradFill>
          <a:scene3d>
            <a:camera prst="orthographicFront"/>
            <a:lightRig rig="threePt" dir="t">
              <a:rot lat="0" lon="0" rev="7500000"/>
            </a:lightRig>
          </a:scene3d>
        </p:grpSpPr>
        <p:sp>
          <p:nvSpPr>
            <p:cNvPr id="82" name="Rectangle à coins arrondis 81"/>
            <p:cNvSpPr/>
            <p:nvPr/>
          </p:nvSpPr>
          <p:spPr>
            <a:xfrm>
              <a:off x="6693869" y="1530505"/>
              <a:ext cx="2731674" cy="708026"/>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83" name="Rectangle 82"/>
            <p:cNvSpPr/>
            <p:nvPr/>
          </p:nvSpPr>
          <p:spPr>
            <a:xfrm>
              <a:off x="6714606" y="1551242"/>
              <a:ext cx="2690200" cy="66655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8262" tIns="48262" rIns="48262" bIns="48262" numCol="1" spcCol="1270" anchor="ctr" anchorCtr="0">
              <a:noAutofit/>
            </a:bodyPr>
            <a:lstStyle/>
            <a:p>
              <a:pPr algn="ctr" defTabSz="563070">
                <a:lnSpc>
                  <a:spcPct val="90000"/>
                </a:lnSpc>
                <a:spcBef>
                  <a:spcPct val="0"/>
                </a:spcBef>
                <a:spcAft>
                  <a:spcPct val="35000"/>
                </a:spcAft>
              </a:pPr>
              <a:r>
                <a:rPr lang="en-US" sz="1351" b="1" dirty="0" err="1">
                  <a:solidFill>
                    <a:schemeClr val="bg2"/>
                  </a:solidFill>
                  <a:latin typeface="Georgia" panose="02040502050405020303" pitchFamily="18" charset="0"/>
                  <a:cs typeface="Times New Roman" panose="02020603050405020304" pitchFamily="18" charset="0"/>
                </a:rPr>
                <a:t>Basé</a:t>
              </a:r>
              <a:r>
                <a:rPr lang="en-US" sz="1351" b="1" dirty="0">
                  <a:solidFill>
                    <a:schemeClr val="bg2"/>
                  </a:solidFill>
                  <a:latin typeface="Georgia" panose="02040502050405020303" pitchFamily="18" charset="0"/>
                  <a:cs typeface="Times New Roman" panose="02020603050405020304" pitchFamily="18" charset="0"/>
                </a:rPr>
                <a:t> </a:t>
              </a:r>
              <a:r>
                <a:rPr lang="en-US" sz="1351" b="1" dirty="0" err="1">
                  <a:solidFill>
                    <a:schemeClr val="bg2"/>
                  </a:solidFill>
                  <a:latin typeface="Georgia" panose="02040502050405020303" pitchFamily="18" charset="0"/>
                  <a:cs typeface="Times New Roman" panose="02020603050405020304" pitchFamily="18" charset="0"/>
                </a:rPr>
                <a:t>sur</a:t>
              </a:r>
              <a:r>
                <a:rPr lang="en-US" sz="1351" b="1" dirty="0">
                  <a:solidFill>
                    <a:schemeClr val="bg2"/>
                  </a:solidFill>
                  <a:latin typeface="Georgia" panose="02040502050405020303" pitchFamily="18" charset="0"/>
                  <a:cs typeface="Times New Roman" panose="02020603050405020304" pitchFamily="18" charset="0"/>
                </a:rPr>
                <a:t> </a:t>
              </a:r>
              <a:r>
                <a:rPr lang="en-US" sz="1351" b="1" dirty="0" err="1">
                  <a:solidFill>
                    <a:schemeClr val="bg2"/>
                  </a:solidFill>
                  <a:latin typeface="Georgia" panose="02040502050405020303" pitchFamily="18" charset="0"/>
                  <a:cs typeface="Times New Roman" panose="02020603050405020304" pitchFamily="18" charset="0"/>
                </a:rPr>
                <a:t>Contenu</a:t>
              </a:r>
              <a:r>
                <a:rPr lang="en-US" sz="1351" b="1" dirty="0">
                  <a:solidFill>
                    <a:schemeClr val="bg2"/>
                  </a:solidFill>
                  <a:latin typeface="Georgia" panose="02040502050405020303" pitchFamily="18" charset="0"/>
                  <a:cs typeface="Times New Roman" panose="02020603050405020304" pitchFamily="18" charset="0"/>
                </a:rPr>
                <a:t> </a:t>
              </a:r>
              <a:r>
                <a:rPr lang="en-US" sz="1351" b="1" dirty="0" err="1">
                  <a:solidFill>
                    <a:schemeClr val="bg2"/>
                  </a:solidFill>
                  <a:latin typeface="Georgia" panose="02040502050405020303" pitchFamily="18" charset="0"/>
                  <a:cs typeface="Times New Roman" panose="02020603050405020304" pitchFamily="18" charset="0"/>
                </a:rPr>
                <a:t>Informatif</a:t>
              </a:r>
              <a:r>
                <a:rPr lang="en-US" sz="1351" b="1" dirty="0">
                  <a:solidFill>
                    <a:schemeClr val="bg2"/>
                  </a:solidFill>
                  <a:latin typeface="Georgia" panose="02040502050405020303" pitchFamily="18" charset="0"/>
                  <a:cs typeface="Times New Roman" panose="02020603050405020304" pitchFamily="18" charset="0"/>
                </a:rPr>
                <a:t> “IC-based”</a:t>
              </a:r>
            </a:p>
          </p:txBody>
        </p:sp>
      </p:grpSp>
      <p:grpSp>
        <p:nvGrpSpPr>
          <p:cNvPr id="84" name="Groupe 83"/>
          <p:cNvGrpSpPr/>
          <p:nvPr/>
        </p:nvGrpSpPr>
        <p:grpSpPr>
          <a:xfrm>
            <a:off x="6350714" y="4425368"/>
            <a:ext cx="649447" cy="1175326"/>
            <a:chOff x="6693869" y="2487850"/>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85" name="Rectangle à coins arrondis 84"/>
            <p:cNvSpPr/>
            <p:nvPr/>
          </p:nvSpPr>
          <p:spPr>
            <a:xfrm>
              <a:off x="6693869" y="2487850"/>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86" name="Rectangle 85"/>
            <p:cNvSpPr/>
            <p:nvPr/>
          </p:nvSpPr>
          <p:spPr>
            <a:xfrm>
              <a:off x="6719812" y="2513793"/>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err="1">
                  <a:solidFill>
                    <a:schemeClr val="accent5">
                      <a:lumMod val="50000"/>
                    </a:schemeClr>
                  </a:solidFill>
                  <a:latin typeface="Georgia" panose="02040502050405020303" pitchFamily="18" charset="0"/>
                  <a:cs typeface="Times New Roman" panose="02020603050405020304" pitchFamily="18" charset="0"/>
                </a:rPr>
                <a:t>Resnik</a:t>
              </a:r>
              <a:r>
                <a:rPr lang="en-US" sz="1100" b="1" dirty="0">
                  <a:solidFill>
                    <a:schemeClr val="accent5">
                      <a:lumMod val="50000"/>
                    </a:schemeClr>
                  </a:solidFill>
                  <a:latin typeface="Georgia" panose="02040502050405020303" pitchFamily="18" charset="0"/>
                  <a:cs typeface="Times New Roman" panose="02020603050405020304" pitchFamily="18" charset="0"/>
                </a:rPr>
                <a:t> (res)</a:t>
              </a:r>
            </a:p>
          </p:txBody>
        </p:sp>
      </p:grpSp>
      <p:grpSp>
        <p:nvGrpSpPr>
          <p:cNvPr id="87" name="Groupe 86"/>
          <p:cNvGrpSpPr/>
          <p:nvPr/>
        </p:nvGrpSpPr>
        <p:grpSpPr>
          <a:xfrm>
            <a:off x="7069802" y="4425368"/>
            <a:ext cx="909336" cy="1175326"/>
            <a:chOff x="7616828" y="2487850"/>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88" name="Rectangle à coins arrondis 87"/>
            <p:cNvSpPr/>
            <p:nvPr/>
          </p:nvSpPr>
          <p:spPr>
            <a:xfrm>
              <a:off x="7616828" y="2487850"/>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89" name="Rectangle 88"/>
            <p:cNvSpPr/>
            <p:nvPr/>
          </p:nvSpPr>
          <p:spPr>
            <a:xfrm>
              <a:off x="7642771" y="2513793"/>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Jiang and </a:t>
              </a:r>
              <a:r>
                <a:rPr lang="en-US" sz="1100" b="1" dirty="0" err="1">
                  <a:solidFill>
                    <a:schemeClr val="accent5">
                      <a:lumMod val="50000"/>
                    </a:schemeClr>
                  </a:solidFill>
                  <a:latin typeface="Georgia" panose="02040502050405020303" pitchFamily="18" charset="0"/>
                  <a:cs typeface="Times New Roman" panose="02020603050405020304" pitchFamily="18" charset="0"/>
                </a:rPr>
                <a:t>Conrath</a:t>
              </a:r>
              <a:r>
                <a:rPr lang="en-US" sz="1100" b="1" dirty="0">
                  <a:solidFill>
                    <a:schemeClr val="accent5">
                      <a:lumMod val="50000"/>
                    </a:schemeClr>
                  </a:solidFill>
                  <a:latin typeface="Georgia" panose="02040502050405020303" pitchFamily="18" charset="0"/>
                  <a:cs typeface="Times New Roman" panose="02020603050405020304" pitchFamily="18" charset="0"/>
                </a:rPr>
                <a:t> (</a:t>
              </a:r>
              <a:r>
                <a:rPr lang="en-US" sz="1100" b="1" dirty="0" err="1">
                  <a:solidFill>
                    <a:schemeClr val="accent5">
                      <a:lumMod val="50000"/>
                    </a:schemeClr>
                  </a:solidFill>
                  <a:latin typeface="Georgia" panose="02040502050405020303" pitchFamily="18" charset="0"/>
                  <a:cs typeface="Times New Roman" panose="02020603050405020304" pitchFamily="18" charset="0"/>
                </a:rPr>
                <a:t>jcn</a:t>
              </a:r>
              <a:r>
                <a:rPr lang="en-US" sz="1100" b="1" dirty="0">
                  <a:solidFill>
                    <a:schemeClr val="accent5">
                      <a:lumMod val="50000"/>
                    </a:schemeClr>
                  </a:solidFill>
                  <a:latin typeface="Georgia" panose="02040502050405020303" pitchFamily="18" charset="0"/>
                  <a:cs typeface="Times New Roman" panose="02020603050405020304" pitchFamily="18" charset="0"/>
                </a:rPr>
                <a:t>)</a:t>
              </a:r>
            </a:p>
          </p:txBody>
        </p:sp>
      </p:grpSp>
      <p:grpSp>
        <p:nvGrpSpPr>
          <p:cNvPr id="90" name="Groupe 89"/>
          <p:cNvGrpSpPr/>
          <p:nvPr/>
        </p:nvGrpSpPr>
        <p:grpSpPr>
          <a:xfrm>
            <a:off x="8020821" y="4425368"/>
            <a:ext cx="636737" cy="1175326"/>
            <a:chOff x="8539786" y="2487850"/>
            <a:chExt cx="885757" cy="2265468"/>
          </a:xfrm>
          <a:gradFill>
            <a:gsLst>
              <a:gs pos="100000">
                <a:schemeClr val="bg2">
                  <a:lumMod val="90000"/>
                </a:schemeClr>
              </a:gs>
              <a:gs pos="0">
                <a:srgbClr val="44546A"/>
              </a:gs>
            </a:gsLst>
            <a:lin ang="5400000" scaled="1"/>
          </a:gradFill>
          <a:scene3d>
            <a:camera prst="orthographicFront"/>
            <a:lightRig rig="threePt" dir="t">
              <a:rot lat="0" lon="0" rev="7500000"/>
            </a:lightRig>
          </a:scene3d>
        </p:grpSpPr>
        <p:sp>
          <p:nvSpPr>
            <p:cNvPr id="91" name="Rectangle à coins arrondis 90"/>
            <p:cNvSpPr/>
            <p:nvPr/>
          </p:nvSpPr>
          <p:spPr>
            <a:xfrm>
              <a:off x="8539786" y="2487850"/>
              <a:ext cx="885757" cy="2265468"/>
            </a:xfrm>
            <a:prstGeom prst="roundRect">
              <a:avLst>
                <a:gd name="adj" fmla="val 10000"/>
              </a:avLst>
            </a:prstGeom>
            <a:grpFill/>
            <a:sp3d prstMaterial="metal">
              <a:bevelT w="127000" h="25400" prst="relaxedInset"/>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92" name="Rectangle 91"/>
            <p:cNvSpPr/>
            <p:nvPr/>
          </p:nvSpPr>
          <p:spPr>
            <a:xfrm>
              <a:off x="8565729" y="2513793"/>
              <a:ext cx="833871" cy="2213582"/>
            </a:xfrm>
            <a:prstGeom prst="rect">
              <a:avLst/>
            </a:prstGeom>
            <a:grpFill/>
            <a:sp3d prstMaterial="metal">
              <a:bevelT prst="relaxedInset"/>
            </a:sp3d>
          </p:spPr>
          <p:style>
            <a:lnRef idx="0">
              <a:scrgbClr r="0" g="0" b="0"/>
            </a:lnRef>
            <a:fillRef idx="0">
              <a:scrgbClr r="0" g="0" b="0"/>
            </a:fillRef>
            <a:effectRef idx="0">
              <a:scrgbClr r="0" g="0" b="0"/>
            </a:effectRef>
            <a:fontRef idx="minor">
              <a:schemeClr val="lt1"/>
            </a:fontRef>
          </p:style>
          <p:txBody>
            <a:bodyPr spcFirstLastPara="0" vert="horz" wrap="square" lIns="41827" tIns="41827" rIns="41827" bIns="41827" numCol="1" spcCol="1270" anchor="ctr" anchorCtr="0">
              <a:noAutofit/>
            </a:bodyPr>
            <a:lstStyle/>
            <a:p>
              <a:pPr algn="ctr" defTabSz="487994">
                <a:lnSpc>
                  <a:spcPct val="90000"/>
                </a:lnSpc>
                <a:spcBef>
                  <a:spcPct val="0"/>
                </a:spcBef>
                <a:spcAft>
                  <a:spcPct val="35000"/>
                </a:spcAft>
              </a:pPr>
              <a:r>
                <a:rPr lang="en-US" sz="1100" b="1" dirty="0">
                  <a:solidFill>
                    <a:schemeClr val="accent5">
                      <a:lumMod val="50000"/>
                    </a:schemeClr>
                  </a:solidFill>
                  <a:latin typeface="Georgia" panose="02040502050405020303" pitchFamily="18" charset="0"/>
                  <a:cs typeface="Times New Roman" panose="02020603050405020304" pitchFamily="18" charset="0"/>
                </a:rPr>
                <a:t>Lin (</a:t>
              </a:r>
              <a:r>
                <a:rPr lang="en-US" sz="1100" b="1" dirty="0" err="1">
                  <a:solidFill>
                    <a:schemeClr val="accent5">
                      <a:lumMod val="50000"/>
                    </a:schemeClr>
                  </a:solidFill>
                  <a:latin typeface="Georgia" panose="02040502050405020303" pitchFamily="18" charset="0"/>
                  <a:cs typeface="Times New Roman" panose="02020603050405020304" pitchFamily="18" charset="0"/>
                </a:rPr>
                <a:t>lin</a:t>
              </a:r>
              <a:r>
                <a:rPr lang="en-US" sz="1100" b="1" dirty="0">
                  <a:solidFill>
                    <a:schemeClr val="accent5">
                      <a:lumMod val="50000"/>
                    </a:schemeClr>
                  </a:solidFill>
                  <a:latin typeface="Georgia" panose="02040502050405020303" pitchFamily="18" charset="0"/>
                  <a:cs typeface="Times New Roman" panose="02020603050405020304" pitchFamily="18" charset="0"/>
                </a:rPr>
                <a:t>)</a:t>
              </a:r>
            </a:p>
          </p:txBody>
        </p:sp>
      </p:grpSp>
      <p:grpSp>
        <p:nvGrpSpPr>
          <p:cNvPr id="93" name="Groupe 92"/>
          <p:cNvGrpSpPr/>
          <p:nvPr/>
        </p:nvGrpSpPr>
        <p:grpSpPr>
          <a:xfrm>
            <a:off x="1193606" y="1761645"/>
            <a:ext cx="6517389" cy="1443656"/>
            <a:chOff x="3619943" y="2340944"/>
            <a:chExt cx="5910464" cy="2078108"/>
          </a:xfrm>
        </p:grpSpPr>
        <p:pic>
          <p:nvPicPr>
            <p:cNvPr id="94" name="Image 93"/>
            <p:cNvPicPr>
              <a:picLocks noChangeAspect="1"/>
            </p:cNvPicPr>
            <p:nvPr/>
          </p:nvPicPr>
          <p:blipFill rotWithShape="1">
            <a:blip r:embed="rId3" cstate="print">
              <a:extLst>
                <a:ext uri="{28A0092B-C50C-407E-A947-70E740481C1C}">
                  <a14:useLocalDpi xmlns:a14="http://schemas.microsoft.com/office/drawing/2010/main" val="0"/>
                </a:ext>
              </a:extLst>
            </a:blip>
            <a:srcRect l="-1" t="3664" r="6926" b="43646"/>
            <a:stretch/>
          </p:blipFill>
          <p:spPr>
            <a:xfrm>
              <a:off x="3619943" y="2340944"/>
              <a:ext cx="5882822" cy="1962586"/>
            </a:xfrm>
            <a:prstGeom prst="rect">
              <a:avLst/>
            </a:prstGeom>
          </p:spPr>
        </p:pic>
        <p:sp>
          <p:nvSpPr>
            <p:cNvPr id="95" name="Rectangle 94"/>
            <p:cNvSpPr/>
            <p:nvPr/>
          </p:nvSpPr>
          <p:spPr>
            <a:xfrm>
              <a:off x="3732287" y="2648285"/>
              <a:ext cx="2501766" cy="1030614"/>
            </a:xfrm>
            <a:prstGeom prst="rect">
              <a:avLst/>
            </a:prstGeom>
          </p:spPr>
          <p:txBody>
            <a:bodyPr wrap="square">
              <a:spAutoFit/>
            </a:bodyPr>
            <a:lstStyle/>
            <a:p>
              <a:pPr algn="ctr">
                <a:buClr>
                  <a:schemeClr val="tx2"/>
                </a:buClr>
                <a:buSzPct val="120000"/>
              </a:pPr>
              <a:r>
                <a:rPr lang="en-US" sz="1351" b="1" i="1" dirty="0" err="1">
                  <a:solidFill>
                    <a:schemeClr val="tx2">
                      <a:lumMod val="50000"/>
                    </a:schemeClr>
                  </a:solidFill>
                  <a:latin typeface="Georgia" panose="02040502050405020303" pitchFamily="18" charset="0"/>
                  <a:cs typeface="Times New Roman" panose="02020603050405020304" pitchFamily="18" charset="0"/>
                </a:rPr>
                <a:t>Mesures</a:t>
              </a:r>
              <a:r>
                <a:rPr lang="en-US" sz="1351" b="1" i="1" dirty="0">
                  <a:solidFill>
                    <a:schemeClr val="tx2">
                      <a:lumMod val="50000"/>
                    </a:schemeClr>
                  </a:solidFill>
                  <a:latin typeface="Georgia" panose="02040502050405020303" pitchFamily="18" charset="0"/>
                  <a:cs typeface="Times New Roman" panose="02020603050405020304" pitchFamily="18" charset="0"/>
                </a:rPr>
                <a:t> de </a:t>
              </a:r>
              <a:r>
                <a:rPr lang="en-US" sz="1351" b="1" i="1" dirty="0" err="1">
                  <a:solidFill>
                    <a:schemeClr val="tx2">
                      <a:lumMod val="50000"/>
                    </a:schemeClr>
                  </a:solidFill>
                  <a:latin typeface="Georgia" panose="02040502050405020303" pitchFamily="18" charset="0"/>
                  <a:cs typeface="Times New Roman" panose="02020603050405020304" pitchFamily="18" charset="0"/>
                </a:rPr>
                <a:t>connexité</a:t>
              </a:r>
              <a:r>
                <a:rPr lang="en-US" sz="1351" b="1" i="1" dirty="0">
                  <a:solidFill>
                    <a:schemeClr val="tx2">
                      <a:lumMod val="50000"/>
                    </a:schemeClr>
                  </a:solidFill>
                  <a:latin typeface="Georgia" panose="02040502050405020303" pitchFamily="18" charset="0"/>
                  <a:cs typeface="Times New Roman" panose="02020603050405020304" pitchFamily="18" charset="0"/>
                </a:rPr>
                <a:t>  </a:t>
              </a:r>
              <a:r>
                <a:rPr lang="fr-FR" sz="1351" i="1" dirty="0">
                  <a:solidFill>
                    <a:schemeClr val="tx2">
                      <a:lumMod val="50000"/>
                    </a:schemeClr>
                  </a:solidFill>
                  <a:latin typeface="Georgia" panose="02040502050405020303" pitchFamily="18" charset="0"/>
                  <a:cs typeface="Times New Roman" panose="02020603050405020304" pitchFamily="18" charset="0"/>
                </a:rPr>
                <a:t>quantifient le degré d'association de deux mots (papier-ciseaux)</a:t>
              </a:r>
              <a:r>
                <a:rPr lang="en-US" sz="1351" i="1" dirty="0">
                  <a:solidFill>
                    <a:schemeClr val="tx2">
                      <a:lumMod val="50000"/>
                    </a:schemeClr>
                  </a:solidFill>
                  <a:latin typeface="Georgia" panose="02040502050405020303" pitchFamily="18" charset="0"/>
                  <a:cs typeface="Times New Roman" panose="02020603050405020304" pitchFamily="18" charset="0"/>
                </a:rPr>
                <a:t>. </a:t>
              </a:r>
            </a:p>
          </p:txBody>
        </p:sp>
        <p:sp>
          <p:nvSpPr>
            <p:cNvPr id="96" name="ZoneTexte 95"/>
            <p:cNvSpPr txBox="1"/>
            <p:nvPr/>
          </p:nvSpPr>
          <p:spPr>
            <a:xfrm>
              <a:off x="6865880" y="2490734"/>
              <a:ext cx="2664527" cy="1928318"/>
            </a:xfrm>
            <a:prstGeom prst="rect">
              <a:avLst/>
            </a:prstGeom>
            <a:noFill/>
          </p:spPr>
          <p:txBody>
            <a:bodyPr wrap="square" rtlCol="0">
              <a:spAutoFit/>
            </a:bodyPr>
            <a:lstStyle/>
            <a:p>
              <a:pPr algn="ctr">
                <a:buClr>
                  <a:schemeClr val="tx2"/>
                </a:buClr>
                <a:buSzPct val="120000"/>
              </a:pPr>
              <a:r>
                <a:rPr lang="fr-FR" sz="1351" b="1" i="1" dirty="0" smtClean="0">
                  <a:solidFill>
                    <a:schemeClr val="tx2">
                      <a:lumMod val="50000"/>
                    </a:schemeClr>
                  </a:solidFill>
                  <a:latin typeface="Georgia" panose="02040502050405020303" pitchFamily="18" charset="0"/>
                  <a:cs typeface="Times New Roman" panose="02020603050405020304" pitchFamily="18" charset="0"/>
                </a:rPr>
                <a:t>Similarité</a:t>
              </a:r>
              <a:r>
                <a:rPr lang="fr-FR" sz="1351" i="1" dirty="0" smtClean="0">
                  <a:solidFill>
                    <a:schemeClr val="tx2">
                      <a:lumMod val="50000"/>
                    </a:schemeClr>
                  </a:solidFill>
                  <a:latin typeface="Georgia" panose="02040502050405020303" pitchFamily="18" charset="0"/>
                  <a:cs typeface="Times New Roman" panose="02020603050405020304" pitchFamily="18" charset="0"/>
                </a:rPr>
                <a:t> </a:t>
              </a:r>
              <a:r>
                <a:rPr lang="fr-FR" sz="1351" i="1" dirty="0">
                  <a:solidFill>
                    <a:schemeClr val="tx2">
                      <a:lumMod val="50000"/>
                    </a:schemeClr>
                  </a:solidFill>
                  <a:latin typeface="Georgia" panose="02040502050405020303" pitchFamily="18" charset="0"/>
                  <a:cs typeface="Times New Roman" panose="02020603050405020304" pitchFamily="18" charset="0"/>
                </a:rPr>
                <a:t>est un sous-ensemble de connexité et qui quantifie la similitude de deux concepts en fonction de leur emplacement dans une hiérarchie est-un (voiture-véhicule)</a:t>
              </a:r>
              <a:r>
                <a:rPr lang="en-US" sz="1351" i="1" dirty="0">
                  <a:solidFill>
                    <a:schemeClr val="tx2">
                      <a:lumMod val="50000"/>
                    </a:schemeClr>
                  </a:solidFill>
                  <a:latin typeface="Georgia" panose="02040502050405020303" pitchFamily="18" charset="0"/>
                  <a:cs typeface="Times New Roman" panose="02020603050405020304" pitchFamily="18" charset="0"/>
                </a:rPr>
                <a:t>. </a:t>
              </a:r>
            </a:p>
          </p:txBody>
        </p:sp>
      </p:grpSp>
      <p:sp>
        <p:nvSpPr>
          <p:cNvPr id="53" name="Rectangle 52"/>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54" name="Rectangle 53"/>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a:t>
            </a:r>
            <a:r>
              <a:rPr lang="fr-FR" sz="1100" kern="0" dirty="0" smtClean="0">
                <a:solidFill>
                  <a:schemeClr val="accent5">
                    <a:lumMod val="50000"/>
                  </a:schemeClr>
                </a:solidFill>
                <a:latin typeface="Georgia" panose="02040502050405020303" pitchFamily="18" charset="0"/>
              </a:rPr>
              <a:t>conceptualisation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WSD</a:t>
            </a:r>
          </a:p>
          <a:p>
            <a:pPr lvl="0"/>
            <a:r>
              <a:rPr lang="fr-FR" sz="1200" b="1" kern="0" dirty="0" smtClean="0">
                <a:solidFill>
                  <a:schemeClr val="bg1"/>
                </a:solidFill>
                <a:latin typeface="Georgia" panose="02040502050405020303" pitchFamily="18" charset="0"/>
              </a:rPr>
              <a:t>Mesure de Similarité sémantique</a:t>
            </a:r>
            <a:endParaRPr lang="fr-FR" sz="1200" b="1" kern="0" dirty="0">
              <a:solidFill>
                <a:schemeClr val="bg1"/>
              </a:solidFill>
              <a:latin typeface="Georgia" panose="02040502050405020303" pitchFamily="18" charset="0"/>
            </a:endParaRPr>
          </a:p>
          <a:p>
            <a:pPr lvl="0"/>
            <a:r>
              <a:rPr lang="fr-FR" sz="1100" i="1"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18</a:t>
            </a:fld>
            <a:endParaRPr lang="fr-FR"/>
          </a:p>
        </p:txBody>
      </p:sp>
      <p:sp>
        <p:nvSpPr>
          <p:cNvPr id="52" name="Rectangle 5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56" name="Rectangle 55"/>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2770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descr="C:\Users\Mido\Downloads\Conceptualiza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5132" y="1229650"/>
            <a:ext cx="3277450" cy="4676879"/>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7" name="Rectangle 6"/>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b="1" kern="0" dirty="0" smtClean="0">
                <a:solidFill>
                  <a:schemeClr val="bg1"/>
                </a:solidFill>
                <a:latin typeface="Georgia" panose="02040502050405020303" pitchFamily="18" charset="0"/>
              </a:rPr>
              <a:t>Stratégies </a:t>
            </a:r>
            <a:r>
              <a:rPr lang="fr-FR" sz="1100" b="1" kern="0" dirty="0">
                <a:solidFill>
                  <a:schemeClr val="bg1"/>
                </a:solidFill>
                <a:latin typeface="Georgia" panose="02040502050405020303" pitchFamily="18" charset="0"/>
              </a:rPr>
              <a:t>de </a:t>
            </a:r>
            <a:r>
              <a:rPr lang="fr-FR" sz="1100" b="1" kern="0" dirty="0" smtClean="0">
                <a:solidFill>
                  <a:schemeClr val="bg1"/>
                </a:solidFill>
                <a:latin typeface="Georgia" panose="02040502050405020303" pitchFamily="18" charset="0"/>
              </a:rPr>
              <a:t>Conceptualisation</a:t>
            </a:r>
            <a:endParaRPr lang="fr-FR" sz="1100" b="1" kern="0" dirty="0">
              <a:solidFill>
                <a:schemeClr val="bg1"/>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smtClean="0">
                <a:solidFill>
                  <a:schemeClr val="accent5">
                    <a:lumMod val="50000"/>
                  </a:schemeClr>
                </a:solidFill>
                <a:latin typeface="Georgia" panose="02040502050405020303" pitchFamily="18" charset="0"/>
              </a:rPr>
              <a:t>Mesure de </a:t>
            </a:r>
            <a:r>
              <a:rPr lang="fr-FR" sz="1100" kern="0" dirty="0">
                <a:solidFill>
                  <a:schemeClr val="accent5">
                    <a:lumMod val="50000"/>
                  </a:schemeClr>
                </a:solidFill>
                <a:latin typeface="Georgia" panose="02040502050405020303" pitchFamily="18" charset="0"/>
              </a:rPr>
              <a:t>Similarité </a:t>
            </a:r>
            <a:r>
              <a:rPr lang="fr-FR" sz="1100" kern="0" dirty="0" smtClean="0">
                <a:solidFill>
                  <a:schemeClr val="accent5">
                    <a:lumMod val="50000"/>
                  </a:schemeClr>
                </a:solidFill>
                <a:latin typeface="Georgia" panose="02040502050405020303" pitchFamily="18" charset="0"/>
              </a:rPr>
              <a:t>sémantique</a:t>
            </a:r>
            <a:endParaRPr lang="fr-FR" sz="1100" kern="0" dirty="0">
              <a:solidFill>
                <a:schemeClr val="accent5">
                  <a:lumMod val="50000"/>
                </a:schemeClr>
              </a:solidFill>
              <a:latin typeface="Georgia" panose="02040502050405020303" pitchFamily="18" charset="0"/>
            </a:endParaRPr>
          </a:p>
          <a:p>
            <a:pPr lvl="0"/>
            <a:r>
              <a:rPr lang="fr-FR" sz="1100" i="1"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8" name="Rectangle 7"/>
          <p:cNvSpPr/>
          <p:nvPr/>
        </p:nvSpPr>
        <p:spPr>
          <a:xfrm>
            <a:off x="54082" y="6046967"/>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4.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Plate-forme générique pour la conceptualisation de texte </a:t>
            </a:r>
          </a:p>
        </p:txBody>
      </p:sp>
      <p:sp>
        <p:nvSpPr>
          <p:cNvPr id="9" name="Rectangle à coins arrondis 8"/>
          <p:cNvSpPr/>
          <p:nvPr/>
        </p:nvSpPr>
        <p:spPr>
          <a:xfrm>
            <a:off x="249428" y="1668162"/>
            <a:ext cx="2099878" cy="460170"/>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600" b="1" dirty="0" smtClean="0">
                <a:solidFill>
                  <a:schemeClr val="accent5">
                    <a:lumMod val="50000"/>
                  </a:schemeClr>
                </a:solidFill>
                <a:latin typeface="Georgia" panose="02040502050405020303" pitchFamily="18" charset="0"/>
                <a:cs typeface="Times New Roman" panose="02020603050405020304" pitchFamily="18" charset="0"/>
              </a:rPr>
              <a:t>Cadre générique</a:t>
            </a:r>
            <a:endParaRPr lang="fr-FR" sz="160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19</a:t>
            </a:fld>
            <a:endParaRPr lang="fr-FR"/>
          </a:p>
        </p:txBody>
      </p:sp>
      <p:sp>
        <p:nvSpPr>
          <p:cNvPr id="11" name="Rectangle 10"/>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0326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334183" y="3794684"/>
            <a:ext cx="7046056" cy="376257"/>
          </a:xfrm>
          <a:prstGeom prst="rect">
            <a:avLst/>
          </a:prstGeom>
          <a:noFill/>
        </p:spPr>
        <p:txBody>
          <a:bodyPr wrap="square" rtlCol="0">
            <a:spAutoFit/>
          </a:bodyPr>
          <a:lstStyle/>
          <a:p>
            <a:pPr>
              <a:lnSpc>
                <a:spcPct val="150000"/>
              </a:lnSpc>
            </a:pPr>
            <a:r>
              <a:rPr lang="fr-MA" sz="1400" b="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Catégorisation du Texte Biomédical</a:t>
            </a:r>
          </a:p>
        </p:txBody>
      </p:sp>
      <p:grpSp>
        <p:nvGrpSpPr>
          <p:cNvPr id="9" name="Groupe 8"/>
          <p:cNvGrpSpPr/>
          <p:nvPr/>
        </p:nvGrpSpPr>
        <p:grpSpPr>
          <a:xfrm>
            <a:off x="1682176" y="1616549"/>
            <a:ext cx="571983" cy="554151"/>
            <a:chOff x="1991964" y="1265552"/>
            <a:chExt cx="677319" cy="656204"/>
          </a:xfrm>
        </p:grpSpPr>
        <p:sp>
          <p:nvSpPr>
            <p:cNvPr id="13" name="Donut 12"/>
            <p:cNvSpPr>
              <a:spLocks noChangeArrowheads="1"/>
            </p:cNvSpPr>
            <p:nvPr/>
          </p:nvSpPr>
          <p:spPr bwMode="auto">
            <a:xfrm flipV="1">
              <a:off x="1991964" y="1265552"/>
              <a:ext cx="677319" cy="656204"/>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adFill rotWithShape="1">
              <a:gsLst>
                <a:gs pos="58000">
                  <a:schemeClr val="bg2">
                    <a:lumMod val="50000"/>
                  </a:schemeClr>
                </a:gs>
                <a:gs pos="97000">
                  <a:schemeClr val="bg2">
                    <a:lumMod val="50000"/>
                  </a:schemeClr>
                </a:gs>
                <a:gs pos="78000">
                  <a:srgbClr val="3B4969"/>
                </a:gs>
                <a:gs pos="33000">
                  <a:srgbClr val="002060"/>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endParaRPr lang="en-US" sz="1520" dirty="0">
                <a:solidFill>
                  <a:srgbClr val="000000"/>
                </a:solidFill>
              </a:endParaRPr>
            </a:p>
          </p:txBody>
        </p:sp>
        <p:sp>
          <p:nvSpPr>
            <p:cNvPr id="20" name="Freeform 41"/>
            <p:cNvSpPr>
              <a:spLocks noEditPoints="1"/>
            </p:cNvSpPr>
            <p:nvPr/>
          </p:nvSpPr>
          <p:spPr bwMode="auto">
            <a:xfrm>
              <a:off x="2194262" y="1454040"/>
              <a:ext cx="272723" cy="25121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000000"/>
            </a:solidFill>
            <a:ln w="9525">
              <a:noFill/>
              <a:round/>
              <a:headEnd/>
              <a:tailEnd/>
            </a:ln>
          </p:spPr>
          <p:txBody>
            <a:bodyPr/>
            <a:lstStyle/>
            <a:p>
              <a:pPr>
                <a:defRPr/>
              </a:pPr>
              <a:endParaRPr lang="en-US" sz="1520" kern="0" dirty="0">
                <a:solidFill>
                  <a:sysClr val="windowText" lastClr="000000"/>
                </a:solidFill>
              </a:endParaRPr>
            </a:p>
          </p:txBody>
        </p:sp>
      </p:grpSp>
      <p:grpSp>
        <p:nvGrpSpPr>
          <p:cNvPr id="33" name="Groupe 32"/>
          <p:cNvGrpSpPr/>
          <p:nvPr/>
        </p:nvGrpSpPr>
        <p:grpSpPr>
          <a:xfrm>
            <a:off x="1682176" y="2675313"/>
            <a:ext cx="571983" cy="554151"/>
            <a:chOff x="2043723" y="2346206"/>
            <a:chExt cx="677319" cy="656204"/>
          </a:xfrm>
        </p:grpSpPr>
        <p:sp>
          <p:nvSpPr>
            <p:cNvPr id="14" name="Donut 12"/>
            <p:cNvSpPr>
              <a:spLocks noChangeArrowheads="1"/>
            </p:cNvSpPr>
            <p:nvPr/>
          </p:nvSpPr>
          <p:spPr bwMode="auto">
            <a:xfrm flipV="1">
              <a:off x="2043723" y="2346206"/>
              <a:ext cx="677319" cy="656204"/>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adFill rotWithShape="1">
              <a:gsLst>
                <a:gs pos="58000">
                  <a:schemeClr val="bg2">
                    <a:lumMod val="50000"/>
                  </a:schemeClr>
                </a:gs>
                <a:gs pos="97000">
                  <a:schemeClr val="bg2">
                    <a:lumMod val="50000"/>
                  </a:schemeClr>
                </a:gs>
                <a:gs pos="78000">
                  <a:srgbClr val="3B4969"/>
                </a:gs>
                <a:gs pos="33000">
                  <a:srgbClr val="002060"/>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endParaRPr lang="en-US" sz="1520" dirty="0">
                <a:solidFill>
                  <a:srgbClr val="000000"/>
                </a:solidFill>
              </a:endParaRPr>
            </a:p>
          </p:txBody>
        </p:sp>
        <p:sp>
          <p:nvSpPr>
            <p:cNvPr id="21" name="Freeform 12"/>
            <p:cNvSpPr>
              <a:spLocks noEditPoints="1"/>
            </p:cNvSpPr>
            <p:nvPr/>
          </p:nvSpPr>
          <p:spPr bwMode="auto">
            <a:xfrm>
              <a:off x="2278250" y="2535659"/>
              <a:ext cx="208264" cy="364820"/>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00000">
                <a:alpha val="50000"/>
              </a:srgbClr>
            </a:solidFill>
            <a:ln w="9525">
              <a:noFill/>
              <a:round/>
              <a:headEnd/>
              <a:tailEnd/>
            </a:ln>
          </p:spPr>
          <p:txBody>
            <a:bodyPr/>
            <a:lstStyle/>
            <a:p>
              <a:pPr>
                <a:defRPr/>
              </a:pPr>
              <a:endParaRPr lang="en-US" sz="1520" kern="0" dirty="0">
                <a:solidFill>
                  <a:sysClr val="windowText" lastClr="000000"/>
                </a:solidFill>
              </a:endParaRPr>
            </a:p>
          </p:txBody>
        </p:sp>
      </p:grpSp>
      <p:grpSp>
        <p:nvGrpSpPr>
          <p:cNvPr id="34" name="Groupe 33"/>
          <p:cNvGrpSpPr/>
          <p:nvPr/>
        </p:nvGrpSpPr>
        <p:grpSpPr>
          <a:xfrm>
            <a:off x="1732332" y="3734955"/>
            <a:ext cx="571983" cy="554151"/>
            <a:chOff x="2043723" y="3495870"/>
            <a:chExt cx="677319" cy="656204"/>
          </a:xfrm>
        </p:grpSpPr>
        <p:sp>
          <p:nvSpPr>
            <p:cNvPr id="17" name="Donut 12"/>
            <p:cNvSpPr>
              <a:spLocks noChangeArrowheads="1"/>
            </p:cNvSpPr>
            <p:nvPr/>
          </p:nvSpPr>
          <p:spPr bwMode="auto">
            <a:xfrm flipV="1">
              <a:off x="2043723" y="3495870"/>
              <a:ext cx="677319" cy="656204"/>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adFill rotWithShape="1">
              <a:gsLst>
                <a:gs pos="58000">
                  <a:schemeClr val="bg2">
                    <a:lumMod val="50000"/>
                  </a:schemeClr>
                </a:gs>
                <a:gs pos="97000">
                  <a:schemeClr val="bg2">
                    <a:lumMod val="50000"/>
                  </a:schemeClr>
                </a:gs>
                <a:gs pos="78000">
                  <a:srgbClr val="3B4969"/>
                </a:gs>
                <a:gs pos="33000">
                  <a:srgbClr val="002060"/>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endParaRPr lang="en-US" sz="1520" dirty="0">
                <a:solidFill>
                  <a:srgbClr val="000000"/>
                </a:solidFill>
              </a:endParaRPr>
            </a:p>
          </p:txBody>
        </p:sp>
        <p:sp>
          <p:nvSpPr>
            <p:cNvPr id="22" name="Freeform 15"/>
            <p:cNvSpPr>
              <a:spLocks noEditPoints="1"/>
            </p:cNvSpPr>
            <p:nvPr/>
          </p:nvSpPr>
          <p:spPr bwMode="auto">
            <a:xfrm>
              <a:off x="2293778" y="3627270"/>
              <a:ext cx="177209" cy="331040"/>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000000">
                <a:alpha val="50000"/>
              </a:srgbClr>
            </a:solidFill>
            <a:ln w="9525">
              <a:noFill/>
              <a:round/>
              <a:headEnd/>
              <a:tailEnd/>
            </a:ln>
          </p:spPr>
          <p:txBody>
            <a:bodyPr/>
            <a:lstStyle/>
            <a:p>
              <a:pPr>
                <a:defRPr/>
              </a:pPr>
              <a:endParaRPr lang="en-US" sz="1520" kern="0" dirty="0">
                <a:solidFill>
                  <a:sysClr val="windowText" lastClr="000000"/>
                </a:solidFill>
              </a:endParaRPr>
            </a:p>
          </p:txBody>
        </p:sp>
        <p:sp>
          <p:nvSpPr>
            <p:cNvPr id="23" name="Freeform 16"/>
            <p:cNvSpPr>
              <a:spLocks noEditPoints="1"/>
            </p:cNvSpPr>
            <p:nvPr/>
          </p:nvSpPr>
          <p:spPr bwMode="auto">
            <a:xfrm>
              <a:off x="2301907" y="3673579"/>
              <a:ext cx="160951" cy="292814"/>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00000">
                <a:alpha val="50000"/>
              </a:srgbClr>
            </a:solidFill>
            <a:ln w="9525">
              <a:noFill/>
              <a:round/>
              <a:headEnd/>
              <a:tailEnd/>
            </a:ln>
          </p:spPr>
          <p:txBody>
            <a:bodyPr/>
            <a:lstStyle/>
            <a:p>
              <a:pPr>
                <a:defRPr/>
              </a:pPr>
              <a:endParaRPr lang="en-US" sz="1520" kern="0" dirty="0">
                <a:solidFill>
                  <a:sysClr val="windowText" lastClr="000000"/>
                </a:solidFill>
              </a:endParaRPr>
            </a:p>
          </p:txBody>
        </p:sp>
        <p:sp>
          <p:nvSpPr>
            <p:cNvPr id="24" name="Freeform 17"/>
            <p:cNvSpPr>
              <a:spLocks/>
            </p:cNvSpPr>
            <p:nvPr/>
          </p:nvSpPr>
          <p:spPr bwMode="auto">
            <a:xfrm>
              <a:off x="2345343" y="3710647"/>
              <a:ext cx="74079" cy="209809"/>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00000">
                <a:alpha val="50000"/>
              </a:srgbClr>
            </a:solidFill>
            <a:ln w="9525">
              <a:noFill/>
              <a:round/>
              <a:headEnd/>
              <a:tailEnd/>
            </a:ln>
          </p:spPr>
          <p:txBody>
            <a:bodyPr/>
            <a:lstStyle/>
            <a:p>
              <a:pPr>
                <a:defRPr/>
              </a:pPr>
              <a:endParaRPr lang="en-US" sz="1520" kern="0" dirty="0">
                <a:solidFill>
                  <a:sysClr val="windowText" lastClr="000000"/>
                </a:solidFill>
              </a:endParaRPr>
            </a:p>
          </p:txBody>
        </p:sp>
      </p:grpSp>
      <p:grpSp>
        <p:nvGrpSpPr>
          <p:cNvPr id="38" name="Groupe 37"/>
          <p:cNvGrpSpPr/>
          <p:nvPr/>
        </p:nvGrpSpPr>
        <p:grpSpPr>
          <a:xfrm>
            <a:off x="1720687" y="4382571"/>
            <a:ext cx="571983" cy="554151"/>
            <a:chOff x="2043723" y="4228293"/>
            <a:chExt cx="677319" cy="656204"/>
          </a:xfrm>
        </p:grpSpPr>
        <p:sp>
          <p:nvSpPr>
            <p:cNvPr id="18" name="Donut 12"/>
            <p:cNvSpPr>
              <a:spLocks noChangeArrowheads="1"/>
            </p:cNvSpPr>
            <p:nvPr/>
          </p:nvSpPr>
          <p:spPr bwMode="auto">
            <a:xfrm flipV="1">
              <a:off x="2043723" y="4228293"/>
              <a:ext cx="677319" cy="656204"/>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adFill rotWithShape="1">
              <a:gsLst>
                <a:gs pos="58000">
                  <a:schemeClr val="bg2">
                    <a:lumMod val="50000"/>
                  </a:schemeClr>
                </a:gs>
                <a:gs pos="97000">
                  <a:schemeClr val="bg2">
                    <a:lumMod val="50000"/>
                  </a:schemeClr>
                </a:gs>
                <a:gs pos="78000">
                  <a:srgbClr val="3B4969"/>
                </a:gs>
                <a:gs pos="33000">
                  <a:srgbClr val="002060"/>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endParaRPr lang="en-US" sz="1520" dirty="0">
                <a:solidFill>
                  <a:srgbClr val="000000"/>
                </a:solidFill>
              </a:endParaRPr>
            </a:p>
          </p:txBody>
        </p:sp>
        <p:sp>
          <p:nvSpPr>
            <p:cNvPr id="26" name="Freeform 26"/>
            <p:cNvSpPr>
              <a:spLocks noEditPoints="1"/>
            </p:cNvSpPr>
            <p:nvPr/>
          </p:nvSpPr>
          <p:spPr bwMode="auto">
            <a:xfrm>
              <a:off x="2220828" y="4320472"/>
              <a:ext cx="323108" cy="271876"/>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00000">
                <a:alpha val="50000"/>
              </a:srgbClr>
            </a:solidFill>
            <a:ln w="9525">
              <a:noFill/>
              <a:round/>
              <a:headEnd/>
              <a:tailEnd/>
            </a:ln>
          </p:spPr>
          <p:txBody>
            <a:bodyPr/>
            <a:lstStyle/>
            <a:p>
              <a:pPr>
                <a:defRPr/>
              </a:pPr>
              <a:endParaRPr lang="da-DK" sz="1520" kern="0" dirty="0">
                <a:solidFill>
                  <a:sysClr val="windowText" lastClr="000000"/>
                </a:solidFill>
              </a:endParaRPr>
            </a:p>
          </p:txBody>
        </p:sp>
        <p:sp>
          <p:nvSpPr>
            <p:cNvPr id="27" name="Freeform 27"/>
            <p:cNvSpPr>
              <a:spLocks noEditPoints="1"/>
            </p:cNvSpPr>
            <p:nvPr/>
          </p:nvSpPr>
          <p:spPr bwMode="auto">
            <a:xfrm>
              <a:off x="2285275" y="4565315"/>
              <a:ext cx="194215" cy="155291"/>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00000">
                <a:alpha val="50000"/>
              </a:srgbClr>
            </a:solidFill>
            <a:ln w="9525">
              <a:noFill/>
              <a:round/>
              <a:headEnd/>
              <a:tailEnd/>
            </a:ln>
          </p:spPr>
          <p:txBody>
            <a:bodyPr/>
            <a:lstStyle/>
            <a:p>
              <a:pPr>
                <a:defRPr/>
              </a:pPr>
              <a:endParaRPr lang="da-DK" sz="1520" kern="0" dirty="0">
                <a:solidFill>
                  <a:sysClr val="windowText" lastClr="000000"/>
                </a:solidFill>
              </a:endParaRPr>
            </a:p>
          </p:txBody>
        </p:sp>
      </p:grpSp>
      <p:grpSp>
        <p:nvGrpSpPr>
          <p:cNvPr id="39" name="Groupe 38"/>
          <p:cNvGrpSpPr/>
          <p:nvPr/>
        </p:nvGrpSpPr>
        <p:grpSpPr>
          <a:xfrm>
            <a:off x="1720687" y="4945042"/>
            <a:ext cx="571983" cy="554151"/>
            <a:chOff x="2037566" y="4946634"/>
            <a:chExt cx="677319" cy="656204"/>
          </a:xfrm>
        </p:grpSpPr>
        <p:sp>
          <p:nvSpPr>
            <p:cNvPr id="19" name="Donut 12"/>
            <p:cNvSpPr>
              <a:spLocks noChangeArrowheads="1"/>
            </p:cNvSpPr>
            <p:nvPr/>
          </p:nvSpPr>
          <p:spPr bwMode="auto">
            <a:xfrm flipV="1">
              <a:off x="2037566" y="4946634"/>
              <a:ext cx="677319" cy="656204"/>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adFill rotWithShape="1">
              <a:gsLst>
                <a:gs pos="58000">
                  <a:schemeClr val="bg2">
                    <a:lumMod val="50000"/>
                  </a:schemeClr>
                </a:gs>
                <a:gs pos="97000">
                  <a:schemeClr val="bg2">
                    <a:lumMod val="50000"/>
                  </a:schemeClr>
                </a:gs>
                <a:gs pos="78000">
                  <a:srgbClr val="3B4969"/>
                </a:gs>
                <a:gs pos="33000">
                  <a:srgbClr val="002060"/>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endParaRPr lang="en-US" sz="1520" dirty="0">
                <a:solidFill>
                  <a:srgbClr val="000000"/>
                </a:solidFill>
              </a:endParaRPr>
            </a:p>
          </p:txBody>
        </p:sp>
        <p:sp>
          <p:nvSpPr>
            <p:cNvPr id="28" name="Freeform 36"/>
            <p:cNvSpPr>
              <a:spLocks/>
            </p:cNvSpPr>
            <p:nvPr/>
          </p:nvSpPr>
          <p:spPr bwMode="auto">
            <a:xfrm>
              <a:off x="2424096" y="5250731"/>
              <a:ext cx="56270" cy="140433"/>
            </a:xfrm>
            <a:custGeom>
              <a:avLst/>
              <a:gdLst/>
              <a:ahLst/>
              <a:cxnLst>
                <a:cxn ang="0">
                  <a:pos x="17" y="30"/>
                </a:cxn>
                <a:cxn ang="0">
                  <a:pos x="14" y="34"/>
                </a:cxn>
                <a:cxn ang="0">
                  <a:pos x="4" y="34"/>
                </a:cxn>
                <a:cxn ang="0">
                  <a:pos x="0" y="30"/>
                </a:cxn>
                <a:cxn ang="0">
                  <a:pos x="0" y="3"/>
                </a:cxn>
                <a:cxn ang="0">
                  <a:pos x="4" y="0"/>
                </a:cxn>
                <a:cxn ang="0">
                  <a:pos x="14" y="0"/>
                </a:cxn>
                <a:cxn ang="0">
                  <a:pos x="17" y="3"/>
                </a:cxn>
                <a:cxn ang="0">
                  <a:pos x="17" y="30"/>
                </a:cxn>
              </a:cxnLst>
              <a:rect l="0" t="0" r="r" b="b"/>
              <a:pathLst>
                <a:path w="17" h="34">
                  <a:moveTo>
                    <a:pt x="17" y="30"/>
                  </a:moveTo>
                  <a:cubicBezTo>
                    <a:pt x="17" y="32"/>
                    <a:pt x="16" y="34"/>
                    <a:pt x="14" y="34"/>
                  </a:cubicBezTo>
                  <a:cubicBezTo>
                    <a:pt x="4" y="34"/>
                    <a:pt x="4" y="34"/>
                    <a:pt x="4" y="34"/>
                  </a:cubicBezTo>
                  <a:cubicBezTo>
                    <a:pt x="2" y="34"/>
                    <a:pt x="0" y="32"/>
                    <a:pt x="0" y="30"/>
                  </a:cubicBezTo>
                  <a:cubicBezTo>
                    <a:pt x="0" y="3"/>
                    <a:pt x="0" y="3"/>
                    <a:pt x="0" y="3"/>
                  </a:cubicBezTo>
                  <a:cubicBezTo>
                    <a:pt x="0" y="1"/>
                    <a:pt x="2" y="0"/>
                    <a:pt x="4" y="0"/>
                  </a:cubicBezTo>
                  <a:cubicBezTo>
                    <a:pt x="14" y="0"/>
                    <a:pt x="14" y="0"/>
                    <a:pt x="14" y="0"/>
                  </a:cubicBezTo>
                  <a:cubicBezTo>
                    <a:pt x="16" y="0"/>
                    <a:pt x="17" y="1"/>
                    <a:pt x="17" y="3"/>
                  </a:cubicBezTo>
                  <a:lnTo>
                    <a:pt x="17" y="30"/>
                  </a:lnTo>
                  <a:close/>
                </a:path>
              </a:pathLst>
            </a:custGeom>
            <a:solidFill>
              <a:srgbClr val="000000">
                <a:alpha val="50000"/>
              </a:srgbClr>
            </a:solidFill>
            <a:ln w="9525">
              <a:noFill/>
              <a:round/>
              <a:headEnd/>
              <a:tailEnd/>
            </a:ln>
          </p:spPr>
          <p:txBody>
            <a:bodyPr/>
            <a:lstStyle/>
            <a:p>
              <a:pPr>
                <a:defRPr/>
              </a:pPr>
              <a:endParaRPr lang="da-DK" sz="1520" kern="0" dirty="0">
                <a:solidFill>
                  <a:sysClr val="windowText" lastClr="000000"/>
                </a:solidFill>
              </a:endParaRPr>
            </a:p>
          </p:txBody>
        </p:sp>
        <p:sp>
          <p:nvSpPr>
            <p:cNvPr id="29" name="Freeform 37"/>
            <p:cNvSpPr>
              <a:spLocks/>
            </p:cNvSpPr>
            <p:nvPr/>
          </p:nvSpPr>
          <p:spPr bwMode="auto">
            <a:xfrm>
              <a:off x="2348092" y="5205263"/>
              <a:ext cx="56269" cy="185901"/>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solidFill>
              <a:srgbClr val="000000">
                <a:alpha val="50000"/>
              </a:srgbClr>
            </a:solidFill>
            <a:ln w="9525">
              <a:noFill/>
              <a:round/>
              <a:headEnd/>
              <a:tailEnd/>
            </a:ln>
          </p:spPr>
          <p:txBody>
            <a:bodyPr/>
            <a:lstStyle/>
            <a:p>
              <a:pPr>
                <a:defRPr/>
              </a:pPr>
              <a:endParaRPr lang="da-DK" sz="1520" kern="0" dirty="0">
                <a:solidFill>
                  <a:sysClr val="windowText" lastClr="000000"/>
                </a:solidFill>
              </a:endParaRPr>
            </a:p>
          </p:txBody>
        </p:sp>
        <p:sp>
          <p:nvSpPr>
            <p:cNvPr id="30" name="Freeform 37"/>
            <p:cNvSpPr>
              <a:spLocks/>
            </p:cNvSpPr>
            <p:nvPr/>
          </p:nvSpPr>
          <p:spPr bwMode="auto">
            <a:xfrm>
              <a:off x="2250514" y="5101415"/>
              <a:ext cx="60911" cy="289749"/>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solidFill>
              <a:srgbClr val="000000">
                <a:alpha val="50000"/>
              </a:srgbClr>
            </a:solidFill>
            <a:ln w="9525">
              <a:noFill/>
              <a:round/>
              <a:headEnd/>
              <a:tailEnd/>
            </a:ln>
          </p:spPr>
          <p:txBody>
            <a:bodyPr/>
            <a:lstStyle/>
            <a:p>
              <a:pPr>
                <a:defRPr/>
              </a:pPr>
              <a:endParaRPr lang="da-DK" sz="1520" kern="0" dirty="0">
                <a:solidFill>
                  <a:sysClr val="windowText" lastClr="000000"/>
                </a:solidFill>
              </a:endParaRPr>
            </a:p>
          </p:txBody>
        </p:sp>
      </p:grpSp>
      <p:grpSp>
        <p:nvGrpSpPr>
          <p:cNvPr id="40" name="Groupe 39"/>
          <p:cNvGrpSpPr/>
          <p:nvPr/>
        </p:nvGrpSpPr>
        <p:grpSpPr>
          <a:xfrm>
            <a:off x="1725886" y="5510635"/>
            <a:ext cx="571983" cy="554151"/>
            <a:chOff x="2043723" y="5616387"/>
            <a:chExt cx="677319" cy="656204"/>
          </a:xfrm>
        </p:grpSpPr>
        <p:pic>
          <p:nvPicPr>
            <p:cNvPr id="15" name="Image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9897" y="5727444"/>
              <a:ext cx="564971" cy="399923"/>
            </a:xfrm>
            <a:prstGeom prst="rect">
              <a:avLst/>
            </a:prstGeom>
          </p:spPr>
        </p:pic>
        <p:sp>
          <p:nvSpPr>
            <p:cNvPr id="31" name="Donut 12"/>
            <p:cNvSpPr>
              <a:spLocks noChangeArrowheads="1"/>
            </p:cNvSpPr>
            <p:nvPr/>
          </p:nvSpPr>
          <p:spPr bwMode="auto">
            <a:xfrm flipV="1">
              <a:off x="2043723" y="5616387"/>
              <a:ext cx="677319" cy="656204"/>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adFill rotWithShape="1">
              <a:gsLst>
                <a:gs pos="58000">
                  <a:schemeClr val="bg2">
                    <a:lumMod val="50000"/>
                  </a:schemeClr>
                </a:gs>
                <a:gs pos="97000">
                  <a:schemeClr val="bg2">
                    <a:lumMod val="50000"/>
                  </a:schemeClr>
                </a:gs>
                <a:gs pos="78000">
                  <a:srgbClr val="3B4969"/>
                </a:gs>
                <a:gs pos="33000">
                  <a:srgbClr val="002060"/>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endParaRPr lang="en-US" sz="1520" dirty="0">
                <a:solidFill>
                  <a:srgbClr val="000000"/>
                </a:solidFill>
              </a:endParaRPr>
            </a:p>
          </p:txBody>
        </p:sp>
      </p:grpSp>
      <p:sp>
        <p:nvSpPr>
          <p:cNvPr id="32" name="ZoneTexte 37"/>
          <p:cNvSpPr txBox="1"/>
          <p:nvPr/>
        </p:nvSpPr>
        <p:spPr>
          <a:xfrm>
            <a:off x="133975" y="1159121"/>
            <a:ext cx="1535325" cy="630942"/>
          </a:xfrm>
          <a:prstGeom prst="rect">
            <a:avLst/>
          </a:prstGeom>
          <a:noFill/>
        </p:spPr>
        <p:txBody>
          <a:bodyPr wrap="square" rtlCol="0">
            <a:spAutoFit/>
          </a:bodyPr>
          <a:lstStyle/>
          <a:p>
            <a:r>
              <a:rPr lang="fr-FR" sz="3500" b="1" u="sng" cap="small" dirty="0">
                <a:solidFill>
                  <a:srgbClr val="002060"/>
                </a:solidFill>
                <a:effectLst>
                  <a:outerShdw blurRad="38100" dist="38100" dir="2700000" algn="tl">
                    <a:srgbClr val="000000">
                      <a:alpha val="43137"/>
                    </a:srgbClr>
                  </a:outerShdw>
                </a:effectLst>
                <a:latin typeface="Georgia" panose="02040502050405020303" pitchFamily="18" charset="0"/>
                <a:cs typeface="Times New Roman" panose="02020603050405020304" pitchFamily="18" charset="0"/>
              </a:rPr>
              <a:t>Plan</a:t>
            </a:r>
          </a:p>
        </p:txBody>
      </p:sp>
      <p:sp>
        <p:nvSpPr>
          <p:cNvPr id="3" name="Rectangle 2"/>
          <p:cNvSpPr/>
          <p:nvPr/>
        </p:nvSpPr>
        <p:spPr>
          <a:xfrm>
            <a:off x="2334181" y="1620292"/>
            <a:ext cx="6574840" cy="1061829"/>
          </a:xfrm>
          <a:prstGeom prst="rect">
            <a:avLst/>
          </a:prstGeom>
        </p:spPr>
        <p:txBody>
          <a:bodyPr wrap="square">
            <a:spAutoFit/>
          </a:bodyPr>
          <a:lstStyle/>
          <a:p>
            <a:pPr>
              <a:lnSpc>
                <a:spcPct val="150000"/>
              </a:lnSpc>
            </a:pPr>
            <a:r>
              <a:rPr lang="fr-MA" sz="1400" b="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Introduction &amp; Contexte Général</a:t>
            </a:r>
          </a:p>
          <a:p>
            <a:pPr marL="675684" lvl="1" indent="-289579">
              <a:buFont typeface="Wingdings" panose="05000000000000000000" pitchFamily="2" charset="2"/>
              <a:buChar char="§"/>
            </a:pPr>
            <a:r>
              <a:rPr lang="fr-MA"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Fouille de Texte Biomédicale</a:t>
            </a:r>
          </a:p>
          <a:p>
            <a:pPr marL="675684" lvl="1" indent="-289579">
              <a:buFont typeface="Wingdings" panose="05000000000000000000" pitchFamily="2" charset="2"/>
              <a:buChar char="§"/>
            </a:pPr>
            <a:r>
              <a:rPr lang="fr-MA"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Objectif et Contexte de l’étude</a:t>
            </a:r>
          </a:p>
          <a:p>
            <a:pPr marL="675684" lvl="1" indent="-289579">
              <a:buFont typeface="Wingdings" panose="05000000000000000000" pitchFamily="2" charset="2"/>
              <a:buChar char="§"/>
            </a:pPr>
            <a:r>
              <a:rPr lang="fr-FR"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Ressources pour fouille du texte biomédical</a:t>
            </a:r>
            <a:endParaRPr lang="fr-MA"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4" name="Rectangle 3"/>
          <p:cNvSpPr/>
          <p:nvPr/>
        </p:nvSpPr>
        <p:spPr>
          <a:xfrm>
            <a:off x="2334181" y="2684512"/>
            <a:ext cx="8095679" cy="1061829"/>
          </a:xfrm>
          <a:prstGeom prst="rect">
            <a:avLst/>
          </a:prstGeom>
        </p:spPr>
        <p:txBody>
          <a:bodyPr wrap="square">
            <a:spAutoFit/>
          </a:bodyPr>
          <a:lstStyle/>
          <a:p>
            <a:pPr>
              <a:lnSpc>
                <a:spcPct val="150000"/>
              </a:lnSpc>
            </a:pPr>
            <a:r>
              <a:rPr lang="fr-FR" sz="1400" b="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Représentation et Conceptualisation du texte biomédicale</a:t>
            </a:r>
          </a:p>
          <a:p>
            <a:pPr marL="675684" lvl="1" indent="-289579">
              <a:buFont typeface="Wingdings" panose="05000000000000000000" pitchFamily="2" charset="2"/>
              <a:buChar char="§"/>
            </a:pPr>
            <a:r>
              <a:rPr lang="fr-FR"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a:p>
            <a:pPr marL="675684" lvl="1" indent="-289579">
              <a:buFont typeface="Wingdings" panose="05000000000000000000" pitchFamily="2" charset="2"/>
              <a:buChar char="§"/>
            </a:pPr>
            <a:r>
              <a:rPr lang="fr-FR"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marL="675684" lvl="1" indent="-289579">
              <a:buFont typeface="Wingdings" panose="05000000000000000000" pitchFamily="2" charset="2"/>
              <a:buChar char="§"/>
            </a:pPr>
            <a:r>
              <a:rPr lang="fr-FR" sz="1400"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a:t>
            </a:r>
            <a:r>
              <a:rPr lang="fr-FR" sz="1400" i="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Web-</a:t>
            </a:r>
            <a:r>
              <a:rPr lang="fr-FR" sz="1400" i="1" dirty="0" err="1">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400" i="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5" name="Rectangle 4"/>
          <p:cNvSpPr/>
          <p:nvPr/>
        </p:nvSpPr>
        <p:spPr>
          <a:xfrm>
            <a:off x="2345307" y="5555651"/>
            <a:ext cx="3502882" cy="376257"/>
          </a:xfrm>
          <a:prstGeom prst="rect">
            <a:avLst/>
          </a:prstGeom>
        </p:spPr>
        <p:txBody>
          <a:bodyPr wrap="none">
            <a:spAutoFit/>
          </a:bodyPr>
          <a:lstStyle/>
          <a:p>
            <a:pPr>
              <a:lnSpc>
                <a:spcPct val="150000"/>
              </a:lnSpc>
            </a:pPr>
            <a:r>
              <a:rPr lang="fr-MA" sz="1400" b="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Conclusion Générale &amp; Perspectives</a:t>
            </a:r>
          </a:p>
        </p:txBody>
      </p:sp>
      <p:sp>
        <p:nvSpPr>
          <p:cNvPr id="6" name="Rectangle 5"/>
          <p:cNvSpPr/>
          <p:nvPr/>
        </p:nvSpPr>
        <p:spPr>
          <a:xfrm>
            <a:off x="2345308" y="4948116"/>
            <a:ext cx="6563714" cy="376257"/>
          </a:xfrm>
          <a:prstGeom prst="rect">
            <a:avLst/>
          </a:prstGeom>
        </p:spPr>
        <p:txBody>
          <a:bodyPr wrap="square">
            <a:spAutoFit/>
          </a:bodyPr>
          <a:lstStyle/>
          <a:p>
            <a:pPr>
              <a:lnSpc>
                <a:spcPct val="150000"/>
              </a:lnSpc>
            </a:pPr>
            <a:r>
              <a:rPr lang="fr-FR" sz="1400" b="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400" b="1" i="1" dirty="0" err="1">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fr-FR" sz="1400" b="1" i="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8" name="Rectangle 7"/>
          <p:cNvSpPr/>
          <p:nvPr/>
        </p:nvSpPr>
        <p:spPr>
          <a:xfrm>
            <a:off x="2345307" y="4413039"/>
            <a:ext cx="3841116" cy="376257"/>
          </a:xfrm>
          <a:prstGeom prst="rect">
            <a:avLst/>
          </a:prstGeom>
        </p:spPr>
        <p:txBody>
          <a:bodyPr wrap="none">
            <a:spAutoFit/>
          </a:bodyPr>
          <a:lstStyle/>
          <a:p>
            <a:pPr>
              <a:lnSpc>
                <a:spcPct val="150000"/>
              </a:lnSpc>
            </a:pPr>
            <a:r>
              <a:rPr lang="fr-MA" sz="1400" b="1"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p:txBody>
      </p:sp>
      <p:sp>
        <p:nvSpPr>
          <p:cNvPr id="46" name="Rectangle 45"/>
          <p:cNvSpPr/>
          <p:nvPr/>
        </p:nvSpPr>
        <p:spPr>
          <a:xfrm>
            <a:off x="5506723" y="630551"/>
            <a:ext cx="3005653" cy="670994"/>
          </a:xfrm>
          <a:prstGeom prst="rect">
            <a:avLst/>
          </a:prstGeom>
        </p:spPr>
        <p:txBody>
          <a:bodyPr wrap="none">
            <a:noAutofit/>
          </a:bodyPr>
          <a:lstStyle/>
          <a:p>
            <a:pPr algn="ctr"/>
            <a:r>
              <a:rPr lang="ar-SA" sz="1182" dirty="0">
                <a:solidFill>
                  <a:schemeClr val="bg1"/>
                </a:solidFill>
                <a:latin typeface="Adobe Caslon Pro" panose="0205050205050A020403" pitchFamily="18" charset="0"/>
                <a:ea typeface="Times New Roman" panose="02020603050405020304" pitchFamily="18" charset="0"/>
              </a:rPr>
              <a:t>جامعة سيدي محمد بن عبد الله</a:t>
            </a:r>
            <a:endParaRPr lang="fr-FR" sz="1013" dirty="0">
              <a:solidFill>
                <a:schemeClr val="bg1"/>
              </a:solidFill>
              <a:latin typeface="Times New Roman" panose="02020603050405020304" pitchFamily="18" charset="0"/>
              <a:ea typeface="Times New Roman" panose="02020603050405020304" pitchFamily="18" charset="0"/>
            </a:endParaRPr>
          </a:p>
          <a:p>
            <a:pPr algn="ctr"/>
            <a:r>
              <a:rPr lang="tzm-Tfng-MA" sz="1182" dirty="0">
                <a:solidFill>
                  <a:schemeClr val="bg1"/>
                </a:solidFill>
                <a:latin typeface="Ebrima" panose="02000000000000000000" pitchFamily="2" charset="0"/>
                <a:ea typeface="Times New Roman" panose="02020603050405020304" pitchFamily="18" charset="0"/>
                <a:cs typeface="Ebrima" panose="02000000000000000000" pitchFamily="2" charset="0"/>
              </a:rPr>
              <a:t>ⵜⴰⵙⴷⴰⵡⵉⵜ</a:t>
            </a:r>
            <a:r>
              <a:rPr lang="tzm-Tfng-MA" sz="1182" dirty="0">
                <a:solidFill>
                  <a:schemeClr val="bg1"/>
                </a:solidFill>
                <a:latin typeface="Adobe Caslon Pro" panose="0205050205050A020403" pitchFamily="18" charset="0"/>
                <a:ea typeface="Times New Roman" panose="02020603050405020304" pitchFamily="18" charset="0"/>
              </a:rPr>
              <a:t> </a:t>
            </a:r>
            <a:r>
              <a:rPr lang="tzm-Tfng-MA" sz="1182" dirty="0">
                <a:solidFill>
                  <a:schemeClr val="bg1"/>
                </a:solidFill>
                <a:latin typeface="Ebrima" panose="02000000000000000000" pitchFamily="2" charset="0"/>
                <a:ea typeface="Times New Roman" panose="02020603050405020304" pitchFamily="18" charset="0"/>
                <a:cs typeface="Ebrima" panose="02000000000000000000" pitchFamily="2" charset="0"/>
              </a:rPr>
              <a:t>ⵙⵉⴷⵉⵎⵓⵃⵎⵎⴰⴷ</a:t>
            </a:r>
            <a:r>
              <a:rPr lang="tzm-Tfng-MA" sz="1182" dirty="0">
                <a:solidFill>
                  <a:schemeClr val="bg1"/>
                </a:solidFill>
                <a:latin typeface="Adobe Caslon Pro" panose="0205050205050A020403" pitchFamily="18" charset="0"/>
                <a:ea typeface="Times New Roman" panose="02020603050405020304" pitchFamily="18" charset="0"/>
              </a:rPr>
              <a:t> </a:t>
            </a:r>
            <a:r>
              <a:rPr lang="tzm-Tfng-MA" sz="1182" dirty="0">
                <a:solidFill>
                  <a:schemeClr val="bg1"/>
                </a:solidFill>
                <a:latin typeface="Ebrima" panose="02000000000000000000" pitchFamily="2" charset="0"/>
                <a:ea typeface="Times New Roman" panose="02020603050405020304" pitchFamily="18" charset="0"/>
                <a:cs typeface="Ebrima" panose="02000000000000000000" pitchFamily="2" charset="0"/>
              </a:rPr>
              <a:t>ⴱⵏⵄⴱⴷⵓⵍⵍⴰⵀ</a:t>
            </a:r>
            <a:endParaRPr lang="fr-FR" sz="1013" dirty="0">
              <a:solidFill>
                <a:schemeClr val="bg1"/>
              </a:solidFill>
              <a:latin typeface="Times New Roman" panose="02020603050405020304" pitchFamily="18" charset="0"/>
              <a:ea typeface="Times New Roman" panose="02020603050405020304" pitchFamily="18" charset="0"/>
            </a:endParaRPr>
          </a:p>
          <a:p>
            <a:pPr algn="ctr"/>
            <a:r>
              <a:rPr lang="fr-FR" sz="1182" dirty="0">
                <a:solidFill>
                  <a:schemeClr val="bg1"/>
                </a:solidFill>
                <a:latin typeface="Adobe Caslon Pro" panose="0205050205050A020403" pitchFamily="18" charset="0"/>
                <a:ea typeface="Times New Roman" panose="02020603050405020304" pitchFamily="18" charset="0"/>
              </a:rPr>
              <a:t>Université Sidi Mohammed Ben Abdellah</a:t>
            </a:r>
            <a:endParaRPr lang="fr-FR" sz="1013" dirty="0">
              <a:solidFill>
                <a:schemeClr val="bg1"/>
              </a:solidFill>
              <a:latin typeface="Times New Roman" panose="02020603050405020304" pitchFamily="18" charset="0"/>
              <a:ea typeface="Times New Roman" panose="02020603050405020304" pitchFamily="18" charset="0"/>
            </a:endParaRPr>
          </a:p>
        </p:txBody>
      </p:sp>
      <p:sp>
        <p:nvSpPr>
          <p:cNvPr id="53" name="Rectangle 52"/>
          <p:cNvSpPr/>
          <p:nvPr/>
        </p:nvSpPr>
        <p:spPr>
          <a:xfrm>
            <a:off x="4585883" y="3275"/>
            <a:ext cx="4534306" cy="7696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dirty="0">
                <a:solidFill>
                  <a:schemeClr val="bg1"/>
                </a:solidFill>
                <a:latin typeface="Georgia" panose="02040502050405020303" pitchFamily="18" charset="0"/>
                <a:ea typeface="Times New Roman" panose="02020603050405020304" pitchFamily="18" charset="0"/>
                <a:cs typeface="+mj-cs"/>
              </a:rPr>
              <a:t>جامعة سيدي محمد بن عبد الله</a:t>
            </a:r>
            <a:endParaRPr lang="fr-FR" sz="1400" dirty="0">
              <a:solidFill>
                <a:schemeClr val="bg1"/>
              </a:solidFill>
              <a:latin typeface="Georgia" panose="02040502050405020303" pitchFamily="18" charset="0"/>
              <a:ea typeface="Times New Roman" panose="02020603050405020304" pitchFamily="18" charset="0"/>
              <a:cs typeface="+mj-cs"/>
            </a:endParaRPr>
          </a:p>
          <a:p>
            <a:pPr algn="ctr"/>
            <a:r>
              <a:rPr lang="fr-FR" sz="1400" dirty="0" smtClean="0">
                <a:solidFill>
                  <a:schemeClr val="bg1"/>
                </a:solidFill>
                <a:latin typeface="Georgia" panose="02040502050405020303" pitchFamily="18" charset="0"/>
                <a:ea typeface="Times New Roman" panose="02020603050405020304" pitchFamily="18" charset="0"/>
                <a:cs typeface="+mj-cs"/>
              </a:rPr>
              <a:t>Université </a:t>
            </a:r>
            <a:r>
              <a:rPr lang="fr-FR" sz="1400" dirty="0">
                <a:solidFill>
                  <a:schemeClr val="bg1"/>
                </a:solidFill>
                <a:latin typeface="Georgia" panose="02040502050405020303" pitchFamily="18" charset="0"/>
                <a:ea typeface="Times New Roman" panose="02020603050405020304" pitchFamily="18" charset="0"/>
                <a:cs typeface="+mj-cs"/>
              </a:rPr>
              <a:t>Sidi Mohammed Ben Abdellah</a:t>
            </a:r>
          </a:p>
        </p:txBody>
      </p:sp>
      <p:sp>
        <p:nvSpPr>
          <p:cNvPr id="54" name="Rectangle 53"/>
          <p:cNvSpPr/>
          <p:nvPr/>
        </p:nvSpPr>
        <p:spPr>
          <a:xfrm>
            <a:off x="1" y="3274"/>
            <a:ext cx="4585880" cy="7696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dirty="0">
                <a:solidFill>
                  <a:schemeClr val="accent5">
                    <a:lumMod val="50000"/>
                  </a:schemeClr>
                </a:solidFill>
                <a:latin typeface="Georgia" panose="02040502050405020303" pitchFamily="18" charset="0"/>
                <a:ea typeface="Times New Roman" panose="02020603050405020304" pitchFamily="18" charset="0"/>
                <a:cs typeface="+mj-cs"/>
              </a:rPr>
              <a:t>المدرسة الوطنية للعلوم التطبيقية </a:t>
            </a:r>
            <a:endParaRPr lang="fr-FR" sz="1400" dirty="0">
              <a:solidFill>
                <a:schemeClr val="accent5">
                  <a:lumMod val="50000"/>
                </a:schemeClr>
              </a:solidFill>
              <a:latin typeface="Georgia" panose="02040502050405020303" pitchFamily="18" charset="0"/>
              <a:ea typeface="Times New Roman" panose="02020603050405020304" pitchFamily="18" charset="0"/>
              <a:cs typeface="+mj-cs"/>
            </a:endParaRPr>
          </a:p>
          <a:p>
            <a:pPr algn="ct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Ecole </a:t>
            </a:r>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Nationale des Sciences Appliquées</a:t>
            </a:r>
          </a:p>
        </p:txBody>
      </p:sp>
      <p:pic>
        <p:nvPicPr>
          <p:cNvPr id="55" name="Image 12"/>
          <p:cNvPicPr/>
          <p:nvPr/>
        </p:nvPicPr>
        <p:blipFill rotWithShape="1">
          <a:blip r:embed="rId4" cstate="print">
            <a:extLst>
              <a:ext uri="{28A0092B-C50C-407E-A947-70E740481C1C}">
                <a14:useLocalDpi xmlns:a14="http://schemas.microsoft.com/office/drawing/2010/main" val="0"/>
              </a:ext>
            </a:extLst>
          </a:blip>
          <a:srcRect t="1801" b="-1801"/>
          <a:stretch/>
        </p:blipFill>
        <p:spPr>
          <a:xfrm>
            <a:off x="4320204" y="55259"/>
            <a:ext cx="521636" cy="681128"/>
          </a:xfrm>
          <a:prstGeom prst="rect">
            <a:avLst/>
          </a:prstGeom>
        </p:spPr>
      </p:pic>
      <p:sp>
        <p:nvSpPr>
          <p:cNvPr id="36" name="Rectangle 3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7" name="Espace réservé du numéro de diapositive 6"/>
          <p:cNvSpPr>
            <a:spLocks noGrp="1"/>
          </p:cNvSpPr>
          <p:nvPr>
            <p:ph type="sldNum" sz="quarter" idx="12"/>
          </p:nvPr>
        </p:nvSpPr>
        <p:spPr/>
        <p:txBody>
          <a:bodyPr/>
          <a:lstStyle/>
          <a:p>
            <a:fld id="{75EDAB94-CD54-409F-8695-4F2B79843608}" type="slidenum">
              <a:rPr lang="fr-FR" smtClean="0"/>
              <a:t>2</a:t>
            </a:fld>
            <a:endParaRPr lang="fr-FR" dirty="0"/>
          </a:p>
        </p:txBody>
      </p:sp>
      <p:sp>
        <p:nvSpPr>
          <p:cNvPr id="45" name="Rectangle 44"/>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4987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à coins arrondis 52"/>
          <p:cNvSpPr/>
          <p:nvPr/>
        </p:nvSpPr>
        <p:spPr>
          <a:xfrm>
            <a:off x="3293879" y="2471249"/>
            <a:ext cx="1054232" cy="386096"/>
          </a:xfrm>
          <a:prstGeom prst="roundRect">
            <a:avLst/>
          </a:prstGeom>
          <a:solidFill>
            <a:schemeClr val="accent2"/>
          </a:solidFill>
          <a:ln w="38100">
            <a:solidFill>
              <a:srgbClr val="44546A"/>
            </a:solidFill>
          </a:ln>
          <a:scene3d>
            <a:camera prst="orthographicFront"/>
            <a:lightRig rig="threePt" dir="t"/>
          </a:scene3d>
          <a:sp3d prstMaterial="metal">
            <a:bevelT prst="angle"/>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a:latin typeface="Georgia" panose="02040502050405020303" pitchFamily="18" charset="0"/>
              </a:rPr>
              <a:t>Term </a:t>
            </a:r>
            <a:r>
              <a:rPr lang="en-US" sz="1200" dirty="0" err="1">
                <a:latin typeface="Georgia" panose="02040502050405020303" pitchFamily="18" charset="0"/>
              </a:rPr>
              <a:t>Amb</a:t>
            </a:r>
            <a:endParaRPr lang="en-US" sz="1200" dirty="0">
              <a:latin typeface="Georgia" panose="02040502050405020303" pitchFamily="18" charset="0"/>
            </a:endParaRPr>
          </a:p>
        </p:txBody>
      </p:sp>
      <p:sp>
        <p:nvSpPr>
          <p:cNvPr id="54" name="Rectangle à coins arrondis 53"/>
          <p:cNvSpPr/>
          <p:nvPr/>
        </p:nvSpPr>
        <p:spPr>
          <a:xfrm>
            <a:off x="2316573" y="2471249"/>
            <a:ext cx="832519" cy="386096"/>
          </a:xfrm>
          <a:prstGeom prst="roundRect">
            <a:avLst/>
          </a:prstGeom>
          <a:scene3d>
            <a:camera prst="orthographicFront"/>
            <a:lightRig rig="threePt" dir="t"/>
          </a:scene3d>
          <a:sp3d prstMaterial="metal">
            <a:bevelT prst="angle"/>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Georgia" panose="02040502050405020303" pitchFamily="18" charset="0"/>
              </a:rPr>
              <a:t>Term -1</a:t>
            </a:r>
          </a:p>
        </p:txBody>
      </p:sp>
      <p:sp>
        <p:nvSpPr>
          <p:cNvPr id="55" name="Rectangle à coins arrondis 54"/>
          <p:cNvSpPr/>
          <p:nvPr/>
        </p:nvSpPr>
        <p:spPr>
          <a:xfrm>
            <a:off x="4492897" y="2471249"/>
            <a:ext cx="832519" cy="386096"/>
          </a:xfrm>
          <a:prstGeom prst="roundRect">
            <a:avLst/>
          </a:prstGeom>
          <a:scene3d>
            <a:camera prst="orthographicFront"/>
            <a:lightRig rig="threePt" dir="t"/>
          </a:scene3d>
          <a:sp3d prstMaterial="metal">
            <a:bevelT prst="angle"/>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Georgia" panose="02040502050405020303" pitchFamily="18" charset="0"/>
              </a:rPr>
              <a:t>Term</a:t>
            </a:r>
            <a:r>
              <a:rPr lang="fr-FR" sz="1200" dirty="0">
                <a:latin typeface="Georgia" panose="02040502050405020303" pitchFamily="18" charset="0"/>
              </a:rPr>
              <a:t> 1</a:t>
            </a:r>
          </a:p>
        </p:txBody>
      </p:sp>
      <p:sp>
        <p:nvSpPr>
          <p:cNvPr id="56" name="Rectangle à coins arrondis 55"/>
          <p:cNvSpPr/>
          <p:nvPr/>
        </p:nvSpPr>
        <p:spPr>
          <a:xfrm>
            <a:off x="1339268" y="2471249"/>
            <a:ext cx="832519" cy="386096"/>
          </a:xfrm>
          <a:prstGeom prst="roundRect">
            <a:avLst/>
          </a:prstGeom>
          <a:scene3d>
            <a:camera prst="orthographicFront"/>
            <a:lightRig rig="threePt" dir="t"/>
          </a:scene3d>
          <a:sp3d prstMaterial="metal">
            <a:bevelT prst="angle"/>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a:latin typeface="Georgia" panose="02040502050405020303" pitchFamily="18" charset="0"/>
              </a:rPr>
              <a:t>Term -2</a:t>
            </a:r>
          </a:p>
        </p:txBody>
      </p:sp>
      <p:sp>
        <p:nvSpPr>
          <p:cNvPr id="57" name="Rectangle à coins arrondis 56"/>
          <p:cNvSpPr/>
          <p:nvPr/>
        </p:nvSpPr>
        <p:spPr>
          <a:xfrm>
            <a:off x="5470202" y="2471249"/>
            <a:ext cx="832519" cy="386096"/>
          </a:xfrm>
          <a:prstGeom prst="roundRect">
            <a:avLst/>
          </a:prstGeom>
          <a:scene3d>
            <a:camera prst="orthographicFront"/>
            <a:lightRig rig="threePt" dir="t"/>
          </a:scene3d>
          <a:sp3d prstMaterial="metal">
            <a:bevelT prst="angle"/>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a:latin typeface="Georgia" panose="02040502050405020303" pitchFamily="18" charset="0"/>
              </a:rPr>
              <a:t>Term 2</a:t>
            </a:r>
          </a:p>
        </p:txBody>
      </p:sp>
      <p:sp>
        <p:nvSpPr>
          <p:cNvPr id="58" name="Flèche vers le bas 57"/>
          <p:cNvSpPr/>
          <p:nvPr/>
        </p:nvSpPr>
        <p:spPr>
          <a:xfrm>
            <a:off x="3692041" y="2857345"/>
            <a:ext cx="241310" cy="362353"/>
          </a:xfrm>
          <a:prstGeom prst="downArrow">
            <a:avLst/>
          </a:prstGeom>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latin typeface="Georgia" panose="02040502050405020303" pitchFamily="18" charset="0"/>
            </a:endParaRPr>
          </a:p>
        </p:txBody>
      </p:sp>
      <p:sp>
        <p:nvSpPr>
          <p:cNvPr id="59" name="Rectangle à coins arrondis 58"/>
          <p:cNvSpPr/>
          <p:nvPr/>
        </p:nvSpPr>
        <p:spPr>
          <a:xfrm>
            <a:off x="3293879" y="3219701"/>
            <a:ext cx="1054232" cy="892460"/>
          </a:xfrm>
          <a:prstGeom prst="roundRect">
            <a:avLst/>
          </a:prstGeom>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latin typeface="Georgia" panose="02040502050405020303" pitchFamily="18" charset="0"/>
              </a:rPr>
              <a:t>Concept1</a:t>
            </a:r>
          </a:p>
          <a:p>
            <a:pPr algn="ctr"/>
            <a:r>
              <a:rPr lang="fr-FR" sz="1200" dirty="0">
                <a:latin typeface="Georgia" panose="02040502050405020303" pitchFamily="18" charset="0"/>
              </a:rPr>
              <a:t>Concept2</a:t>
            </a:r>
          </a:p>
          <a:p>
            <a:pPr algn="ctr"/>
            <a:r>
              <a:rPr lang="fr-FR" sz="1200" dirty="0">
                <a:latin typeface="Georgia" panose="02040502050405020303" pitchFamily="18" charset="0"/>
              </a:rPr>
              <a:t>Concept3</a:t>
            </a:r>
          </a:p>
        </p:txBody>
      </p:sp>
      <p:sp>
        <p:nvSpPr>
          <p:cNvPr id="60" name="Flèche vers le bas 59"/>
          <p:cNvSpPr/>
          <p:nvPr/>
        </p:nvSpPr>
        <p:spPr>
          <a:xfrm>
            <a:off x="4796048" y="2851990"/>
            <a:ext cx="214688" cy="382814"/>
          </a:xfrm>
          <a:prstGeom prst="downArrow">
            <a:avLst/>
          </a:prstGeom>
          <a:scene3d>
            <a:camera prst="orthographicFront"/>
            <a:lightRig rig="threePt" dir="t"/>
          </a:scene3d>
          <a:sp3d prstMaterial="metal">
            <a:bevelT prst="angle"/>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sz="1200">
              <a:latin typeface="Georgia" panose="02040502050405020303" pitchFamily="18" charset="0"/>
            </a:endParaRPr>
          </a:p>
        </p:txBody>
      </p:sp>
      <p:sp>
        <p:nvSpPr>
          <p:cNvPr id="61" name="Rectangle à coins arrondis 60"/>
          <p:cNvSpPr/>
          <p:nvPr/>
        </p:nvSpPr>
        <p:spPr>
          <a:xfrm>
            <a:off x="4492897" y="3227839"/>
            <a:ext cx="832519" cy="208651"/>
          </a:xfrm>
          <a:prstGeom prst="roundRect">
            <a:avLst/>
          </a:prstGeom>
          <a:scene3d>
            <a:camera prst="orthographicFront"/>
            <a:lightRig rig="threePt" dir="t"/>
          </a:scene3d>
          <a:sp3d prstMaterial="metal">
            <a:bevelT prst="angle"/>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200" dirty="0">
                <a:latin typeface="Georgia" panose="02040502050405020303" pitchFamily="18" charset="0"/>
              </a:rPr>
              <a:t>T1C1</a:t>
            </a:r>
          </a:p>
        </p:txBody>
      </p:sp>
      <p:sp>
        <p:nvSpPr>
          <p:cNvPr id="62" name="Flèche vers le bas 61"/>
          <p:cNvSpPr/>
          <p:nvPr/>
        </p:nvSpPr>
        <p:spPr>
          <a:xfrm>
            <a:off x="2643181" y="2864054"/>
            <a:ext cx="209393" cy="350649"/>
          </a:xfrm>
          <a:prstGeom prst="downArrow">
            <a:avLst/>
          </a:prstGeom>
          <a:scene3d>
            <a:camera prst="orthographicFront"/>
            <a:lightRig rig="threePt" dir="t"/>
          </a:scene3d>
          <a:sp3d prstMaterial="metal">
            <a:bevelT prst="angle"/>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sz="1200">
              <a:latin typeface="Georgia" panose="02040502050405020303" pitchFamily="18" charset="0"/>
            </a:endParaRPr>
          </a:p>
        </p:txBody>
      </p:sp>
      <p:sp>
        <p:nvSpPr>
          <p:cNvPr id="63" name="Rectangle à coins arrondis 62"/>
          <p:cNvSpPr/>
          <p:nvPr/>
        </p:nvSpPr>
        <p:spPr>
          <a:xfrm>
            <a:off x="2343343" y="3235309"/>
            <a:ext cx="832519" cy="450155"/>
          </a:xfrm>
          <a:prstGeom prst="roundRect">
            <a:avLst/>
          </a:prstGeom>
          <a:scene3d>
            <a:camera prst="orthographicFront"/>
            <a:lightRig rig="threePt" dir="t"/>
          </a:scene3d>
          <a:sp3d prstMaterial="metal">
            <a:bevelT prst="angle"/>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200" dirty="0">
                <a:latin typeface="Georgia" panose="02040502050405020303" pitchFamily="18" charset="0"/>
              </a:rPr>
              <a:t>T-1C1</a:t>
            </a:r>
          </a:p>
          <a:p>
            <a:pPr algn="ctr"/>
            <a:r>
              <a:rPr lang="fr-FR" sz="1200" dirty="0">
                <a:latin typeface="Georgia" panose="02040502050405020303" pitchFamily="18" charset="0"/>
              </a:rPr>
              <a:t>T-1C2</a:t>
            </a:r>
          </a:p>
        </p:txBody>
      </p:sp>
      <p:sp>
        <p:nvSpPr>
          <p:cNvPr id="64" name="Flèche vers le bas 63"/>
          <p:cNvSpPr/>
          <p:nvPr/>
        </p:nvSpPr>
        <p:spPr>
          <a:xfrm>
            <a:off x="1647778" y="2868650"/>
            <a:ext cx="209393" cy="350649"/>
          </a:xfrm>
          <a:prstGeom prst="downArrow">
            <a:avLst/>
          </a:prstGeom>
          <a:scene3d>
            <a:camera prst="orthographicFront"/>
            <a:lightRig rig="threePt" dir="t"/>
          </a:scene3d>
          <a:sp3d prstMaterial="metal">
            <a:bevelT prst="angle"/>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sz="1200">
              <a:latin typeface="Georgia" panose="02040502050405020303" pitchFamily="18" charset="0"/>
            </a:endParaRPr>
          </a:p>
        </p:txBody>
      </p:sp>
      <p:sp>
        <p:nvSpPr>
          <p:cNvPr id="65" name="Rectangle à coins arrondis 64"/>
          <p:cNvSpPr/>
          <p:nvPr/>
        </p:nvSpPr>
        <p:spPr>
          <a:xfrm>
            <a:off x="1348319" y="3230603"/>
            <a:ext cx="832519" cy="205886"/>
          </a:xfrm>
          <a:prstGeom prst="roundRect">
            <a:avLst/>
          </a:prstGeom>
          <a:scene3d>
            <a:camera prst="orthographicFront"/>
            <a:lightRig rig="threePt" dir="t"/>
          </a:scene3d>
          <a:sp3d prstMaterial="metal">
            <a:bevelT prst="angle"/>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dirty="0">
                <a:latin typeface="Georgia" panose="02040502050405020303" pitchFamily="18" charset="0"/>
              </a:rPr>
              <a:t>T-2C1</a:t>
            </a:r>
          </a:p>
        </p:txBody>
      </p:sp>
      <p:sp>
        <p:nvSpPr>
          <p:cNvPr id="66" name="Flèche vers le bas 65"/>
          <p:cNvSpPr/>
          <p:nvPr/>
        </p:nvSpPr>
        <p:spPr>
          <a:xfrm>
            <a:off x="5790226" y="2873355"/>
            <a:ext cx="209393" cy="350649"/>
          </a:xfrm>
          <a:prstGeom prst="downArrow">
            <a:avLst/>
          </a:prstGeom>
          <a:scene3d>
            <a:camera prst="orthographicFront"/>
            <a:lightRig rig="threePt" dir="t"/>
          </a:scene3d>
          <a:sp3d prstMaterial="metal">
            <a:bevelT prst="angle"/>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sz="1200">
              <a:latin typeface="Georgia" panose="02040502050405020303" pitchFamily="18" charset="0"/>
            </a:endParaRPr>
          </a:p>
        </p:txBody>
      </p:sp>
      <p:sp>
        <p:nvSpPr>
          <p:cNvPr id="67" name="Rectangle à coins arrondis 66"/>
          <p:cNvSpPr/>
          <p:nvPr/>
        </p:nvSpPr>
        <p:spPr>
          <a:xfrm>
            <a:off x="5490767" y="3235309"/>
            <a:ext cx="832519" cy="450155"/>
          </a:xfrm>
          <a:prstGeom prst="roundRect">
            <a:avLst/>
          </a:prstGeom>
          <a:scene3d>
            <a:camera prst="orthographicFront"/>
            <a:lightRig rig="threePt" dir="t"/>
          </a:scene3d>
          <a:sp3d prstMaterial="metal">
            <a:bevelT prst="angle"/>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dirty="0">
                <a:latin typeface="Georgia" panose="02040502050405020303" pitchFamily="18" charset="0"/>
              </a:rPr>
              <a:t>T2C1</a:t>
            </a:r>
          </a:p>
          <a:p>
            <a:pPr algn="ctr"/>
            <a:r>
              <a:rPr lang="fr-FR" sz="1200" dirty="0">
                <a:latin typeface="Georgia" panose="02040502050405020303" pitchFamily="18" charset="0"/>
              </a:rPr>
              <a:t>T2C2</a:t>
            </a:r>
          </a:p>
        </p:txBody>
      </p:sp>
      <p:sp>
        <p:nvSpPr>
          <p:cNvPr id="68" name="Forme libre 67"/>
          <p:cNvSpPr/>
          <p:nvPr/>
        </p:nvSpPr>
        <p:spPr>
          <a:xfrm>
            <a:off x="4174664" y="3424426"/>
            <a:ext cx="860204" cy="892848"/>
          </a:xfrm>
          <a:custGeom>
            <a:avLst/>
            <a:gdLst>
              <a:gd name="connsiteX0" fmla="*/ 0 w 1200150"/>
              <a:gd name="connsiteY0" fmla="*/ 0 h 1200150"/>
              <a:gd name="connsiteX1" fmla="*/ 771525 w 1200150"/>
              <a:gd name="connsiteY1" fmla="*/ 1085850 h 1200150"/>
              <a:gd name="connsiteX2" fmla="*/ 1157287 w 1200150"/>
              <a:gd name="connsiteY2" fmla="*/ 1157288 h 1200150"/>
              <a:gd name="connsiteX3" fmla="*/ 1157287 w 1200150"/>
              <a:gd name="connsiteY3" fmla="*/ 1157288 h 1200150"/>
              <a:gd name="connsiteX4" fmla="*/ 1200150 w 1200150"/>
              <a:gd name="connsiteY4" fmla="*/ 1200150 h 1200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50" h="1200150">
                <a:moveTo>
                  <a:pt x="0" y="0"/>
                </a:moveTo>
                <a:cubicBezTo>
                  <a:pt x="289322" y="446484"/>
                  <a:pt x="578644" y="892969"/>
                  <a:pt x="771525" y="1085850"/>
                </a:cubicBezTo>
                <a:cubicBezTo>
                  <a:pt x="964406" y="1278731"/>
                  <a:pt x="1157287" y="1157288"/>
                  <a:pt x="1157287" y="1157288"/>
                </a:cubicBezTo>
                <a:lnTo>
                  <a:pt x="1157287" y="1157288"/>
                </a:lnTo>
                <a:lnTo>
                  <a:pt x="1200150" y="1200150"/>
                </a:lnTo>
              </a:path>
            </a:pathLst>
          </a:custGeom>
          <a:noFill/>
          <a:ln w="38100">
            <a:solidFill>
              <a:schemeClr val="accent2">
                <a:lumMod val="75000"/>
              </a:schemeClr>
            </a:solidFill>
          </a:ln>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latin typeface="Georgia" panose="02040502050405020303" pitchFamily="18" charset="0"/>
            </a:endParaRPr>
          </a:p>
        </p:txBody>
      </p:sp>
      <p:sp>
        <p:nvSpPr>
          <p:cNvPr id="69" name="Rectangle à coins arrondis 68"/>
          <p:cNvSpPr/>
          <p:nvPr/>
        </p:nvSpPr>
        <p:spPr>
          <a:xfrm>
            <a:off x="5010735" y="4112158"/>
            <a:ext cx="1082344" cy="824753"/>
          </a:xfrm>
          <a:prstGeom prst="roundRect">
            <a:avLst/>
          </a:prstGeom>
          <a:solidFill>
            <a:schemeClr val="accent2">
              <a:lumMod val="75000"/>
            </a:schemeClr>
          </a:solidFill>
          <a:ln>
            <a:solidFill>
              <a:schemeClr val="accent2">
                <a:lumMod val="75000"/>
              </a:schemeClr>
            </a:solidFill>
          </a:ln>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Georgia" panose="02040502050405020303" pitchFamily="18" charset="0"/>
              </a:rPr>
              <a:t>Similarity</a:t>
            </a:r>
          </a:p>
          <a:p>
            <a:pPr algn="ctr"/>
            <a:r>
              <a:rPr lang="fr-FR" sz="1200" dirty="0">
                <a:latin typeface="Georgia" panose="02040502050405020303" pitchFamily="18" charset="0"/>
              </a:rPr>
              <a:t>Score</a:t>
            </a:r>
          </a:p>
          <a:p>
            <a:pPr algn="ctr"/>
            <a:r>
              <a:rPr lang="fr-FR" sz="1200" dirty="0">
                <a:latin typeface="Georgia" panose="02040502050405020303" pitchFamily="18" charset="0"/>
              </a:rPr>
              <a:t>T2C2 &amp; C1</a:t>
            </a:r>
          </a:p>
        </p:txBody>
      </p:sp>
      <p:sp>
        <p:nvSpPr>
          <p:cNvPr id="70" name="Forme libre 69"/>
          <p:cNvSpPr/>
          <p:nvPr/>
        </p:nvSpPr>
        <p:spPr>
          <a:xfrm>
            <a:off x="5501868" y="3593341"/>
            <a:ext cx="193048" cy="518817"/>
          </a:xfrm>
          <a:custGeom>
            <a:avLst/>
            <a:gdLst>
              <a:gd name="connsiteX0" fmla="*/ 228600 w 228600"/>
              <a:gd name="connsiteY0" fmla="*/ 0 h 614362"/>
              <a:gd name="connsiteX1" fmla="*/ 0 w 228600"/>
              <a:gd name="connsiteY1" fmla="*/ 614362 h 614362"/>
              <a:gd name="connsiteX2" fmla="*/ 0 w 228600"/>
              <a:gd name="connsiteY2" fmla="*/ 614362 h 614362"/>
            </a:gdLst>
            <a:ahLst/>
            <a:cxnLst>
              <a:cxn ang="0">
                <a:pos x="connsiteX0" y="connsiteY0"/>
              </a:cxn>
              <a:cxn ang="0">
                <a:pos x="connsiteX1" y="connsiteY1"/>
              </a:cxn>
              <a:cxn ang="0">
                <a:pos x="connsiteX2" y="connsiteY2"/>
              </a:cxn>
            </a:cxnLst>
            <a:rect l="l" t="t" r="r" b="b"/>
            <a:pathLst>
              <a:path w="228600" h="614362">
                <a:moveTo>
                  <a:pt x="228600" y="0"/>
                </a:moveTo>
                <a:lnTo>
                  <a:pt x="0" y="614362"/>
                </a:lnTo>
                <a:lnTo>
                  <a:pt x="0" y="614362"/>
                </a:lnTo>
              </a:path>
            </a:pathLst>
          </a:custGeom>
          <a:solidFill>
            <a:schemeClr val="accent2">
              <a:lumMod val="75000"/>
            </a:schemeClr>
          </a:solidFill>
          <a:ln w="38100">
            <a:solidFill>
              <a:schemeClr val="accent2">
                <a:lumMod val="75000"/>
              </a:schemeClr>
            </a:solidFill>
          </a:ln>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latin typeface="Georgia" panose="02040502050405020303" pitchFamily="18" charset="0"/>
            </a:endParaRPr>
          </a:p>
        </p:txBody>
      </p:sp>
      <p:sp>
        <p:nvSpPr>
          <p:cNvPr id="71" name="Multiplier 70"/>
          <p:cNvSpPr/>
          <p:nvPr/>
        </p:nvSpPr>
        <p:spPr>
          <a:xfrm>
            <a:off x="6093077" y="4240675"/>
            <a:ext cx="576081" cy="494667"/>
          </a:xfrm>
          <a:prstGeom prst="mathMultiply">
            <a:avLst/>
          </a:prstGeom>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latin typeface="Georgia" panose="02040502050405020303" pitchFamily="18" charset="0"/>
            </a:endParaRPr>
          </a:p>
        </p:txBody>
      </p:sp>
      <p:sp>
        <p:nvSpPr>
          <p:cNvPr id="72" name="Rectangle à coins arrondis 71"/>
          <p:cNvSpPr/>
          <p:nvPr/>
        </p:nvSpPr>
        <p:spPr>
          <a:xfrm>
            <a:off x="6673288" y="4103589"/>
            <a:ext cx="1082344" cy="824753"/>
          </a:xfrm>
          <a:prstGeom prst="roundRect">
            <a:avLst/>
          </a:prstGeom>
          <a:solidFill>
            <a:schemeClr val="accent2">
              <a:lumMod val="75000"/>
            </a:schemeClr>
          </a:solidFill>
          <a:ln w="76200">
            <a:solidFill>
              <a:schemeClr val="accent1">
                <a:lumMod val="50000"/>
              </a:schemeClr>
            </a:solidFill>
          </a:ln>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Georgia" panose="02040502050405020303" pitchFamily="18" charset="0"/>
              </a:rPr>
              <a:t>Reciprocal Distance</a:t>
            </a:r>
          </a:p>
          <a:p>
            <a:pPr algn="ctr"/>
            <a:r>
              <a:rPr lang="fr-FR" sz="1200" dirty="0">
                <a:latin typeface="Georgia" panose="02040502050405020303" pitchFamily="18" charset="0"/>
              </a:rPr>
              <a:t>1/2</a:t>
            </a:r>
          </a:p>
        </p:txBody>
      </p:sp>
      <p:sp>
        <p:nvSpPr>
          <p:cNvPr id="73" name="Rectangle 72"/>
          <p:cNvSpPr/>
          <p:nvPr/>
        </p:nvSpPr>
        <p:spPr>
          <a:xfrm>
            <a:off x="249428" y="5663652"/>
            <a:ext cx="7522581" cy="396583"/>
          </a:xfrm>
          <a:prstGeom prst="rect">
            <a:avLst/>
          </a:prstGeom>
        </p:spPr>
        <p:txBody>
          <a:bodyPr wrap="square">
            <a:spAutoFit/>
          </a:bodyPr>
          <a:lstStyle/>
          <a:p>
            <a:pPr marL="342900" indent="-342900" fontAlgn="base">
              <a:lnSpc>
                <a:spcPct val="150000"/>
              </a:lnSpc>
              <a:spcBef>
                <a:spcPct val="20000"/>
              </a:spcBef>
              <a:spcAft>
                <a:spcPct val="0"/>
              </a:spcAft>
              <a:buClr>
                <a:schemeClr val="tx2"/>
              </a:buClr>
              <a:buSzPct val="85000"/>
              <a:buFont typeface="Wingdings" panose="05000000000000000000" pitchFamily="2" charset="2"/>
              <a:buChar char="§"/>
            </a:pPr>
            <a:r>
              <a:rPr lang="en-US" sz="1500" dirty="0" smtClean="0">
                <a:latin typeface="Georgia" panose="02040502050405020303" pitchFamily="18" charset="0"/>
                <a:cs typeface="Times New Roman" panose="02020603050405020304" pitchFamily="18" charset="0"/>
              </a:rPr>
              <a:t>Version </a:t>
            </a:r>
            <a:r>
              <a:rPr lang="en-US" sz="1500" dirty="0" err="1">
                <a:latin typeface="Georgia" panose="02040502050405020303" pitchFamily="18" charset="0"/>
                <a:cs typeface="Times New Roman" panose="02020603050405020304" pitchFamily="18" charset="0"/>
              </a:rPr>
              <a:t>modifié</a:t>
            </a:r>
            <a:r>
              <a:rPr lang="en-US" sz="1500" dirty="0">
                <a:latin typeface="Georgia" panose="02040502050405020303" pitchFamily="18" charset="0"/>
                <a:cs typeface="Times New Roman" panose="02020603050405020304" pitchFamily="18" charset="0"/>
              </a:rPr>
              <a:t> de </a:t>
            </a:r>
            <a:r>
              <a:rPr lang="en-US" sz="1500" dirty="0" err="1">
                <a:latin typeface="Georgia" panose="02040502050405020303" pitchFamily="18" charset="0"/>
                <a:cs typeface="Times New Roman" panose="02020603050405020304" pitchFamily="18" charset="0"/>
              </a:rPr>
              <a:t>l’algorithme</a:t>
            </a:r>
            <a:r>
              <a:rPr lang="en-US" sz="1500" dirty="0">
                <a:latin typeface="Georgia" panose="02040502050405020303" pitchFamily="18" charset="0"/>
                <a:cs typeface="Times New Roman" panose="02020603050405020304" pitchFamily="18" charset="0"/>
              </a:rPr>
              <a:t> </a:t>
            </a:r>
            <a:r>
              <a:rPr lang="en-US" sz="1500" b="1" i="1" dirty="0" err="1">
                <a:latin typeface="Georgia" panose="02040502050405020303" pitchFamily="18" charset="0"/>
                <a:cs typeface="Times New Roman" panose="02020603050405020304" pitchFamily="18" charset="0"/>
              </a:rPr>
              <a:t>SenseRelate</a:t>
            </a:r>
            <a:r>
              <a:rPr lang="en-US" sz="1500" dirty="0">
                <a:latin typeface="Georgia" panose="02040502050405020303" pitchFamily="18" charset="0"/>
                <a:cs typeface="Times New Roman" panose="02020603050405020304" pitchFamily="18" charset="0"/>
              </a:rPr>
              <a:t> -&gt; ignore la distance</a:t>
            </a:r>
          </a:p>
        </p:txBody>
      </p:sp>
      <p:sp>
        <p:nvSpPr>
          <p:cNvPr id="29" name="Rectangle 28"/>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6" name="Rectangle 25"/>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a:t>
            </a:r>
            <a:r>
              <a:rPr lang="fr-FR" sz="1100" kern="0">
                <a:solidFill>
                  <a:schemeClr val="accent5">
                    <a:lumMod val="50000"/>
                  </a:schemeClr>
                </a:solidFill>
                <a:latin typeface="Georgia" panose="02040502050405020303" pitchFamily="18" charset="0"/>
              </a:rPr>
              <a:t>&amp;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smtClean="0">
                <a:solidFill>
                  <a:schemeClr val="accent5">
                    <a:lumMod val="50000"/>
                  </a:schemeClr>
                </a:solidFill>
                <a:latin typeface="Georgia" panose="02040502050405020303" pitchFamily="18" charset="0"/>
              </a:rPr>
              <a:t>Mesure de </a:t>
            </a:r>
            <a:r>
              <a:rPr lang="fr-FR" sz="1100" kern="0" dirty="0">
                <a:solidFill>
                  <a:schemeClr val="accent5">
                    <a:lumMod val="50000"/>
                  </a:schemeClr>
                </a:solidFill>
                <a:latin typeface="Georgia" panose="02040502050405020303" pitchFamily="18" charset="0"/>
              </a:rPr>
              <a:t>Similarité </a:t>
            </a:r>
            <a:r>
              <a:rPr lang="fr-FR" sz="1100" kern="0" dirty="0" smtClean="0">
                <a:solidFill>
                  <a:schemeClr val="accent5">
                    <a:lumMod val="50000"/>
                  </a:schemeClr>
                </a:solidFill>
                <a:latin typeface="Georgia" panose="02040502050405020303" pitchFamily="18" charset="0"/>
              </a:rPr>
              <a:t>sémantique</a:t>
            </a:r>
            <a:endParaRPr lang="fr-FR" sz="1100" kern="0" dirty="0">
              <a:solidFill>
                <a:schemeClr val="accent5">
                  <a:lumMod val="50000"/>
                </a:schemeClr>
              </a:solidFill>
              <a:latin typeface="Georgia" panose="02040502050405020303" pitchFamily="18" charset="0"/>
            </a:endParaRPr>
          </a:p>
          <a:p>
            <a:pPr lvl="0"/>
            <a:r>
              <a:rPr lang="fr-FR" sz="1200" b="1" i="1" kern="0" dirty="0" err="1">
                <a:solidFill>
                  <a:schemeClr val="bg1"/>
                </a:solidFill>
                <a:latin typeface="Georgia" panose="02040502050405020303" pitchFamily="18" charset="0"/>
              </a:rPr>
              <a:t>SenseRelate</a:t>
            </a:r>
            <a:r>
              <a:rPr lang="fr-FR" sz="1200" b="1" kern="0" dirty="0">
                <a:solidFill>
                  <a:schemeClr val="bg1"/>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27" name="Rectangle à coins arrondis 26"/>
          <p:cNvSpPr/>
          <p:nvPr/>
        </p:nvSpPr>
        <p:spPr>
          <a:xfrm>
            <a:off x="249428" y="1458327"/>
            <a:ext cx="1607744"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err="1">
                <a:solidFill>
                  <a:schemeClr val="accent5">
                    <a:lumMod val="50000"/>
                  </a:schemeClr>
                </a:solidFill>
                <a:latin typeface="Georgia" panose="02040502050405020303" pitchFamily="18" charset="0"/>
                <a:cs typeface="Times New Roman" panose="02020603050405020304" pitchFamily="18" charset="0"/>
              </a:rPr>
              <a:t>SenseRelate</a:t>
            </a:r>
            <a:endParaRPr lang="fr-FR" sz="16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8" name="ZoneTexte 27"/>
          <p:cNvSpPr txBox="1"/>
          <p:nvPr/>
        </p:nvSpPr>
        <p:spPr>
          <a:xfrm>
            <a:off x="255144" y="1829767"/>
            <a:ext cx="8504754" cy="438582"/>
          </a:xfrm>
          <a:prstGeom prst="rect">
            <a:avLst/>
          </a:prstGeom>
          <a:noFill/>
        </p:spPr>
        <p:txBody>
          <a:bodyPr wrap="square" rtlCol="0">
            <a:spAutoFit/>
          </a:bodyPr>
          <a:lstStyle/>
          <a:p>
            <a:pPr marL="342900" indent="-342900" fontAlgn="base">
              <a:lnSpc>
                <a:spcPct val="150000"/>
              </a:lnSpc>
              <a:spcBef>
                <a:spcPct val="20000"/>
              </a:spcBef>
              <a:spcAft>
                <a:spcPct val="0"/>
              </a:spcAft>
              <a:buSzPct val="85000"/>
              <a:buFont typeface="Wingdings" panose="05000000000000000000" pitchFamily="2" charset="2"/>
              <a:buChar char="§"/>
            </a:pPr>
            <a:r>
              <a:rPr lang="fr-FR" sz="1500" dirty="0" err="1" smtClean="0">
                <a:latin typeface="Georgia" panose="02040502050405020303" pitchFamily="18" charset="0"/>
                <a:cs typeface="Times New Roman" panose="02020603050405020304" pitchFamily="18" charset="0"/>
              </a:rPr>
              <a:t>Patwardhan</a:t>
            </a:r>
            <a:r>
              <a:rPr lang="fr-FR" sz="1500" dirty="0" smtClean="0">
                <a:latin typeface="Georgia" panose="02040502050405020303" pitchFamily="18" charset="0"/>
                <a:cs typeface="Times New Roman" panose="02020603050405020304" pitchFamily="18" charset="0"/>
              </a:rPr>
              <a:t> </a:t>
            </a:r>
            <a:r>
              <a:rPr lang="fr-FR" sz="1500" dirty="0">
                <a:latin typeface="Georgia" panose="02040502050405020303" pitchFamily="18" charset="0"/>
                <a:cs typeface="Times New Roman" panose="02020603050405020304" pitchFamily="18" charset="0"/>
              </a:rPr>
              <a:t>et al  -&gt; déterminer le concept du mot </a:t>
            </a:r>
            <a:r>
              <a:rPr lang="fr-FR" sz="1500" dirty="0" smtClean="0">
                <a:latin typeface="Georgia" panose="02040502050405020303" pitchFamily="18" charset="0"/>
                <a:cs typeface="Times New Roman" panose="02020603050405020304" pitchFamily="18" charset="0"/>
              </a:rPr>
              <a:t>ambiguë le </a:t>
            </a:r>
            <a:r>
              <a:rPr lang="fr-FR" sz="1500" dirty="0">
                <a:latin typeface="Georgia" panose="02040502050405020303" pitchFamily="18" charset="0"/>
                <a:cs typeface="Times New Roman" panose="02020603050405020304" pitchFamily="18" charset="0"/>
              </a:rPr>
              <a:t>plus approprié au contexte </a:t>
            </a:r>
          </a:p>
        </p:txBody>
      </p:sp>
      <p:sp>
        <p:nvSpPr>
          <p:cNvPr id="30" name="Rectangle à coins arrondis 29"/>
          <p:cNvSpPr/>
          <p:nvPr/>
        </p:nvSpPr>
        <p:spPr>
          <a:xfrm>
            <a:off x="241186" y="5293054"/>
            <a:ext cx="2934675"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err="1">
                <a:solidFill>
                  <a:schemeClr val="accent5">
                    <a:lumMod val="50000"/>
                  </a:schemeClr>
                </a:solidFill>
                <a:latin typeface="Georgia" panose="02040502050405020303" pitchFamily="18" charset="0"/>
                <a:cs typeface="Times New Roman" panose="02020603050405020304" pitchFamily="18" charset="0"/>
              </a:rPr>
              <a:t>NoDistanceSenseRelate</a:t>
            </a:r>
            <a:endParaRPr lang="fr-FR" sz="16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20</a:t>
            </a:fld>
            <a:endParaRPr lang="fr-FR"/>
          </a:p>
        </p:txBody>
      </p:sp>
      <p:sp>
        <p:nvSpPr>
          <p:cNvPr id="31" name="Rectangle 30"/>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33" name="Rectangle 3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8260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descr="E:\DATA RAIS\thèse\article\WSD\effect of windows Size WSD\expPaper.png"/>
          <p:cNvPicPr/>
          <p:nvPr/>
        </p:nvPicPr>
        <p:blipFill rotWithShape="1">
          <a:blip r:embed="rId3" cstate="print">
            <a:extLst>
              <a:ext uri="{28A0092B-C50C-407E-A947-70E740481C1C}">
                <a14:useLocalDpi xmlns:a14="http://schemas.microsoft.com/office/drawing/2010/main" val="0"/>
              </a:ext>
            </a:extLst>
          </a:blip>
          <a:srcRect t="2273"/>
          <a:stretch/>
        </p:blipFill>
        <p:spPr bwMode="auto">
          <a:xfrm>
            <a:off x="1309813" y="2792142"/>
            <a:ext cx="6622147" cy="3398216"/>
          </a:xfrm>
          <a:prstGeom prst="rect">
            <a:avLst/>
          </a:prstGeom>
          <a:noFill/>
          <a:ln>
            <a:noFill/>
          </a:ln>
        </p:spPr>
      </p:pic>
      <p:sp>
        <p:nvSpPr>
          <p:cNvPr id="31" name="Rectangle à coins arrondis 30"/>
          <p:cNvSpPr/>
          <p:nvPr/>
        </p:nvSpPr>
        <p:spPr>
          <a:xfrm>
            <a:off x="569157" y="2777290"/>
            <a:ext cx="1079878" cy="3860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520" b="1" i="1" dirty="0">
                <a:solidFill>
                  <a:schemeClr val="bg1"/>
                </a:solidFill>
              </a:rPr>
              <a:t>Arthropod</a:t>
            </a:r>
            <a:endParaRPr lang="en-US" sz="1520" b="1" dirty="0">
              <a:solidFill>
                <a:schemeClr val="bg1"/>
              </a:solidFill>
            </a:endParaRPr>
          </a:p>
        </p:txBody>
      </p:sp>
      <p:sp>
        <p:nvSpPr>
          <p:cNvPr id="32" name="Rectangle à coins arrondis 31"/>
          <p:cNvSpPr/>
          <p:nvPr/>
        </p:nvSpPr>
        <p:spPr>
          <a:xfrm>
            <a:off x="7988292" y="2766337"/>
            <a:ext cx="716027" cy="3860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520" b="1" i="1" dirty="0">
                <a:solidFill>
                  <a:schemeClr val="bg1"/>
                </a:solidFill>
              </a:rPr>
              <a:t>Tick</a:t>
            </a:r>
            <a:endParaRPr lang="en-US" sz="1520" b="1" dirty="0">
              <a:solidFill>
                <a:schemeClr val="bg1"/>
              </a:solidFill>
            </a:endParaRPr>
          </a:p>
        </p:txBody>
      </p:sp>
      <p:sp>
        <p:nvSpPr>
          <p:cNvPr id="33" name="Rectangle à coins arrondis 32"/>
          <p:cNvSpPr/>
          <p:nvPr/>
        </p:nvSpPr>
        <p:spPr>
          <a:xfrm>
            <a:off x="1785704" y="2777289"/>
            <a:ext cx="832519" cy="38609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520" b="1" i="1" dirty="0">
                <a:solidFill>
                  <a:schemeClr val="bg1"/>
                </a:solidFill>
              </a:rPr>
              <a:t>Human</a:t>
            </a:r>
          </a:p>
        </p:txBody>
      </p:sp>
      <p:sp>
        <p:nvSpPr>
          <p:cNvPr id="34" name="Rectangle à coins arrondis 33"/>
          <p:cNvSpPr/>
          <p:nvPr/>
        </p:nvSpPr>
        <p:spPr>
          <a:xfrm>
            <a:off x="6683271" y="2766337"/>
            <a:ext cx="1206546" cy="38609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520" b="1" i="1" dirty="0">
                <a:solidFill>
                  <a:schemeClr val="bg1"/>
                </a:solidFill>
              </a:rPr>
              <a:t>Secretin test</a:t>
            </a:r>
          </a:p>
        </p:txBody>
      </p:sp>
      <p:sp>
        <p:nvSpPr>
          <p:cNvPr id="35" name="Rectangle à coins arrondis 34"/>
          <p:cNvSpPr/>
          <p:nvPr/>
        </p:nvSpPr>
        <p:spPr>
          <a:xfrm>
            <a:off x="5611044" y="2778635"/>
            <a:ext cx="961689" cy="384753"/>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20" b="1" i="1" dirty="0">
                <a:solidFill>
                  <a:schemeClr val="bg1"/>
                </a:solidFill>
              </a:rPr>
              <a:t>west </a:t>
            </a:r>
            <a:r>
              <a:rPr lang="en-US" sz="1520" b="1" i="1" dirty="0" err="1">
                <a:solidFill>
                  <a:schemeClr val="bg1"/>
                </a:solidFill>
              </a:rPr>
              <a:t>nile</a:t>
            </a:r>
            <a:endParaRPr lang="fr-FR" sz="1520" b="1" i="1" dirty="0">
              <a:solidFill>
                <a:schemeClr val="bg1"/>
              </a:solidFill>
            </a:endParaRPr>
          </a:p>
        </p:txBody>
      </p:sp>
      <p:sp>
        <p:nvSpPr>
          <p:cNvPr id="36" name="Rectangle à coins arrondis 35"/>
          <p:cNvSpPr/>
          <p:nvPr/>
        </p:nvSpPr>
        <p:spPr>
          <a:xfrm>
            <a:off x="2722803" y="2784084"/>
            <a:ext cx="832519" cy="386096"/>
          </a:xfrm>
          <a:prstGeom prst="roundRect">
            <a:avLst/>
          </a:prstGeom>
          <a:noFill/>
          <a:ln w="28575">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520" b="1" i="1" dirty="0">
              <a:solidFill>
                <a:schemeClr val="bg1"/>
              </a:solidFill>
            </a:endParaRPr>
          </a:p>
        </p:txBody>
      </p:sp>
      <p:sp>
        <p:nvSpPr>
          <p:cNvPr id="16" name="Rectangle 15"/>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7" name="Rectangle 16"/>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a:t>
            </a:r>
            <a:r>
              <a:rPr lang="fr-FR" sz="1100" kern="0">
                <a:solidFill>
                  <a:schemeClr val="accent5">
                    <a:lumMod val="50000"/>
                  </a:schemeClr>
                </a:solidFill>
                <a:latin typeface="Georgia" panose="02040502050405020303" pitchFamily="18" charset="0"/>
              </a:rPr>
              <a:t>&amp;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a:solidFill>
                  <a:schemeClr val="accent5">
                    <a:lumMod val="50000"/>
                  </a:schemeClr>
                </a:solidFill>
                <a:latin typeface="Georgia" panose="02040502050405020303" pitchFamily="18" charset="0"/>
              </a:rPr>
              <a:t>Mesure </a:t>
            </a:r>
            <a:r>
              <a:rPr lang="fr-FR" sz="1100" kern="0" dirty="0" smtClean="0">
                <a:solidFill>
                  <a:schemeClr val="accent5">
                    <a:lumMod val="50000"/>
                  </a:schemeClr>
                </a:solidFill>
                <a:latin typeface="Georgia" panose="02040502050405020303" pitchFamily="18" charset="0"/>
              </a:rPr>
              <a:t>de Similarité sémantique</a:t>
            </a:r>
            <a:endParaRPr lang="fr-FR" sz="1100" kern="0" dirty="0">
              <a:solidFill>
                <a:schemeClr val="accent5">
                  <a:lumMod val="50000"/>
                </a:schemeClr>
              </a:solidFill>
              <a:latin typeface="Georgia" panose="02040502050405020303" pitchFamily="18" charset="0"/>
            </a:endParaRPr>
          </a:p>
          <a:p>
            <a:pPr lvl="0"/>
            <a:r>
              <a:rPr lang="fr-FR" sz="1200" b="1" i="1" kern="0" dirty="0" err="1">
                <a:solidFill>
                  <a:schemeClr val="bg1"/>
                </a:solidFill>
                <a:latin typeface="Georgia" panose="02040502050405020303" pitchFamily="18" charset="0"/>
              </a:rPr>
              <a:t>SenseRelate</a:t>
            </a:r>
            <a:r>
              <a:rPr lang="fr-FR" sz="1200" b="1" kern="0" dirty="0">
                <a:solidFill>
                  <a:schemeClr val="bg1"/>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14" name="Rectangle 13"/>
          <p:cNvSpPr/>
          <p:nvPr/>
        </p:nvSpPr>
        <p:spPr>
          <a:xfrm>
            <a:off x="0" y="1244909"/>
            <a:ext cx="9120188" cy="1520416"/>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Ø"/>
            </a:pPr>
            <a:r>
              <a:rPr lang="fr-FR" sz="1500" b="1" i="1" dirty="0">
                <a:solidFill>
                  <a:schemeClr val="accent5">
                    <a:lumMod val="50000"/>
                  </a:schemeClr>
                </a:solidFill>
                <a:latin typeface="Georgia" panose="02040502050405020303" pitchFamily="18" charset="0"/>
                <a:cs typeface="Times New Roman" panose="02020603050405020304" pitchFamily="18" charset="0"/>
              </a:rPr>
              <a:t>NLM WSD-MSH</a:t>
            </a:r>
            <a:r>
              <a:rPr lang="fr-FR" sz="1500" b="1" i="1" u="sng" dirty="0" smtClean="0">
                <a:solidFill>
                  <a:schemeClr val="accent5">
                    <a:lumMod val="50000"/>
                  </a:schemeClr>
                </a:solidFill>
                <a:latin typeface="Georgia" panose="02040502050405020303" pitchFamily="18" charset="0"/>
                <a:cs typeface="Times New Roman" panose="02020603050405020304" pitchFamily="18" charset="0"/>
              </a:rPr>
              <a:t> : </a:t>
            </a:r>
            <a:r>
              <a:rPr lang="fr-FR" sz="1500" dirty="0">
                <a:latin typeface="Georgia" panose="02040502050405020303" pitchFamily="18" charset="0"/>
              </a:rPr>
              <a:t>203 termes et acronymes </a:t>
            </a:r>
            <a:r>
              <a:rPr lang="fr-FR" sz="1500" dirty="0" smtClean="0">
                <a:latin typeface="Georgia" panose="02040502050405020303" pitchFamily="18" charset="0"/>
              </a:rPr>
              <a:t>ambiguës </a:t>
            </a:r>
            <a:r>
              <a:rPr lang="fr-FR" sz="1500" dirty="0">
                <a:latin typeface="Georgia" panose="02040502050405020303" pitchFamily="18" charset="0"/>
              </a:rPr>
              <a:t>du référence 2010 de MEDLINE</a:t>
            </a:r>
            <a:endParaRPr lang="fr-FR" sz="1500" b="1" i="1" u="sng" dirty="0" smtClean="0">
              <a:solidFill>
                <a:schemeClr val="accent5">
                  <a:lumMod val="50000"/>
                </a:schemeClr>
              </a:solidFill>
              <a:latin typeface="Georgia" panose="02040502050405020303" pitchFamily="18" charset="0"/>
              <a:cs typeface="Times New Roman" panose="02020603050405020304" pitchFamily="18" charset="0"/>
            </a:endParaRPr>
          </a:p>
          <a:p>
            <a:pPr marL="800100" lvl="1" indent="-342900" fontAlgn="base">
              <a:lnSpc>
                <a:spcPct val="150000"/>
              </a:lnSpc>
              <a:spcBef>
                <a:spcPct val="20000"/>
              </a:spcBef>
              <a:spcAft>
                <a:spcPct val="0"/>
              </a:spcAft>
              <a:buSzPct val="85000"/>
              <a:buFont typeface="Wingdings" panose="05000000000000000000" pitchFamily="2" charset="2"/>
              <a:buChar char="§"/>
            </a:pPr>
            <a:r>
              <a:rPr lang="fr-FR" sz="1500" dirty="0" smtClean="0">
                <a:latin typeface="Georgia" panose="02040502050405020303" pitchFamily="18" charset="0"/>
              </a:rPr>
              <a:t>Pour chaque phrase </a:t>
            </a:r>
            <a:r>
              <a:rPr lang="fr-FR" sz="1500" dirty="0">
                <a:latin typeface="Georgia" panose="02040502050405020303" pitchFamily="18" charset="0"/>
              </a:rPr>
              <a:t>contenant le terme </a:t>
            </a:r>
            <a:r>
              <a:rPr lang="fr-FR" sz="1500" dirty="0" smtClean="0">
                <a:latin typeface="Georgia" panose="02040502050405020303" pitchFamily="18" charset="0"/>
              </a:rPr>
              <a:t>ambiguë on </a:t>
            </a:r>
            <a:r>
              <a:rPr lang="fr-FR" sz="1500" dirty="0">
                <a:latin typeface="Georgia" panose="02040502050405020303" pitchFamily="18" charset="0"/>
              </a:rPr>
              <a:t>trouve </a:t>
            </a:r>
            <a:r>
              <a:rPr lang="fr-FR" sz="1500" dirty="0" smtClean="0">
                <a:latin typeface="Georgia" panose="02040502050405020303" pitchFamily="18" charset="0"/>
              </a:rPr>
              <a:t>le </a:t>
            </a:r>
            <a:r>
              <a:rPr lang="fr-FR" sz="1500" dirty="0">
                <a:latin typeface="Georgia" panose="02040502050405020303" pitchFamily="18" charset="0"/>
              </a:rPr>
              <a:t>concept </a:t>
            </a:r>
            <a:r>
              <a:rPr lang="fr-FR" sz="1500" dirty="0" smtClean="0">
                <a:latin typeface="Georgia" panose="02040502050405020303" pitchFamily="18" charset="0"/>
              </a:rPr>
              <a:t>attribué </a:t>
            </a:r>
            <a:r>
              <a:rPr lang="fr-FR" sz="1500" dirty="0">
                <a:latin typeface="Georgia" panose="02040502050405020303" pitchFamily="18" charset="0"/>
              </a:rPr>
              <a:t>par les </a:t>
            </a:r>
            <a:r>
              <a:rPr lang="fr-FR" sz="1500" dirty="0" smtClean="0">
                <a:latin typeface="Georgia" panose="02040502050405020303" pitchFamily="18" charset="0"/>
              </a:rPr>
              <a:t>experts</a:t>
            </a:r>
            <a:endParaRPr lang="fr-FR" sz="1500" b="1" i="1" dirty="0" smtClean="0">
              <a:solidFill>
                <a:schemeClr val="accent5">
                  <a:lumMod val="50000"/>
                </a:schemeClr>
              </a:solidFill>
              <a:latin typeface="Georgia" panose="02040502050405020303" pitchFamily="18" charset="0"/>
              <a:cs typeface="Times New Roman" panose="02020603050405020304" pitchFamily="18" charset="0"/>
            </a:endParaRPr>
          </a:p>
          <a:p>
            <a:pPr algn="ctr" fontAlgn="base">
              <a:lnSpc>
                <a:spcPct val="150000"/>
              </a:lnSpc>
              <a:spcBef>
                <a:spcPct val="20000"/>
              </a:spcBef>
              <a:spcAft>
                <a:spcPct val="0"/>
              </a:spcAft>
              <a:buSzPct val="85000"/>
            </a:pPr>
            <a:r>
              <a:rPr lang="fr-FR" sz="1400" i="1" dirty="0" smtClean="0">
                <a:latin typeface="Georgia" panose="02040502050405020303" pitchFamily="18" charset="0"/>
                <a:cs typeface="Times New Roman" panose="02020603050405020304" pitchFamily="18" charset="0"/>
              </a:rPr>
              <a:t>“</a:t>
            </a:r>
            <a:r>
              <a:rPr lang="fr-FR" sz="1400" i="1" dirty="0" err="1" smtClean="0">
                <a:latin typeface="Georgia" panose="02040502050405020303" pitchFamily="18" charset="0"/>
                <a:cs typeface="Times New Roman" panose="02020603050405020304" pitchFamily="18" charset="0"/>
              </a:rPr>
              <a:t>Many</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arthropod-transmitted</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human</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pathogens</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including</a:t>
            </a:r>
            <a:r>
              <a:rPr lang="fr-FR" sz="1400" i="1" dirty="0" smtClean="0">
                <a:latin typeface="Georgia" panose="02040502050405020303" pitchFamily="18" charset="0"/>
                <a:cs typeface="Times New Roman" panose="02020603050405020304" pitchFamily="18" charset="0"/>
              </a:rPr>
              <a:t> dengue, &lt;e&gt;</a:t>
            </a:r>
            <a:r>
              <a:rPr lang="fr-FR" sz="1400" b="1" dirty="0" err="1" smtClean="0">
                <a:latin typeface="Georgia" panose="02040502050405020303" pitchFamily="18" charset="0"/>
                <a:cs typeface="Times New Roman" panose="02020603050405020304" pitchFamily="18" charset="0"/>
              </a:rPr>
              <a:t>yellow</a:t>
            </a:r>
            <a:r>
              <a:rPr lang="fr-FR" sz="1400" b="1" dirty="0" smtClean="0">
                <a:latin typeface="Georgia" panose="02040502050405020303" pitchFamily="18" charset="0"/>
                <a:cs typeface="Times New Roman" panose="02020603050405020304" pitchFamily="18" charset="0"/>
              </a:rPr>
              <a:t> </a:t>
            </a:r>
            <a:r>
              <a:rPr lang="fr-FR" sz="1400" b="1" dirty="0" err="1" smtClean="0">
                <a:latin typeface="Georgia" panose="02040502050405020303" pitchFamily="18" charset="0"/>
                <a:cs typeface="Times New Roman" panose="02020603050405020304" pitchFamily="18" charset="0"/>
              </a:rPr>
              <a:t>fever</a:t>
            </a:r>
            <a:r>
              <a:rPr lang="fr-FR" sz="1400" i="1" dirty="0" smtClean="0">
                <a:latin typeface="Georgia" panose="02040502050405020303" pitchFamily="18" charset="0"/>
                <a:cs typeface="Times New Roman" panose="02020603050405020304" pitchFamily="18" charset="0"/>
              </a:rPr>
              <a:t>&lt;/e&gt;, </a:t>
            </a:r>
            <a:r>
              <a:rPr lang="fr-FR" sz="1400" i="1" dirty="0" err="1" smtClean="0">
                <a:latin typeface="Georgia" panose="02040502050405020303" pitchFamily="18" charset="0"/>
                <a:cs typeface="Times New Roman" panose="02020603050405020304" pitchFamily="18" charset="0"/>
              </a:rPr>
              <a:t>Japanese</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encephalitis</a:t>
            </a:r>
            <a:r>
              <a:rPr lang="fr-FR" sz="1400" i="1" dirty="0" smtClean="0">
                <a:latin typeface="Georgia" panose="02040502050405020303" pitchFamily="18" charset="0"/>
                <a:cs typeface="Times New Roman" panose="02020603050405020304" pitchFamily="18" charset="0"/>
              </a:rPr>
              <a:t>, West Nile, St. Louis </a:t>
            </a:r>
            <a:r>
              <a:rPr lang="fr-FR" sz="1400" i="1" dirty="0" err="1" smtClean="0">
                <a:latin typeface="Georgia" panose="02040502050405020303" pitchFamily="18" charset="0"/>
                <a:cs typeface="Times New Roman" panose="02020603050405020304" pitchFamily="18" charset="0"/>
              </a:rPr>
              <a:t>encephalitis</a:t>
            </a:r>
            <a:r>
              <a:rPr lang="fr-FR" sz="1400" i="1" dirty="0" smtClean="0">
                <a:latin typeface="Georgia" panose="02040502050405020303" pitchFamily="18" charset="0"/>
                <a:cs typeface="Times New Roman" panose="02020603050405020304" pitchFamily="18" charset="0"/>
              </a:rPr>
              <a:t>, Murray </a:t>
            </a:r>
            <a:r>
              <a:rPr lang="fr-FR" sz="1400" i="1" dirty="0" err="1" smtClean="0">
                <a:latin typeface="Georgia" panose="02040502050405020303" pitchFamily="18" charset="0"/>
                <a:cs typeface="Times New Roman" panose="02020603050405020304" pitchFamily="18" charset="0"/>
              </a:rPr>
              <a:t>Valley</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encephalitis</a:t>
            </a:r>
            <a:r>
              <a:rPr lang="fr-FR" sz="1400" i="1" dirty="0" smtClean="0">
                <a:latin typeface="Georgia" panose="02040502050405020303" pitchFamily="18" charset="0"/>
                <a:cs typeface="Times New Roman" panose="02020603050405020304" pitchFamily="18" charset="0"/>
              </a:rPr>
              <a:t>, and </a:t>
            </a:r>
            <a:r>
              <a:rPr lang="fr-FR" sz="1400" i="1" dirty="0" err="1" smtClean="0">
                <a:latin typeface="Georgia" panose="02040502050405020303" pitchFamily="18" charset="0"/>
                <a:cs typeface="Times New Roman" panose="02020603050405020304" pitchFamily="18" charset="0"/>
              </a:rPr>
              <a:t>tick</a:t>
            </a:r>
            <a:r>
              <a:rPr lang="fr-FR" sz="1400" i="1" dirty="0" smtClean="0">
                <a:latin typeface="Georgia" panose="02040502050405020303" pitchFamily="18" charset="0"/>
                <a:cs typeface="Times New Roman" panose="02020603050405020304" pitchFamily="18" charset="0"/>
              </a:rPr>
              <a:t>-borne </a:t>
            </a:r>
            <a:r>
              <a:rPr lang="fr-FR" sz="1400" i="1" dirty="0" err="1" smtClean="0">
                <a:latin typeface="Georgia" panose="02040502050405020303" pitchFamily="18" charset="0"/>
                <a:cs typeface="Times New Roman" panose="02020603050405020304" pitchFamily="18" charset="0"/>
              </a:rPr>
              <a:t>encephalitis</a:t>
            </a:r>
            <a:r>
              <a:rPr lang="fr-FR" sz="1400" i="1" dirty="0" smtClean="0">
                <a:latin typeface="Georgia" panose="02040502050405020303" pitchFamily="18" charset="0"/>
                <a:cs typeface="Times New Roman" panose="02020603050405020304" pitchFamily="18" charset="0"/>
              </a:rPr>
              <a:t> </a:t>
            </a:r>
            <a:r>
              <a:rPr lang="fr-FR" sz="1400" i="1" dirty="0" err="1" smtClean="0">
                <a:latin typeface="Georgia" panose="02040502050405020303" pitchFamily="18" charset="0"/>
                <a:cs typeface="Times New Roman" panose="02020603050405020304" pitchFamily="18" charset="0"/>
              </a:rPr>
              <a:t>viruses</a:t>
            </a:r>
            <a:r>
              <a:rPr lang="fr-FR" sz="1400" i="1" dirty="0" smtClean="0">
                <a:latin typeface="Georgia" panose="02040502050405020303" pitchFamily="18" charset="0"/>
                <a:cs typeface="Times New Roman" panose="02020603050405020304" pitchFamily="18" charset="0"/>
              </a:rPr>
              <a:t>”</a:t>
            </a:r>
            <a:endParaRPr lang="fr-FR" sz="1400" i="1" dirty="0">
              <a:latin typeface="Georgia" panose="02040502050405020303" pitchFamily="18" charset="0"/>
              <a:cs typeface="Times New Roman" panose="02020603050405020304" pitchFamily="18" charset="0"/>
            </a:endParaRPr>
          </a:p>
        </p:txBody>
      </p:sp>
      <p:sp>
        <p:nvSpPr>
          <p:cNvPr id="18" name="Rectangle 17"/>
          <p:cNvSpPr/>
          <p:nvPr/>
        </p:nvSpPr>
        <p:spPr>
          <a:xfrm>
            <a:off x="334534" y="6200675"/>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5.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Exemple de méthode de calcul de WSD </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21</a:t>
            </a:fld>
            <a:endParaRPr lang="fr-FR"/>
          </a:p>
        </p:txBody>
      </p:sp>
      <p:sp>
        <p:nvSpPr>
          <p:cNvPr id="19" name="Rectangle 1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1" name="Rectangle 2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25572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E:\DATA RAIS\thèse\article\WSD\effect of windows Size WSD\Flowchart.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1472" y="1815920"/>
            <a:ext cx="7249625" cy="4102973"/>
          </a:xfrm>
          <a:prstGeom prst="rect">
            <a:avLst/>
          </a:prstGeom>
          <a:noFill/>
          <a:ln>
            <a:solidFill>
              <a:srgbClr val="1897A8"/>
            </a:solidFill>
          </a:ln>
        </p:spPr>
      </p:pic>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1" name="Rectangle 10"/>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a:t>
            </a:r>
            <a:r>
              <a:rPr lang="fr-FR" sz="1100" kern="0">
                <a:solidFill>
                  <a:schemeClr val="accent5">
                    <a:lumMod val="50000"/>
                  </a:schemeClr>
                </a:solidFill>
                <a:latin typeface="Georgia" panose="02040502050405020303" pitchFamily="18" charset="0"/>
              </a:rPr>
              <a:t>&amp;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a:solidFill>
                  <a:schemeClr val="accent5">
                    <a:lumMod val="50000"/>
                  </a:schemeClr>
                </a:solidFill>
                <a:latin typeface="Georgia" panose="02040502050405020303" pitchFamily="18" charset="0"/>
              </a:rPr>
              <a:t>Mesure </a:t>
            </a:r>
            <a:r>
              <a:rPr lang="fr-FR" sz="1100" kern="0" dirty="0" smtClean="0">
                <a:solidFill>
                  <a:schemeClr val="accent5">
                    <a:lumMod val="50000"/>
                  </a:schemeClr>
                </a:solidFill>
                <a:latin typeface="Georgia" panose="02040502050405020303" pitchFamily="18" charset="0"/>
              </a:rPr>
              <a:t>de Similarité sémantique</a:t>
            </a:r>
            <a:endParaRPr lang="fr-FR" sz="1100" kern="0" dirty="0">
              <a:solidFill>
                <a:schemeClr val="accent5">
                  <a:lumMod val="50000"/>
                </a:schemeClr>
              </a:solidFill>
              <a:latin typeface="Georgia" panose="02040502050405020303" pitchFamily="18" charset="0"/>
            </a:endParaRPr>
          </a:p>
          <a:p>
            <a:pPr lvl="0"/>
            <a:r>
              <a:rPr lang="fr-FR" sz="1100"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200" b="1" kern="0" dirty="0">
                <a:solidFill>
                  <a:schemeClr val="bg1"/>
                </a:solidFill>
                <a:latin typeface="Georgia" panose="02040502050405020303" pitchFamily="18" charset="0"/>
              </a:rPr>
              <a:t>Organigramme </a:t>
            </a:r>
          </a:p>
          <a:p>
            <a:pPr lvl="0"/>
            <a:r>
              <a:rPr lang="fr-FR" altLang="fr-FR" sz="1100" kern="0" dirty="0">
                <a:solidFill>
                  <a:schemeClr val="accent5">
                    <a:lumMod val="50000"/>
                  </a:schemeClr>
                </a:solidFill>
                <a:latin typeface="Georgia" panose="02040502050405020303" pitchFamily="18" charset="0"/>
              </a:rPr>
              <a:t>Résultats &amp; Discussions </a:t>
            </a:r>
            <a:endParaRPr lang="en-US" altLang="fr-FR" sz="1100" kern="0" dirty="0">
              <a:solidFill>
                <a:schemeClr val="accent5">
                  <a:lumMod val="50000"/>
                </a:schemeClr>
              </a:solidFill>
              <a:latin typeface="Georgia" panose="02040502050405020303" pitchFamily="18" charset="0"/>
            </a:endParaRPr>
          </a:p>
        </p:txBody>
      </p:sp>
      <p:sp>
        <p:nvSpPr>
          <p:cNvPr id="7" name="Rectangle 6"/>
          <p:cNvSpPr/>
          <p:nvPr/>
        </p:nvSpPr>
        <p:spPr>
          <a:xfrm>
            <a:off x="334534" y="6065129"/>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6. Organigramme de la Plateforme d’évaluation des Algorithmes de WSD </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22</a:t>
            </a:fld>
            <a:endParaRPr lang="fr-FR"/>
          </a:p>
        </p:txBody>
      </p:sp>
      <p:sp>
        <p:nvSpPr>
          <p:cNvPr id="8" name="Rectangle 7"/>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5819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p:nvPr/>
        </p:nvPicPr>
        <p:blipFill>
          <a:blip r:embed="rId3">
            <a:extLst>
              <a:ext uri="{28A0092B-C50C-407E-A947-70E740481C1C}">
                <a14:useLocalDpi xmlns:a14="http://schemas.microsoft.com/office/drawing/2010/main" val="0"/>
              </a:ext>
            </a:extLst>
          </a:blip>
          <a:srcRect/>
          <a:stretch>
            <a:fillRect/>
          </a:stretch>
        </p:blipFill>
        <p:spPr bwMode="auto">
          <a:xfrm>
            <a:off x="649434" y="1635592"/>
            <a:ext cx="7739082" cy="3874964"/>
          </a:xfrm>
          <a:prstGeom prst="rect">
            <a:avLst/>
          </a:prstGeom>
          <a:noFill/>
          <a:ln>
            <a:noFill/>
          </a:ln>
        </p:spPr>
      </p:pic>
      <p:sp>
        <p:nvSpPr>
          <p:cNvPr id="7" name="Rectangle 6"/>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8" name="Rectangle 7"/>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a:t>
            </a:r>
            <a:r>
              <a:rPr lang="fr-FR" sz="1100" kern="0">
                <a:solidFill>
                  <a:schemeClr val="accent5">
                    <a:lumMod val="50000"/>
                  </a:schemeClr>
                </a:solidFill>
                <a:latin typeface="Georgia" panose="02040502050405020303" pitchFamily="18" charset="0"/>
              </a:rPr>
              <a:t>&amp;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smtClean="0">
                <a:solidFill>
                  <a:schemeClr val="accent5">
                    <a:lumMod val="50000"/>
                  </a:schemeClr>
                </a:solidFill>
                <a:latin typeface="Georgia" panose="02040502050405020303" pitchFamily="18" charset="0"/>
              </a:rPr>
              <a:t>Mesure de </a:t>
            </a:r>
            <a:r>
              <a:rPr lang="fr-FR" sz="1100" kern="0" dirty="0">
                <a:solidFill>
                  <a:schemeClr val="accent5">
                    <a:lumMod val="50000"/>
                  </a:schemeClr>
                </a:solidFill>
                <a:latin typeface="Georgia" panose="02040502050405020303" pitchFamily="18" charset="0"/>
              </a:rPr>
              <a:t>Similarité </a:t>
            </a:r>
            <a:r>
              <a:rPr lang="fr-FR" sz="1100" kern="0" dirty="0" smtClean="0">
                <a:solidFill>
                  <a:schemeClr val="accent5">
                    <a:lumMod val="50000"/>
                  </a:schemeClr>
                </a:solidFill>
                <a:latin typeface="Georgia" panose="02040502050405020303" pitchFamily="18" charset="0"/>
              </a:rPr>
              <a:t>sémantique</a:t>
            </a:r>
            <a:endParaRPr lang="fr-FR" sz="1100" kern="0" dirty="0">
              <a:solidFill>
                <a:schemeClr val="accent5">
                  <a:lumMod val="50000"/>
                </a:schemeClr>
              </a:solidFill>
              <a:latin typeface="Georgia" panose="02040502050405020303" pitchFamily="18" charset="0"/>
            </a:endParaRPr>
          </a:p>
          <a:p>
            <a:pPr lvl="0"/>
            <a:r>
              <a:rPr lang="fr-FR" sz="1100"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200" b="1" kern="0" dirty="0">
                <a:solidFill>
                  <a:schemeClr val="bg1"/>
                </a:solidFill>
                <a:latin typeface="Georgia" panose="02040502050405020303" pitchFamily="18" charset="0"/>
              </a:rPr>
              <a:t>Résultats &amp; Discussions </a:t>
            </a:r>
            <a:endParaRPr lang="en-US" altLang="fr-FR" sz="1200" b="1" kern="0" dirty="0">
              <a:solidFill>
                <a:schemeClr val="bg1"/>
              </a:solidFill>
              <a:latin typeface="Georgia" panose="02040502050405020303" pitchFamily="18" charset="0"/>
            </a:endParaRPr>
          </a:p>
        </p:txBody>
      </p:sp>
      <p:sp>
        <p:nvSpPr>
          <p:cNvPr id="6" name="Rectangle 5"/>
          <p:cNvSpPr/>
          <p:nvPr/>
        </p:nvSpPr>
        <p:spPr>
          <a:xfrm>
            <a:off x="334534" y="5764548"/>
            <a:ext cx="8785654" cy="584775"/>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7.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Précision sur MSH-WSD en utilisant une similarité sémantique et une relation sur une fenêtre de taille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2</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23</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73983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9" name="Rectangle 8"/>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a:t>
            </a:r>
            <a:r>
              <a:rPr lang="fr-FR" sz="1100" kern="0">
                <a:solidFill>
                  <a:schemeClr val="accent5">
                    <a:lumMod val="50000"/>
                  </a:schemeClr>
                </a:solidFill>
                <a:latin typeface="Georgia" panose="02040502050405020303" pitchFamily="18" charset="0"/>
              </a:rPr>
              <a:t>&amp;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a:solidFill>
                  <a:schemeClr val="accent5">
                    <a:lumMod val="50000"/>
                  </a:schemeClr>
                </a:solidFill>
                <a:latin typeface="Georgia" panose="02040502050405020303" pitchFamily="18" charset="0"/>
              </a:rPr>
              <a:t>Mesure </a:t>
            </a:r>
            <a:r>
              <a:rPr lang="fr-FR" sz="1100" kern="0" dirty="0" smtClean="0">
                <a:solidFill>
                  <a:schemeClr val="accent5">
                    <a:lumMod val="50000"/>
                  </a:schemeClr>
                </a:solidFill>
                <a:latin typeface="Georgia" panose="02040502050405020303" pitchFamily="18" charset="0"/>
              </a:rPr>
              <a:t>de Similarité sémantique</a:t>
            </a:r>
            <a:endParaRPr lang="fr-FR" sz="1100" kern="0" dirty="0">
              <a:solidFill>
                <a:schemeClr val="accent5">
                  <a:lumMod val="50000"/>
                </a:schemeClr>
              </a:solidFill>
              <a:latin typeface="Georgia" panose="02040502050405020303" pitchFamily="18" charset="0"/>
            </a:endParaRPr>
          </a:p>
          <a:p>
            <a:pPr lvl="0"/>
            <a:r>
              <a:rPr lang="fr-FR" sz="1100"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200" b="1" kern="0" dirty="0">
                <a:solidFill>
                  <a:schemeClr val="bg1"/>
                </a:solidFill>
                <a:latin typeface="Georgia" panose="02040502050405020303" pitchFamily="18" charset="0"/>
              </a:rPr>
              <a:t>Résultats &amp; Discussions </a:t>
            </a:r>
            <a:endParaRPr lang="en-US" altLang="fr-FR" sz="1200" b="1" kern="0" dirty="0">
              <a:solidFill>
                <a:schemeClr val="bg1"/>
              </a:solidFill>
              <a:latin typeface="Georgia" panose="02040502050405020303" pitchFamily="18" charset="0"/>
            </a:endParaRPr>
          </a:p>
        </p:txBody>
      </p:sp>
      <p:pic>
        <p:nvPicPr>
          <p:cNvPr id="5" name="Image 4"/>
          <p:cNvPicPr/>
          <p:nvPr/>
        </p:nvPicPr>
        <p:blipFill>
          <a:blip r:embed="rId3">
            <a:extLst>
              <a:ext uri="{28A0092B-C50C-407E-A947-70E740481C1C}">
                <a14:useLocalDpi xmlns:a14="http://schemas.microsoft.com/office/drawing/2010/main" val="0"/>
              </a:ext>
            </a:extLst>
          </a:blip>
          <a:srcRect/>
          <a:stretch>
            <a:fillRect/>
          </a:stretch>
        </p:blipFill>
        <p:spPr bwMode="auto">
          <a:xfrm>
            <a:off x="649434" y="1631089"/>
            <a:ext cx="7714367" cy="3879467"/>
          </a:xfrm>
          <a:prstGeom prst="rect">
            <a:avLst/>
          </a:prstGeom>
          <a:noFill/>
          <a:ln>
            <a:noFill/>
          </a:ln>
        </p:spPr>
      </p:pic>
      <p:sp>
        <p:nvSpPr>
          <p:cNvPr id="6" name="Rectangle 5"/>
          <p:cNvSpPr/>
          <p:nvPr/>
        </p:nvSpPr>
        <p:spPr>
          <a:xfrm>
            <a:off x="334534" y="5764548"/>
            <a:ext cx="8785654" cy="584775"/>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8.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Précision sur MSH-WSD en utilisant une similarité sémantique et une relation sur une fenêtre de taille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3</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24</a:t>
            </a:fld>
            <a:endParaRPr lang="fr-FR"/>
          </a:p>
        </p:txBody>
      </p:sp>
      <p:sp>
        <p:nvSpPr>
          <p:cNvPr id="7" name="Rectangle 6"/>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9140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a:t>
            </a:r>
            <a:r>
              <a:rPr lang="fr-FR" sz="1100" dirty="0" smtClean="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b="1" dirty="0" smtClean="0">
                <a:solidFill>
                  <a:schemeClr val="bg1"/>
                </a:solidFill>
                <a:latin typeface="Georgia" panose="02040502050405020303" pitchFamily="18" charset="0"/>
                <a:ea typeface="Tahoma" panose="020B0604030504040204" pitchFamily="34" charset="0"/>
                <a:cs typeface="Times New Roman" panose="02020603050405020304" pitchFamily="18" charset="0"/>
              </a:rPr>
              <a:t>Résolution </a:t>
            </a: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8" name="Rectangle 7"/>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a:t>
            </a:r>
            <a:r>
              <a:rPr lang="fr-FR" sz="1100" kern="0">
                <a:solidFill>
                  <a:schemeClr val="accent5">
                    <a:lumMod val="50000"/>
                  </a:schemeClr>
                </a:solidFill>
                <a:latin typeface="Georgia" panose="02040502050405020303" pitchFamily="18" charset="0"/>
              </a:rPr>
              <a:t>&amp;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Approches </a:t>
            </a:r>
            <a:r>
              <a:rPr lang="fr-FR" sz="1100" kern="0" dirty="0" smtClean="0">
                <a:solidFill>
                  <a:schemeClr val="accent5">
                    <a:lumMod val="50000"/>
                  </a:schemeClr>
                </a:solidFill>
                <a:latin typeface="Georgia" panose="02040502050405020303" pitchFamily="18" charset="0"/>
              </a:rPr>
              <a:t>WSD</a:t>
            </a:r>
          </a:p>
          <a:p>
            <a:r>
              <a:rPr lang="fr-FR" sz="1100" kern="0" dirty="0" smtClean="0">
                <a:solidFill>
                  <a:schemeClr val="accent5">
                    <a:lumMod val="50000"/>
                  </a:schemeClr>
                </a:solidFill>
                <a:latin typeface="Georgia" panose="02040502050405020303" pitchFamily="18" charset="0"/>
              </a:rPr>
              <a:t>Mesure de </a:t>
            </a:r>
            <a:r>
              <a:rPr lang="fr-FR" sz="1100" kern="0" dirty="0">
                <a:solidFill>
                  <a:schemeClr val="accent5">
                    <a:lumMod val="50000"/>
                  </a:schemeClr>
                </a:solidFill>
                <a:latin typeface="Georgia" panose="02040502050405020303" pitchFamily="18" charset="0"/>
              </a:rPr>
              <a:t>Similarité </a:t>
            </a:r>
            <a:r>
              <a:rPr lang="fr-FR" sz="1100" kern="0" dirty="0" smtClean="0">
                <a:solidFill>
                  <a:schemeClr val="accent5">
                    <a:lumMod val="50000"/>
                  </a:schemeClr>
                </a:solidFill>
                <a:latin typeface="Georgia" panose="02040502050405020303" pitchFamily="18" charset="0"/>
              </a:rPr>
              <a:t>sémantique</a:t>
            </a:r>
            <a:endParaRPr lang="fr-FR" sz="1100" kern="0" dirty="0">
              <a:solidFill>
                <a:schemeClr val="accent5">
                  <a:lumMod val="50000"/>
                </a:schemeClr>
              </a:solidFill>
              <a:latin typeface="Georgia" panose="02040502050405020303" pitchFamily="18" charset="0"/>
            </a:endParaRPr>
          </a:p>
          <a:p>
            <a:pPr lvl="0"/>
            <a:r>
              <a:rPr lang="fr-FR" sz="1100" kern="0" dirty="0" err="1">
                <a:solidFill>
                  <a:schemeClr val="accent5">
                    <a:lumMod val="50000"/>
                  </a:schemeClr>
                </a:solidFill>
                <a:latin typeface="Georgia" panose="02040502050405020303" pitchFamily="18" charset="0"/>
              </a:rPr>
              <a:t>SenseRelate</a:t>
            </a:r>
            <a:r>
              <a:rPr lang="fr-FR" sz="1100" kern="0" dirty="0">
                <a:solidFill>
                  <a:schemeClr val="accent5">
                    <a:lumMod val="50000"/>
                  </a:schemeClr>
                </a:solidFill>
                <a:latin typeface="Georgia" panose="02040502050405020303" pitchFamily="18" charset="0"/>
              </a:rPr>
              <a:t> &amp; Etude de cas</a:t>
            </a:r>
          </a:p>
          <a:p>
            <a:pPr lvl="0"/>
            <a:r>
              <a:rPr lang="fr-FR" sz="1100" kern="0" dirty="0">
                <a:solidFill>
                  <a:schemeClr val="accent5">
                    <a:lumMod val="50000"/>
                  </a:schemeClr>
                </a:solidFill>
                <a:latin typeface="Georgia" panose="02040502050405020303" pitchFamily="18" charset="0"/>
              </a:rPr>
              <a:t>Organigramme </a:t>
            </a:r>
          </a:p>
          <a:p>
            <a:pPr lvl="0"/>
            <a:r>
              <a:rPr lang="fr-FR" altLang="fr-FR" sz="1200" b="1" kern="0" dirty="0">
                <a:solidFill>
                  <a:schemeClr val="bg1"/>
                </a:solidFill>
                <a:latin typeface="Georgia" panose="02040502050405020303" pitchFamily="18" charset="0"/>
              </a:rPr>
              <a:t>Résultats &amp; Discussions </a:t>
            </a:r>
            <a:endParaRPr lang="en-US" altLang="fr-FR" sz="1200" b="1" kern="0" dirty="0">
              <a:solidFill>
                <a:schemeClr val="bg1"/>
              </a:solidFill>
              <a:latin typeface="Georgia" panose="02040502050405020303" pitchFamily="18" charset="0"/>
            </a:endParaRPr>
          </a:p>
        </p:txBody>
      </p:sp>
      <p:sp>
        <p:nvSpPr>
          <p:cNvPr id="5" name="Rectangle 4"/>
          <p:cNvSpPr/>
          <p:nvPr/>
        </p:nvSpPr>
        <p:spPr>
          <a:xfrm>
            <a:off x="334534" y="5764548"/>
            <a:ext cx="8785654" cy="584775"/>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smtClean="0">
                <a:solidFill>
                  <a:srgbClr val="44546A"/>
                </a:solidFill>
                <a:latin typeface="Calibri" panose="020F0502020204030204" pitchFamily="34" charset="0"/>
                <a:ea typeface="Calibri" panose="020F0502020204030204" pitchFamily="34" charset="0"/>
                <a:cs typeface="Arial" panose="020B0604020202020204" pitchFamily="34" charset="0"/>
              </a:rPr>
              <a:t>9.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Précision sur MSH-WSD en utilisant la similarité sémantique et la parenté sur une  taille de fenêtre de 2 et 3</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25</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graphicFrame>
        <p:nvGraphicFramePr>
          <p:cNvPr id="12" name="Graphique 11"/>
          <p:cNvGraphicFramePr>
            <a:graphicFrameLocks/>
          </p:cNvGraphicFramePr>
          <p:nvPr>
            <p:extLst>
              <p:ext uri="{D42A27DB-BD31-4B8C-83A1-F6EECF244321}">
                <p14:modId xmlns:p14="http://schemas.microsoft.com/office/powerpoint/2010/main" val="3452801786"/>
              </p:ext>
            </p:extLst>
          </p:nvPr>
        </p:nvGraphicFramePr>
        <p:xfrm>
          <a:off x="1280161" y="1255713"/>
          <a:ext cx="6427946" cy="4508834"/>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03972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49427" y="1149402"/>
            <a:ext cx="3408173"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smtClean="0">
                <a:solidFill>
                  <a:schemeClr val="accent5">
                    <a:lumMod val="50000"/>
                  </a:schemeClr>
                </a:solidFill>
                <a:latin typeface="Georgia" panose="02040502050405020303" pitchFamily="18" charset="0"/>
                <a:cs typeface="Times New Roman" panose="02020603050405020304" pitchFamily="18" charset="0"/>
              </a:rPr>
              <a:t>Définition courte du concept </a:t>
            </a:r>
            <a:endParaRPr lang="fr-FR" sz="16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6" name="ZoneTexte 5"/>
          <p:cNvSpPr txBox="1"/>
          <p:nvPr/>
        </p:nvSpPr>
        <p:spPr>
          <a:xfrm>
            <a:off x="209097" y="1475915"/>
            <a:ext cx="8504754" cy="2746906"/>
          </a:xfrm>
          <a:prstGeom prst="rect">
            <a:avLst/>
          </a:prstGeom>
          <a:noFill/>
        </p:spPr>
        <p:txBody>
          <a:bodyPr wrap="square" rtlCol="0">
            <a:spAutoFit/>
          </a:bodyPr>
          <a:lstStyle/>
          <a:p>
            <a:pPr marL="285750" indent="-285750" fontAlgn="base">
              <a:lnSpc>
                <a:spcPct val="150000"/>
              </a:lnSpc>
              <a:spcBef>
                <a:spcPct val="20000"/>
              </a:spcBef>
              <a:spcAft>
                <a:spcPct val="0"/>
              </a:spcAft>
              <a:buSzPct val="85000"/>
              <a:buFont typeface="Wingdings" panose="05000000000000000000" pitchFamily="2" charset="2"/>
              <a:buChar char="§"/>
            </a:pPr>
            <a:r>
              <a:rPr lang="fr-FR" sz="1500" smtClean="0">
                <a:solidFill>
                  <a:schemeClr val="tx2">
                    <a:lumMod val="50000"/>
                  </a:schemeClr>
                </a:solidFill>
                <a:latin typeface="Georgia" panose="02040502050405020303" pitchFamily="18" charset="0"/>
                <a:cs typeface="Times New Roman" panose="02020603050405020304" pitchFamily="18" charset="0"/>
              </a:rPr>
              <a:t>Désambiguïsation </a:t>
            </a:r>
            <a:r>
              <a:rPr lang="fr-FR" sz="1500" dirty="0">
                <a:solidFill>
                  <a:schemeClr val="tx2">
                    <a:lumMod val="50000"/>
                  </a:schemeClr>
                </a:solidFill>
                <a:latin typeface="Georgia" panose="02040502050405020303" pitchFamily="18" charset="0"/>
                <a:cs typeface="Times New Roman" panose="02020603050405020304" pitchFamily="18" charset="0"/>
              </a:rPr>
              <a:t>des sens basée sur la connaissance non supervisée, nous utilisons généralement les mesures de similarité sémantique ou de connexité</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Les </a:t>
            </a:r>
            <a:r>
              <a:rPr lang="fr-FR" sz="1500" dirty="0">
                <a:solidFill>
                  <a:schemeClr val="tx2">
                    <a:lumMod val="50000"/>
                  </a:schemeClr>
                </a:solidFill>
                <a:latin typeface="Georgia" panose="02040502050405020303" pitchFamily="18" charset="0"/>
                <a:cs typeface="Times New Roman" panose="02020603050405020304" pitchFamily="18" charset="0"/>
              </a:rPr>
              <a:t>mesures de Connexité déterminent la connexité en se basant sur leurs définitions</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Similarité de texte abrégée, utile dans le processus du Bio-WSD,</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b="1" dirty="0">
                <a:solidFill>
                  <a:schemeClr val="accent5">
                    <a:lumMod val="50000"/>
                  </a:schemeClr>
                </a:solidFill>
                <a:latin typeface="Georgia" panose="02040502050405020303" pitchFamily="18" charset="0"/>
                <a:cs typeface="Times New Roman" panose="02020603050405020304" pitchFamily="18" charset="0"/>
              </a:rPr>
              <a:t>Nouvelle mesure de similarité au niveau du noyau Web (Web-</a:t>
            </a:r>
            <a:r>
              <a:rPr lang="fr-FR" sz="1500" b="1" dirty="0" err="1">
                <a:solidFill>
                  <a:schemeClr val="accent5">
                    <a:lumMod val="50000"/>
                  </a:schemeClr>
                </a:solidFill>
                <a:latin typeface="Georgia" panose="02040502050405020303" pitchFamily="18" charset="0"/>
                <a:cs typeface="Times New Roman" panose="02020603050405020304" pitchFamily="18" charset="0"/>
              </a:rPr>
              <a:t>kernel</a:t>
            </a:r>
            <a:r>
              <a:rPr lang="fr-FR" sz="1500" b="1" dirty="0">
                <a:solidFill>
                  <a:schemeClr val="accent5">
                    <a:lumMod val="50000"/>
                  </a:schemeClr>
                </a:solidFill>
                <a:latin typeface="Georgia" panose="02040502050405020303" pitchFamily="18" charset="0"/>
                <a:cs typeface="Times New Roman" panose="02020603050405020304" pitchFamily="18" charset="0"/>
              </a:rPr>
              <a:t>)</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accent5">
                    <a:lumMod val="50000"/>
                  </a:schemeClr>
                </a:solidFill>
                <a:latin typeface="Georgia" panose="02040502050405020303" pitchFamily="18" charset="0"/>
                <a:cs typeface="Times New Roman" panose="02020603050405020304" pitchFamily="18" charset="0"/>
              </a:rPr>
              <a:t>Dérivée </a:t>
            </a:r>
            <a:r>
              <a:rPr lang="fr-FR" sz="1500" dirty="0">
                <a:solidFill>
                  <a:schemeClr val="accent5">
                    <a:lumMod val="50000"/>
                  </a:schemeClr>
                </a:solidFill>
                <a:latin typeface="Georgia" panose="02040502050405020303" pitchFamily="18" charset="0"/>
                <a:cs typeface="Times New Roman" panose="02020603050405020304" pitchFamily="18" charset="0"/>
              </a:rPr>
              <a:t>de la définition de concepts et le résultat de recherche dans </a:t>
            </a:r>
            <a:r>
              <a:rPr lang="fr-FR" sz="1500" b="1" i="1" dirty="0" err="1">
                <a:solidFill>
                  <a:schemeClr val="accent5">
                    <a:lumMod val="50000"/>
                  </a:schemeClr>
                </a:solidFill>
                <a:latin typeface="Georgia" panose="02040502050405020303" pitchFamily="18" charset="0"/>
                <a:cs typeface="Times New Roman" panose="02020603050405020304" pitchFamily="18" charset="0"/>
              </a:rPr>
              <a:t>PubMed</a:t>
            </a:r>
            <a:r>
              <a:rPr lang="fr-FR" sz="1500" b="1" i="1" dirty="0">
                <a:solidFill>
                  <a:schemeClr val="accent5">
                    <a:lumMod val="50000"/>
                  </a:schemeClr>
                </a:solidFill>
                <a:latin typeface="Georgia" panose="02040502050405020303" pitchFamily="18" charset="0"/>
                <a:cs typeface="Times New Roman" panose="02020603050405020304" pitchFamily="18" charset="0"/>
              </a:rPr>
              <a:t> </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accent5">
                    <a:lumMod val="50000"/>
                  </a:schemeClr>
                </a:solidFill>
                <a:latin typeface="Georgia" panose="02040502050405020303" pitchFamily="18" charset="0"/>
                <a:cs typeface="Times New Roman" panose="02020603050405020304" pitchFamily="18" charset="0"/>
              </a:rPr>
              <a:t>Basée </a:t>
            </a:r>
            <a:r>
              <a:rPr lang="fr-FR" sz="1500" dirty="0">
                <a:solidFill>
                  <a:schemeClr val="accent5">
                    <a:lumMod val="50000"/>
                  </a:schemeClr>
                </a:solidFill>
                <a:latin typeface="Georgia" panose="02040502050405020303" pitchFamily="18" charset="0"/>
                <a:cs typeface="Times New Roman" panose="02020603050405020304" pitchFamily="18" charset="0"/>
              </a:rPr>
              <a:t>sur la théorie des ensembles approximatifs (</a:t>
            </a:r>
            <a:r>
              <a:rPr lang="fr-FR" sz="1500" b="1" i="1" dirty="0">
                <a:solidFill>
                  <a:schemeClr val="accent5">
                    <a:lumMod val="50000"/>
                  </a:schemeClr>
                </a:solidFill>
                <a:latin typeface="Georgia" panose="02040502050405020303" pitchFamily="18" charset="0"/>
                <a:cs typeface="Times New Roman" panose="02020603050405020304" pitchFamily="18" charset="0"/>
              </a:rPr>
              <a:t>RST</a:t>
            </a:r>
            <a:r>
              <a:rPr lang="fr-FR" sz="1500" dirty="0">
                <a:solidFill>
                  <a:schemeClr val="accent5">
                    <a:lumMod val="50000"/>
                  </a:schemeClr>
                </a:solidFill>
                <a:latin typeface="Georgia" panose="02040502050405020303" pitchFamily="18" charset="0"/>
                <a:cs typeface="Times New Roman" panose="02020603050405020304" pitchFamily="18" charset="0"/>
              </a:rPr>
              <a:t>)</a:t>
            </a:r>
          </a:p>
        </p:txBody>
      </p:sp>
      <p:sp>
        <p:nvSpPr>
          <p:cNvPr id="10" name="Rectangle à coins arrondis 9"/>
          <p:cNvSpPr/>
          <p:nvPr/>
        </p:nvSpPr>
        <p:spPr>
          <a:xfrm>
            <a:off x="258525" y="4205811"/>
            <a:ext cx="3399075" cy="367008"/>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smtClean="0">
                <a:solidFill>
                  <a:schemeClr val="accent5">
                    <a:lumMod val="50000"/>
                  </a:schemeClr>
                </a:solidFill>
                <a:latin typeface="Georgia" panose="02040502050405020303" pitchFamily="18" charset="0"/>
                <a:cs typeface="Times New Roman" panose="02020603050405020304" pitchFamily="18" charset="0"/>
              </a:rPr>
              <a:t>Théorie </a:t>
            </a:r>
            <a:r>
              <a:rPr lang="fr-FR" sz="1500" dirty="0">
                <a:solidFill>
                  <a:schemeClr val="accent5">
                    <a:lumMod val="50000"/>
                  </a:schemeClr>
                </a:solidFill>
                <a:latin typeface="Georgia" panose="02040502050405020303" pitchFamily="18" charset="0"/>
                <a:cs typeface="Times New Roman" panose="02020603050405020304" pitchFamily="18" charset="0"/>
              </a:rPr>
              <a:t>des ensembles approximatifs </a:t>
            </a:r>
          </a:p>
        </p:txBody>
      </p:sp>
      <p:sp>
        <p:nvSpPr>
          <p:cNvPr id="11" name="Rectangle 10"/>
          <p:cNvSpPr/>
          <p:nvPr/>
        </p:nvSpPr>
        <p:spPr>
          <a:xfrm>
            <a:off x="209097" y="4572546"/>
            <a:ext cx="8907574" cy="2008242"/>
          </a:xfrm>
          <a:prstGeom prst="rect">
            <a:avLst/>
          </a:prstGeom>
        </p:spPr>
        <p:txBody>
          <a:bodyPr wrap="square">
            <a:spAutoFit/>
          </a:bodyPr>
          <a:lstStyle/>
          <a:p>
            <a:pPr marL="342900" indent="-342900"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Développée par </a:t>
            </a:r>
            <a:r>
              <a:rPr lang="fr-FR" sz="1500" dirty="0">
                <a:solidFill>
                  <a:schemeClr val="tx2">
                    <a:lumMod val="50000"/>
                  </a:schemeClr>
                </a:solidFill>
                <a:latin typeface="Georgia" panose="02040502050405020303" pitchFamily="18" charset="0"/>
                <a:cs typeface="Times New Roman" panose="02020603050405020304" pitchFamily="18" charset="0"/>
              </a:rPr>
              <a:t>un informaticien polonais, </a:t>
            </a:r>
            <a:r>
              <a:rPr lang="fr-FR" sz="1500" dirty="0" smtClean="0">
                <a:solidFill>
                  <a:schemeClr val="tx2">
                    <a:lumMod val="50000"/>
                  </a:schemeClr>
                </a:solidFill>
                <a:latin typeface="Georgia" panose="02040502050405020303" pitchFamily="18" charset="0"/>
                <a:cs typeface="Times New Roman" panose="02020603050405020304" pitchFamily="18" charset="0"/>
              </a:rPr>
              <a:t>outil </a:t>
            </a:r>
            <a:r>
              <a:rPr lang="fr-FR" sz="1500" dirty="0">
                <a:solidFill>
                  <a:schemeClr val="tx2">
                    <a:lumMod val="50000"/>
                  </a:schemeClr>
                </a:solidFill>
                <a:latin typeface="Georgia" panose="02040502050405020303" pitchFamily="18" charset="0"/>
                <a:cs typeface="Times New Roman" panose="02020603050405020304" pitchFamily="18" charset="0"/>
              </a:rPr>
              <a:t>d'analyse et de classification des données</a:t>
            </a:r>
          </a:p>
          <a:p>
            <a:pPr marL="342900" indent="-34290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Appliquée dans diverses tâches: la sélection/extraction de caractéristiques et la classification,</a:t>
            </a:r>
          </a:p>
          <a:p>
            <a:pPr marL="342900" indent="-342900" fontAlgn="base">
              <a:lnSpc>
                <a:spcPct val="150000"/>
              </a:lnSpc>
              <a:spcBef>
                <a:spcPct val="20000"/>
              </a:spcBef>
              <a:spcAft>
                <a:spcPct val="0"/>
              </a:spcAft>
              <a:buSzPct val="85000"/>
              <a:buFont typeface="Wingdings" panose="05000000000000000000" pitchFamily="2" charset="2"/>
              <a:buChar char="§"/>
            </a:pPr>
            <a:r>
              <a:rPr lang="fr-MA" sz="1500" dirty="0">
                <a:solidFill>
                  <a:schemeClr val="tx2">
                    <a:lumMod val="50000"/>
                  </a:schemeClr>
                </a:solidFill>
                <a:latin typeface="Georgia" panose="02040502050405020303" pitchFamily="18" charset="0"/>
                <a:cs typeface="Times New Roman" panose="02020603050405020304" pitchFamily="18" charset="0"/>
              </a:rPr>
              <a:t>Permet de traiter tout type de données, </a:t>
            </a:r>
          </a:p>
          <a:p>
            <a:pPr marL="800100" lvl="2" indent="-342900" fontAlgn="base">
              <a:lnSpc>
                <a:spcPct val="150000"/>
              </a:lnSpc>
              <a:spcBef>
                <a:spcPct val="20000"/>
              </a:spcBef>
              <a:spcAft>
                <a:spcPct val="0"/>
              </a:spcAft>
              <a:buSzPct val="85000"/>
              <a:buFont typeface="Wingdings" panose="05000000000000000000" pitchFamily="2" charset="2"/>
              <a:buChar char="§"/>
            </a:pPr>
            <a:r>
              <a:rPr lang="fr-MA" sz="1500" dirty="0">
                <a:solidFill>
                  <a:schemeClr val="tx2">
                    <a:lumMod val="50000"/>
                  </a:schemeClr>
                </a:solidFill>
                <a:latin typeface="Georgia" panose="02040502050405020303" pitchFamily="18" charset="0"/>
                <a:cs typeface="Times New Roman" panose="02020603050405020304" pitchFamily="18" charset="0"/>
              </a:rPr>
              <a:t>Pour les données </a:t>
            </a:r>
            <a:r>
              <a:rPr lang="fr-MA" sz="1500" dirty="0" smtClean="0">
                <a:solidFill>
                  <a:schemeClr val="tx2">
                    <a:lumMod val="50000"/>
                  </a:schemeClr>
                </a:solidFill>
                <a:latin typeface="Georgia" panose="02040502050405020303" pitchFamily="18" charset="0"/>
                <a:cs typeface="Times New Roman" panose="02020603050405020304" pitchFamily="18" charset="0"/>
              </a:rPr>
              <a:t>textuelles </a:t>
            </a:r>
            <a:r>
              <a:rPr lang="fr-MA" sz="1500" dirty="0">
                <a:solidFill>
                  <a:schemeClr val="tx2">
                    <a:lumMod val="50000"/>
                  </a:schemeClr>
                </a:solidFill>
                <a:latin typeface="Georgia" panose="02040502050405020303" pitchFamily="18" charset="0"/>
                <a:cs typeface="Times New Roman" panose="02020603050405020304" pitchFamily="18" charset="0"/>
              </a:rPr>
              <a:t>on applique </a:t>
            </a:r>
            <a:r>
              <a:rPr lang="fr-FR" sz="1500" dirty="0">
                <a:solidFill>
                  <a:schemeClr val="tx2">
                    <a:lumMod val="50000"/>
                  </a:schemeClr>
                </a:solidFill>
                <a:latin typeface="Georgia" panose="02040502050405020303" pitchFamily="18" charset="0"/>
                <a:cs typeface="Times New Roman" panose="02020603050405020304" pitchFamily="18" charset="0"/>
              </a:rPr>
              <a:t>Modèle de tolérance des ensembles approximatifs</a:t>
            </a:r>
          </a:p>
          <a:p>
            <a:pPr marL="800100" lvl="2" indent="-34290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Modéliser les documents et les termes dans les applications de fouille de </a:t>
            </a:r>
            <a:r>
              <a:rPr lang="fr-FR" sz="1500" dirty="0" smtClean="0">
                <a:solidFill>
                  <a:schemeClr val="tx2">
                    <a:lumMod val="50000"/>
                  </a:schemeClr>
                </a:solidFill>
                <a:latin typeface="Georgia" panose="02040502050405020303" pitchFamily="18" charset="0"/>
                <a:cs typeface="Times New Roman" panose="02020603050405020304" pitchFamily="18" charset="0"/>
              </a:rPr>
              <a:t>texte.</a:t>
            </a: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19" name="Rectangle 18"/>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Kerne</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0" name="Rectangle 19"/>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Théorie des Ensembles Approximatifs</a:t>
            </a:r>
          </a:p>
          <a:p>
            <a:r>
              <a:rPr lang="fr-FR" altLang="fr-FR" sz="1100" kern="0" dirty="0" smtClean="0">
                <a:solidFill>
                  <a:schemeClr val="accent5">
                    <a:lumMod val="50000"/>
                  </a:schemeClr>
                </a:solidFill>
                <a:latin typeface="Georgia" panose="02040502050405020303" pitchFamily="18" charset="0"/>
              </a:rPr>
              <a:t>Mesure </a:t>
            </a:r>
            <a:r>
              <a:rPr lang="fr-FR" altLang="fr-FR" sz="1100" kern="0" dirty="0">
                <a:solidFill>
                  <a:schemeClr val="accent5">
                    <a:lumMod val="50000"/>
                  </a:schemeClr>
                </a:solidFill>
                <a:latin typeface="Georgia" panose="02040502050405020303" pitchFamily="18" charset="0"/>
              </a:rPr>
              <a:t>Web-RST  </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Méthode proposé </a:t>
            </a:r>
          </a:p>
          <a:p>
            <a:pPr lvl="0"/>
            <a:r>
              <a:rPr lang="fr-FR" sz="1100" kern="0" dirty="0" smtClean="0">
                <a:solidFill>
                  <a:schemeClr val="accent5">
                    <a:lumMod val="50000"/>
                  </a:schemeClr>
                </a:solidFill>
                <a:latin typeface="Georgia" panose="02040502050405020303" pitchFamily="18" charset="0"/>
              </a:rPr>
              <a:t>Résultats &amp; Discussions</a:t>
            </a:r>
            <a:endParaRPr lang="fr-FR" sz="1100" kern="0" dirty="0">
              <a:solidFill>
                <a:schemeClr val="accent5">
                  <a:lumMod val="50000"/>
                </a:schemeClr>
              </a:solidFill>
              <a:latin typeface="Georgia" panose="02040502050405020303"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26</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172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graphicFrame>
        <p:nvGraphicFramePr>
          <p:cNvPr id="9" name="Tableau 8"/>
          <p:cNvGraphicFramePr>
            <a:graphicFrameLocks noGrp="1"/>
          </p:cNvGraphicFramePr>
          <p:nvPr>
            <p:extLst>
              <p:ext uri="{D42A27DB-BD31-4B8C-83A1-F6EECF244321}">
                <p14:modId xmlns:p14="http://schemas.microsoft.com/office/powerpoint/2010/main" val="4274558348"/>
              </p:ext>
            </p:extLst>
          </p:nvPr>
        </p:nvGraphicFramePr>
        <p:xfrm>
          <a:off x="287643" y="2805169"/>
          <a:ext cx="8514864" cy="2971800"/>
        </p:xfrm>
        <a:graphic>
          <a:graphicData uri="http://schemas.openxmlformats.org/drawingml/2006/table">
            <a:tbl>
              <a:tblPr firstRow="1" firstCol="1" bandRow="1">
                <a:tableStyleId>{5C22544A-7EE6-4342-B048-85BDC9FD1C3A}</a:tableStyleId>
              </a:tblPr>
              <a:tblGrid>
                <a:gridCol w="8514864"/>
              </a:tblGrid>
              <a:tr h="2320622">
                <a:tc>
                  <a:txBody>
                    <a:bodyPr/>
                    <a:lstStyle/>
                    <a:p>
                      <a:pPr marL="0" marR="0" lvl="0" indent="0" algn="just" defTabSz="809977" rtl="0" eaLnBrk="1" fontAlgn="auto" latinLnBrk="0" hangingPunct="1">
                        <a:lnSpc>
                          <a:spcPct val="150000"/>
                        </a:lnSpc>
                        <a:spcBef>
                          <a:spcPts val="0"/>
                        </a:spcBef>
                        <a:spcAft>
                          <a:spcPts val="0"/>
                        </a:spcAft>
                        <a:buClrTx/>
                        <a:buSzTx/>
                        <a:buFontTx/>
                        <a:buNone/>
                        <a:tabLst/>
                        <a:defRPr/>
                      </a:pPr>
                      <a:r>
                        <a:rPr lang="fr-FR" sz="1500" dirty="0" smtClean="0">
                          <a:solidFill>
                            <a:schemeClr val="tx2">
                              <a:lumMod val="50000"/>
                            </a:schemeClr>
                          </a:solidFill>
                          <a:latin typeface="Georgia" panose="02040502050405020303" pitchFamily="18" charset="0"/>
                          <a:cs typeface="Times New Roman" panose="02020603050405020304" pitchFamily="18" charset="0"/>
                        </a:rPr>
                        <a:t>La similarité entre deux textes (</a:t>
                      </a:r>
                      <a:r>
                        <a:rPr lang="fr-FR" sz="1500" dirty="0" err="1" smtClean="0">
                          <a:solidFill>
                            <a:schemeClr val="tx2">
                              <a:lumMod val="50000"/>
                            </a:schemeClr>
                          </a:solidFill>
                          <a:latin typeface="Georgia" panose="02040502050405020303" pitchFamily="18" charset="0"/>
                          <a:cs typeface="Times New Roman" panose="02020603050405020304" pitchFamily="18" charset="0"/>
                        </a:rPr>
                        <a:t>x,y</a:t>
                      </a:r>
                      <a:r>
                        <a:rPr lang="fr-FR" sz="1500" dirty="0" smtClean="0">
                          <a:solidFill>
                            <a:schemeClr val="tx2">
                              <a:lumMod val="50000"/>
                            </a:schemeClr>
                          </a:solidFill>
                          <a:latin typeface="Georgia" panose="02040502050405020303" pitchFamily="18" charset="0"/>
                          <a:cs typeface="Times New Roman" panose="02020603050405020304" pitchFamily="18" charset="0"/>
                        </a:rPr>
                        <a:t>), =&gt; le produit scalaire des deux vecteurs de contexte : QE(x).QE(y)</a:t>
                      </a:r>
                    </a:p>
                    <a:p>
                      <a:pPr marL="342900" indent="-342900" algn="just">
                        <a:lnSpc>
                          <a:spcPct val="200000"/>
                        </a:lnSpc>
                        <a:spcAft>
                          <a:spcPts val="0"/>
                        </a:spcAft>
                        <a:buFont typeface="+mj-lt"/>
                        <a:buAutoNum type="arabicPeriod"/>
                      </a:pPr>
                      <a:r>
                        <a:rPr lang="fr-FR" sz="1500" dirty="0" smtClean="0">
                          <a:solidFill>
                            <a:schemeClr val="accent5">
                              <a:lumMod val="50000"/>
                            </a:schemeClr>
                          </a:solidFill>
                          <a:effectLst/>
                          <a:latin typeface="Georgia" panose="02040502050405020303" pitchFamily="18" charset="0"/>
                        </a:rPr>
                        <a:t>Envoyer </a:t>
                      </a:r>
                      <a:r>
                        <a:rPr lang="fr-FR" sz="1500" dirty="0">
                          <a:solidFill>
                            <a:schemeClr val="accent5">
                              <a:lumMod val="50000"/>
                            </a:schemeClr>
                          </a:solidFill>
                          <a:effectLst/>
                          <a:latin typeface="Georgia" panose="02040502050405020303" pitchFamily="18" charset="0"/>
                        </a:rPr>
                        <a:t>x en tant que requête auprès un moteur de recherche.</a:t>
                      </a:r>
                    </a:p>
                    <a:p>
                      <a:pPr marL="342900" indent="-342900" algn="just">
                        <a:lnSpc>
                          <a:spcPct val="200000"/>
                        </a:lnSpc>
                        <a:spcAft>
                          <a:spcPts val="0"/>
                        </a:spcAft>
                        <a:buFont typeface="+mj-lt"/>
                        <a:buAutoNum type="arabicPeriod"/>
                      </a:pPr>
                      <a:r>
                        <a:rPr lang="fr-FR" sz="1500" dirty="0" smtClean="0">
                          <a:solidFill>
                            <a:schemeClr val="accent5">
                              <a:lumMod val="50000"/>
                            </a:schemeClr>
                          </a:solidFill>
                          <a:effectLst/>
                          <a:latin typeface="Georgia" panose="02040502050405020303" pitchFamily="18" charset="0"/>
                        </a:rPr>
                        <a:t>Soit </a:t>
                      </a:r>
                      <a:r>
                        <a:rPr lang="fr-FR" sz="1500" dirty="0">
                          <a:solidFill>
                            <a:schemeClr val="accent5">
                              <a:lumMod val="50000"/>
                            </a:schemeClr>
                          </a:solidFill>
                          <a:effectLst/>
                          <a:latin typeface="Georgia" panose="02040502050405020303" pitchFamily="18" charset="0"/>
                        </a:rPr>
                        <a:t>R (x) l’ensemble des n top documents récupérés d</a:t>
                      </a:r>
                      <a:r>
                        <a:rPr lang="fr-FR" sz="1500" baseline="-25000" dirty="0">
                          <a:solidFill>
                            <a:schemeClr val="accent5">
                              <a:lumMod val="50000"/>
                            </a:schemeClr>
                          </a:solidFill>
                          <a:effectLst/>
                          <a:latin typeface="Georgia" panose="02040502050405020303" pitchFamily="18" charset="0"/>
                        </a:rPr>
                        <a:t>1</a:t>
                      </a:r>
                      <a:r>
                        <a:rPr lang="fr-FR" sz="1500" dirty="0">
                          <a:solidFill>
                            <a:schemeClr val="accent5">
                              <a:lumMod val="50000"/>
                            </a:schemeClr>
                          </a:solidFill>
                          <a:effectLst/>
                          <a:latin typeface="Georgia" panose="02040502050405020303" pitchFamily="18" charset="0"/>
                        </a:rPr>
                        <a:t>; d</a:t>
                      </a:r>
                      <a:r>
                        <a:rPr lang="fr-FR" sz="1500" baseline="-25000" dirty="0">
                          <a:solidFill>
                            <a:schemeClr val="accent5">
                              <a:lumMod val="50000"/>
                            </a:schemeClr>
                          </a:solidFill>
                          <a:effectLst/>
                          <a:latin typeface="Georgia" panose="02040502050405020303" pitchFamily="18" charset="0"/>
                        </a:rPr>
                        <a:t>2</a:t>
                      </a:r>
                      <a:r>
                        <a:rPr lang="fr-FR" sz="1500" dirty="0">
                          <a:solidFill>
                            <a:schemeClr val="accent5">
                              <a:lumMod val="50000"/>
                            </a:schemeClr>
                          </a:solidFill>
                          <a:effectLst/>
                          <a:latin typeface="Georgia" panose="02040502050405020303" pitchFamily="18" charset="0"/>
                        </a:rPr>
                        <a:t>; …; </a:t>
                      </a:r>
                      <a:r>
                        <a:rPr lang="fr-FR" sz="1500" dirty="0" err="1">
                          <a:solidFill>
                            <a:schemeClr val="accent5">
                              <a:lumMod val="50000"/>
                            </a:schemeClr>
                          </a:solidFill>
                          <a:effectLst/>
                          <a:latin typeface="Georgia" panose="02040502050405020303" pitchFamily="18" charset="0"/>
                        </a:rPr>
                        <a:t>d</a:t>
                      </a:r>
                      <a:r>
                        <a:rPr lang="fr-FR" sz="1500" baseline="-25000" dirty="0" err="1">
                          <a:solidFill>
                            <a:schemeClr val="accent5">
                              <a:lumMod val="50000"/>
                            </a:schemeClr>
                          </a:solidFill>
                          <a:effectLst/>
                          <a:latin typeface="Georgia" panose="02040502050405020303" pitchFamily="18" charset="0"/>
                        </a:rPr>
                        <a:t>n</a:t>
                      </a:r>
                      <a:endParaRPr lang="fr-FR" sz="1500" dirty="0">
                        <a:solidFill>
                          <a:schemeClr val="accent5">
                            <a:lumMod val="50000"/>
                          </a:schemeClr>
                        </a:solidFill>
                        <a:effectLst/>
                        <a:latin typeface="Georgia" panose="02040502050405020303" pitchFamily="18" charset="0"/>
                      </a:endParaRPr>
                    </a:p>
                    <a:p>
                      <a:pPr marL="342900" indent="-342900" algn="just">
                        <a:lnSpc>
                          <a:spcPct val="200000"/>
                        </a:lnSpc>
                        <a:spcAft>
                          <a:spcPts val="0"/>
                        </a:spcAft>
                        <a:buFont typeface="+mj-lt"/>
                        <a:buAutoNum type="arabicPeriod"/>
                      </a:pPr>
                      <a:r>
                        <a:rPr lang="fr-FR" sz="1500" dirty="0" smtClean="0">
                          <a:solidFill>
                            <a:schemeClr val="accent5">
                              <a:lumMod val="50000"/>
                            </a:schemeClr>
                          </a:solidFill>
                          <a:effectLst/>
                          <a:latin typeface="Georgia" panose="02040502050405020303" pitchFamily="18" charset="0"/>
                        </a:rPr>
                        <a:t>Calculer </a:t>
                      </a:r>
                      <a:r>
                        <a:rPr lang="fr-FR" sz="1500" dirty="0">
                          <a:solidFill>
                            <a:schemeClr val="accent5">
                              <a:lumMod val="50000"/>
                            </a:schemeClr>
                          </a:solidFill>
                          <a:effectLst/>
                          <a:latin typeface="Georgia" panose="02040502050405020303" pitchFamily="18" charset="0"/>
                        </a:rPr>
                        <a:t>le vecteur de terme TF-IDF v</a:t>
                      </a:r>
                      <a:r>
                        <a:rPr lang="fr-FR" sz="1500" baseline="-25000" dirty="0">
                          <a:solidFill>
                            <a:schemeClr val="accent5">
                              <a:lumMod val="50000"/>
                            </a:schemeClr>
                          </a:solidFill>
                          <a:effectLst/>
                          <a:latin typeface="Georgia" panose="02040502050405020303" pitchFamily="18" charset="0"/>
                        </a:rPr>
                        <a:t>i</a:t>
                      </a:r>
                      <a:r>
                        <a:rPr lang="fr-FR" sz="1500" dirty="0">
                          <a:solidFill>
                            <a:schemeClr val="accent5">
                              <a:lumMod val="50000"/>
                            </a:schemeClr>
                          </a:solidFill>
                          <a:effectLst/>
                          <a:latin typeface="Georgia" panose="02040502050405020303" pitchFamily="18" charset="0"/>
                        </a:rPr>
                        <a:t> pour chaque document d</a:t>
                      </a:r>
                      <a:r>
                        <a:rPr lang="fr-FR" sz="1500" baseline="-25000" dirty="0">
                          <a:solidFill>
                            <a:schemeClr val="accent5">
                              <a:lumMod val="50000"/>
                            </a:schemeClr>
                          </a:solidFill>
                          <a:effectLst/>
                          <a:latin typeface="Georgia" panose="02040502050405020303" pitchFamily="18" charset="0"/>
                        </a:rPr>
                        <a:t>i</a:t>
                      </a:r>
                      <a:r>
                        <a:rPr lang="fr-FR" sz="1500" dirty="0">
                          <a:solidFill>
                            <a:schemeClr val="accent5">
                              <a:lumMod val="50000"/>
                            </a:schemeClr>
                          </a:solidFill>
                          <a:effectLst/>
                          <a:latin typeface="Georgia" panose="02040502050405020303" pitchFamily="18" charset="0"/>
                        </a:rPr>
                        <a:t> ∈ R (x)</a:t>
                      </a:r>
                    </a:p>
                    <a:p>
                      <a:pPr marL="342900" indent="-342900" algn="just">
                        <a:lnSpc>
                          <a:spcPct val="200000"/>
                        </a:lnSpc>
                        <a:spcAft>
                          <a:spcPts val="0"/>
                        </a:spcAft>
                        <a:buFont typeface="+mj-lt"/>
                        <a:buAutoNum type="arabicPeriod"/>
                      </a:pPr>
                      <a:r>
                        <a:rPr lang="fr-FR" sz="1500" dirty="0" smtClean="0">
                          <a:solidFill>
                            <a:schemeClr val="accent5">
                              <a:lumMod val="50000"/>
                            </a:schemeClr>
                          </a:solidFill>
                          <a:effectLst/>
                          <a:latin typeface="Georgia" panose="02040502050405020303" pitchFamily="18" charset="0"/>
                        </a:rPr>
                        <a:t>Soit </a:t>
                      </a:r>
                      <a:r>
                        <a:rPr lang="fr-FR" sz="1500" dirty="0">
                          <a:solidFill>
                            <a:schemeClr val="accent5">
                              <a:lumMod val="50000"/>
                            </a:schemeClr>
                          </a:solidFill>
                          <a:effectLst/>
                          <a:latin typeface="Georgia" panose="02040502050405020303" pitchFamily="18" charset="0"/>
                        </a:rPr>
                        <a:t>C(x) le centre des vecteurs v</a:t>
                      </a:r>
                      <a:r>
                        <a:rPr lang="fr-FR" sz="1500" baseline="-25000" dirty="0">
                          <a:solidFill>
                            <a:schemeClr val="accent5">
                              <a:lumMod val="50000"/>
                            </a:schemeClr>
                          </a:solidFill>
                          <a:effectLst/>
                          <a:latin typeface="Georgia" panose="02040502050405020303" pitchFamily="18" charset="0"/>
                        </a:rPr>
                        <a:t>i</a:t>
                      </a:r>
                      <a:r>
                        <a:rPr lang="fr-FR" sz="1500" dirty="0">
                          <a:solidFill>
                            <a:schemeClr val="accent5">
                              <a:lumMod val="50000"/>
                            </a:schemeClr>
                          </a:solidFill>
                          <a:effectLst/>
                          <a:latin typeface="Georgia" panose="02040502050405020303" pitchFamily="18" charset="0"/>
                        </a:rPr>
                        <a:t> selon la norme L</a:t>
                      </a:r>
                      <a:r>
                        <a:rPr lang="fr-FR" sz="1500" baseline="-25000" dirty="0">
                          <a:solidFill>
                            <a:schemeClr val="accent5">
                              <a:lumMod val="50000"/>
                            </a:schemeClr>
                          </a:solidFill>
                          <a:effectLst/>
                          <a:latin typeface="Georgia" panose="02040502050405020303" pitchFamily="18" charset="0"/>
                        </a:rPr>
                        <a:t>2 </a:t>
                      </a:r>
                      <a:r>
                        <a:rPr lang="fr-FR" sz="1500" dirty="0">
                          <a:solidFill>
                            <a:schemeClr val="accent5">
                              <a:lumMod val="50000"/>
                            </a:schemeClr>
                          </a:solidFill>
                          <a:effectLst/>
                          <a:latin typeface="Georgia" panose="02040502050405020303" pitchFamily="18" charset="0"/>
                        </a:rPr>
                        <a:t>: C(x) = ∑</a:t>
                      </a:r>
                      <a:r>
                        <a:rPr lang="fr-FR" sz="1500" baseline="-25000" dirty="0">
                          <a:solidFill>
                            <a:schemeClr val="accent5">
                              <a:lumMod val="50000"/>
                            </a:schemeClr>
                          </a:solidFill>
                          <a:effectLst/>
                          <a:latin typeface="Georgia" panose="02040502050405020303" pitchFamily="18" charset="0"/>
                        </a:rPr>
                        <a:t>i=1, n</a:t>
                      </a:r>
                      <a:r>
                        <a:rPr lang="fr-FR" sz="1500" dirty="0">
                          <a:solidFill>
                            <a:schemeClr val="accent5">
                              <a:lumMod val="50000"/>
                            </a:schemeClr>
                          </a:solidFill>
                          <a:effectLst/>
                          <a:latin typeface="Georgia" panose="02040502050405020303" pitchFamily="18" charset="0"/>
                        </a:rPr>
                        <a:t> v</a:t>
                      </a:r>
                      <a:r>
                        <a:rPr lang="fr-FR" sz="1500" baseline="-25000" dirty="0">
                          <a:solidFill>
                            <a:schemeClr val="accent5">
                              <a:lumMod val="50000"/>
                            </a:schemeClr>
                          </a:solidFill>
                          <a:effectLst/>
                          <a:latin typeface="Georgia" panose="02040502050405020303" pitchFamily="18" charset="0"/>
                        </a:rPr>
                        <a:t>i</a:t>
                      </a:r>
                      <a:r>
                        <a:rPr lang="fr-FR" sz="1500" dirty="0">
                          <a:solidFill>
                            <a:schemeClr val="accent5">
                              <a:lumMod val="50000"/>
                            </a:schemeClr>
                          </a:solidFill>
                          <a:effectLst/>
                          <a:latin typeface="Georgia" panose="02040502050405020303" pitchFamily="18" charset="0"/>
                        </a:rPr>
                        <a:t> / || v</a:t>
                      </a:r>
                      <a:r>
                        <a:rPr lang="fr-FR" sz="1500" baseline="-25000" dirty="0">
                          <a:solidFill>
                            <a:schemeClr val="accent5">
                              <a:lumMod val="50000"/>
                            </a:schemeClr>
                          </a:solidFill>
                          <a:effectLst/>
                          <a:latin typeface="Georgia" panose="02040502050405020303" pitchFamily="18" charset="0"/>
                        </a:rPr>
                        <a:t>i</a:t>
                      </a:r>
                      <a:r>
                        <a:rPr lang="fr-FR" sz="1500" dirty="0">
                          <a:solidFill>
                            <a:schemeClr val="accent5">
                              <a:lumMod val="50000"/>
                            </a:schemeClr>
                          </a:solidFill>
                          <a:effectLst/>
                          <a:latin typeface="Georgia" panose="02040502050405020303" pitchFamily="18" charset="0"/>
                        </a:rPr>
                        <a:t> ||</a:t>
                      </a:r>
                    </a:p>
                    <a:p>
                      <a:pPr marL="342900" indent="-342900" algn="just">
                        <a:lnSpc>
                          <a:spcPct val="200000"/>
                        </a:lnSpc>
                        <a:spcAft>
                          <a:spcPts val="0"/>
                        </a:spcAft>
                        <a:buFont typeface="+mj-lt"/>
                        <a:buAutoNum type="arabicPeriod"/>
                      </a:pPr>
                      <a:r>
                        <a:rPr lang="fr-FR" sz="1500" dirty="0" smtClean="0">
                          <a:solidFill>
                            <a:schemeClr val="accent5">
                              <a:lumMod val="50000"/>
                            </a:schemeClr>
                          </a:solidFill>
                          <a:effectLst/>
                          <a:latin typeface="Georgia" panose="02040502050405020303" pitchFamily="18" charset="0"/>
                        </a:rPr>
                        <a:t>Soit </a:t>
                      </a:r>
                      <a:r>
                        <a:rPr lang="fr-FR" sz="1500" dirty="0">
                          <a:solidFill>
                            <a:schemeClr val="accent5">
                              <a:lumMod val="50000"/>
                            </a:schemeClr>
                          </a:solidFill>
                          <a:effectLst/>
                          <a:latin typeface="Georgia" panose="02040502050405020303" pitchFamily="18" charset="0"/>
                        </a:rPr>
                        <a:t>QE(x) la normalisation centre de gravité C (x) : QE(x) = C(x) / || C(x) ||</a:t>
                      </a:r>
                      <a:endParaRPr lang="fr-FR" sz="1500" dirty="0">
                        <a:solidFill>
                          <a:schemeClr val="accent5">
                            <a:lumMod val="50000"/>
                          </a:schemeClr>
                        </a:solidFill>
                        <a:effectLst/>
                        <a:latin typeface="Georgia" panose="02040502050405020303" pitchFamily="18" charset="0"/>
                        <a:ea typeface="Calibri"/>
                        <a:cs typeface="Arial"/>
                      </a:endParaRPr>
                    </a:p>
                  </a:txBody>
                  <a:tcPr marL="57914" marR="57914" marT="0" marB="0">
                    <a:solidFill>
                      <a:schemeClr val="bg1">
                        <a:lumMod val="95000"/>
                      </a:schemeClr>
                    </a:solidFill>
                  </a:tcPr>
                </a:tc>
              </a:tr>
            </a:tbl>
          </a:graphicData>
        </a:graphic>
      </p:graphicFrame>
      <p:sp>
        <p:nvSpPr>
          <p:cNvPr id="13" name="Rectangle 12"/>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Kerne</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4" name="Rectangle 13"/>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Théorie des Ensembles </a:t>
            </a:r>
            <a:r>
              <a:rPr lang="fr-FR" sz="1100" kern="0" dirty="0" smtClean="0">
                <a:solidFill>
                  <a:schemeClr val="accent5">
                    <a:lumMod val="50000"/>
                  </a:schemeClr>
                </a:solidFill>
                <a:latin typeface="Georgia" panose="02040502050405020303" pitchFamily="18" charset="0"/>
              </a:rPr>
              <a:t>Approximatifs</a:t>
            </a:r>
            <a:endParaRPr lang="fr-FR" altLang="fr-FR" sz="1200" b="1" kern="0" dirty="0">
              <a:solidFill>
                <a:schemeClr val="bg1"/>
              </a:solidFill>
              <a:latin typeface="Georgia" panose="02040502050405020303" pitchFamily="18" charset="0"/>
            </a:endParaRPr>
          </a:p>
          <a:p>
            <a:r>
              <a:rPr lang="fr-FR" altLang="fr-FR" sz="1200" b="1" kern="0" dirty="0">
                <a:solidFill>
                  <a:schemeClr val="bg1"/>
                </a:solidFill>
                <a:latin typeface="Georgia" panose="02040502050405020303" pitchFamily="18" charset="0"/>
              </a:rPr>
              <a:t>Mesure Web-RST  </a:t>
            </a:r>
            <a:endParaRPr lang="fr-FR" sz="1200" b="1" kern="0" dirty="0">
              <a:solidFill>
                <a:schemeClr val="bg1"/>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Méthode proposé </a:t>
            </a:r>
          </a:p>
          <a:p>
            <a:pPr lvl="0"/>
            <a:r>
              <a:rPr lang="fr-FR" sz="1100" kern="0" dirty="0" smtClean="0">
                <a:solidFill>
                  <a:schemeClr val="accent5">
                    <a:lumMod val="50000"/>
                  </a:schemeClr>
                </a:solidFill>
                <a:latin typeface="Georgia" panose="02040502050405020303" pitchFamily="18" charset="0"/>
              </a:rPr>
              <a:t>Résultats &amp; Discussions</a:t>
            </a:r>
            <a:endParaRPr lang="fr-FR" sz="1100" kern="0" dirty="0">
              <a:solidFill>
                <a:schemeClr val="accent5">
                  <a:lumMod val="50000"/>
                </a:schemeClr>
              </a:solidFill>
              <a:latin typeface="Georgia" panose="02040502050405020303" pitchFamily="18" charset="0"/>
            </a:endParaRPr>
          </a:p>
        </p:txBody>
      </p:sp>
      <p:sp>
        <p:nvSpPr>
          <p:cNvPr id="11" name="Rectangle à coins arrondis 10"/>
          <p:cNvSpPr/>
          <p:nvPr/>
        </p:nvSpPr>
        <p:spPr>
          <a:xfrm>
            <a:off x="249427" y="1149402"/>
            <a:ext cx="3853016"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accent5">
                    <a:lumMod val="50000"/>
                  </a:schemeClr>
                </a:solidFill>
                <a:latin typeface="Georgia" panose="02040502050405020303" pitchFamily="18" charset="0"/>
                <a:cs typeface="Times New Roman" panose="02020603050405020304" pitchFamily="18" charset="0"/>
              </a:rPr>
              <a:t>Méthode de </a:t>
            </a:r>
            <a:r>
              <a:rPr lang="fr-FR" sz="1600" b="1" dirty="0" err="1">
                <a:solidFill>
                  <a:schemeClr val="accent5">
                    <a:lumMod val="50000"/>
                  </a:schemeClr>
                </a:solidFill>
                <a:latin typeface="Georgia" panose="02040502050405020303" pitchFamily="18" charset="0"/>
                <a:cs typeface="Times New Roman" panose="02020603050405020304" pitchFamily="18" charset="0"/>
              </a:rPr>
              <a:t>Sahami</a:t>
            </a:r>
            <a:r>
              <a:rPr lang="fr-FR" sz="1600" b="1" dirty="0">
                <a:solidFill>
                  <a:schemeClr val="accent5">
                    <a:lumMod val="50000"/>
                  </a:schemeClr>
                </a:solidFill>
                <a:latin typeface="Georgia" panose="02040502050405020303" pitchFamily="18" charset="0"/>
                <a:cs typeface="Times New Roman" panose="02020603050405020304" pitchFamily="18" charset="0"/>
              </a:rPr>
              <a:t> et </a:t>
            </a:r>
            <a:r>
              <a:rPr lang="fr-FR" sz="1600" b="1" dirty="0" err="1">
                <a:solidFill>
                  <a:schemeClr val="accent5">
                    <a:lumMod val="50000"/>
                  </a:schemeClr>
                </a:solidFill>
                <a:latin typeface="Georgia" panose="02040502050405020303" pitchFamily="18" charset="0"/>
                <a:cs typeface="Times New Roman" panose="02020603050405020304" pitchFamily="18" charset="0"/>
              </a:rPr>
              <a:t>Heilman</a:t>
            </a:r>
            <a:r>
              <a:rPr lang="fr-FR" sz="1600" b="1" dirty="0">
                <a:solidFill>
                  <a:schemeClr val="accent5">
                    <a:lumMod val="50000"/>
                  </a:schemeClr>
                </a:solidFill>
                <a:latin typeface="Georgia" panose="02040502050405020303" pitchFamily="18" charset="0"/>
                <a:cs typeface="Times New Roman" panose="02020603050405020304" pitchFamily="18" charset="0"/>
              </a:rPr>
              <a:t> </a:t>
            </a:r>
          </a:p>
        </p:txBody>
      </p:sp>
      <p:sp>
        <p:nvSpPr>
          <p:cNvPr id="15" name="ZoneTexte 14"/>
          <p:cNvSpPr txBox="1"/>
          <p:nvPr/>
        </p:nvSpPr>
        <p:spPr>
          <a:xfrm>
            <a:off x="209097" y="1475915"/>
            <a:ext cx="8504754" cy="1135247"/>
          </a:xfrm>
          <a:prstGeom prst="rect">
            <a:avLst/>
          </a:prstGeom>
          <a:noFill/>
        </p:spPr>
        <p:txBody>
          <a:bodyPr wrap="square" rtlCol="0">
            <a:spAutoFit/>
          </a:bodyPr>
          <a:lstStyle/>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Méthode pour mesurer la similarité entre des textes courts en exploitant les résultats retournés par un moteur de recherche </a:t>
            </a:r>
            <a:r>
              <a:rPr lang="fr-FR" sz="1500" dirty="0" smtClean="0">
                <a:solidFill>
                  <a:schemeClr val="tx2">
                    <a:lumMod val="50000"/>
                  </a:schemeClr>
                </a:solidFill>
                <a:latin typeface="Georgia" panose="02040502050405020303" pitchFamily="18" charset="0"/>
                <a:cs typeface="Times New Roman" panose="02020603050405020304" pitchFamily="18" charset="0"/>
              </a:rPr>
              <a:t>Web</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Soit un texte court X, le vecteur de contexte de x noté QE(x) (</a:t>
            </a:r>
            <a:r>
              <a:rPr lang="fr-FR" sz="1500" dirty="0" err="1">
                <a:solidFill>
                  <a:schemeClr val="tx2">
                    <a:lumMod val="50000"/>
                  </a:schemeClr>
                </a:solidFill>
                <a:latin typeface="Georgia" panose="02040502050405020303" pitchFamily="18" charset="0"/>
                <a:cs typeface="Times New Roman" panose="02020603050405020304" pitchFamily="18" charset="0"/>
              </a:rPr>
              <a:t>Query</a:t>
            </a:r>
            <a:r>
              <a:rPr lang="fr-FR" sz="1500" dirty="0">
                <a:solidFill>
                  <a:schemeClr val="tx2">
                    <a:lumMod val="50000"/>
                  </a:schemeClr>
                </a:solidFill>
                <a:latin typeface="Georgia" panose="02040502050405020303" pitchFamily="18" charset="0"/>
                <a:cs typeface="Times New Roman" panose="02020603050405020304" pitchFamily="18" charset="0"/>
              </a:rPr>
              <a:t> Expansion</a:t>
            </a:r>
            <a:r>
              <a:rPr lang="fr-FR" sz="1500" dirty="0" smtClean="0">
                <a:solidFill>
                  <a:schemeClr val="tx2">
                    <a:lumMod val="50000"/>
                  </a:schemeClr>
                </a:solidFill>
                <a:latin typeface="Georgia" panose="02040502050405020303" pitchFamily="18" charset="0"/>
                <a:cs typeface="Times New Roman" panose="02020603050405020304" pitchFamily="18" charset="0"/>
              </a:rPr>
              <a:t>)</a:t>
            </a: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27</a:t>
            </a:fld>
            <a:endParaRPr lang="fr-FR"/>
          </a:p>
        </p:txBody>
      </p:sp>
      <p:sp>
        <p:nvSpPr>
          <p:cNvPr id="12" name="Rectangle 1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7" name="Rectangle 16"/>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0892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sp>
        <p:nvSpPr>
          <p:cNvPr id="35" name="Rectangle 34"/>
          <p:cNvSpPr/>
          <p:nvPr/>
        </p:nvSpPr>
        <p:spPr>
          <a:xfrm>
            <a:off x="425292" y="2394841"/>
            <a:ext cx="8419827" cy="784830"/>
          </a:xfrm>
          <a:prstGeom prst="rect">
            <a:avLst/>
          </a:prstGeom>
        </p:spPr>
        <p:txBody>
          <a:bodyPr wrap="square">
            <a:spAutoFit/>
          </a:bodyPr>
          <a:lstStyle/>
          <a:p>
            <a:pPr marL="698516" lvl="1" indent="-241316" algn="justLow" fontAlgn="base">
              <a:lnSpc>
                <a:spcPct val="150000"/>
              </a:lnSpc>
              <a:spcBef>
                <a:spcPct val="0"/>
              </a:spcBef>
              <a:spcAft>
                <a:spcPct val="0"/>
              </a:spcAft>
              <a:buFont typeface="Wingdings" pitchFamily="2" charset="2"/>
              <a:buChar char="Ø"/>
            </a:pPr>
            <a:endParaRPr lang="fr-FR" sz="1500" dirty="0" smtClean="0">
              <a:solidFill>
                <a:schemeClr val="tx2">
                  <a:lumMod val="50000"/>
                </a:schemeClr>
              </a:solidFill>
              <a:latin typeface="Georgia" panose="02040502050405020303" pitchFamily="18" charset="0"/>
              <a:cs typeface="Times New Roman" panose="02020603050405020304" pitchFamily="18" charset="0"/>
            </a:endParaRPr>
          </a:p>
          <a:p>
            <a:pPr marL="698516" lvl="1" indent="-241316" algn="justLow" fontAlgn="base">
              <a:lnSpc>
                <a:spcPct val="150000"/>
              </a:lnSpc>
              <a:spcBef>
                <a:spcPct val="0"/>
              </a:spcBef>
              <a:spcAft>
                <a:spcPct val="0"/>
              </a:spcAft>
              <a:buFont typeface="Wingdings" pitchFamily="2" charset="2"/>
              <a:buChar char="Ø"/>
            </a:pP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graphicFrame>
        <p:nvGraphicFramePr>
          <p:cNvPr id="9" name="Tableau 8"/>
          <p:cNvGraphicFramePr>
            <a:graphicFrameLocks noGrp="1"/>
          </p:cNvGraphicFramePr>
          <p:nvPr>
            <p:extLst>
              <p:ext uri="{D42A27DB-BD31-4B8C-83A1-F6EECF244321}">
                <p14:modId xmlns:p14="http://schemas.microsoft.com/office/powerpoint/2010/main" val="824605834"/>
              </p:ext>
            </p:extLst>
          </p:nvPr>
        </p:nvGraphicFramePr>
        <p:xfrm>
          <a:off x="308949" y="2805169"/>
          <a:ext cx="8514864" cy="2971800"/>
        </p:xfrm>
        <a:graphic>
          <a:graphicData uri="http://schemas.openxmlformats.org/drawingml/2006/table">
            <a:tbl>
              <a:tblPr firstRow="1" firstCol="1" bandRow="1">
                <a:tableStyleId>{5C22544A-7EE6-4342-B048-85BDC9FD1C3A}</a:tableStyleId>
              </a:tblPr>
              <a:tblGrid>
                <a:gridCol w="8514864"/>
              </a:tblGrid>
              <a:tr h="1701902">
                <a:tc>
                  <a:txBody>
                    <a:bodyPr/>
                    <a:lstStyle/>
                    <a:p>
                      <a:pPr marL="0" marR="0" lvl="0" indent="0" algn="just" defTabSz="809977" rtl="0" eaLnBrk="1" fontAlgn="auto" latinLnBrk="0" hangingPunct="1">
                        <a:lnSpc>
                          <a:spcPct val="150000"/>
                        </a:lnSpc>
                        <a:spcBef>
                          <a:spcPts val="0"/>
                        </a:spcBef>
                        <a:spcAft>
                          <a:spcPts val="0"/>
                        </a:spcAft>
                        <a:buClrTx/>
                        <a:buSzTx/>
                        <a:buFontTx/>
                        <a:buNone/>
                        <a:tabLst/>
                        <a:defRPr/>
                      </a:pPr>
                      <a:r>
                        <a:rPr lang="fr-FR" sz="1500" i="0" dirty="0" smtClean="0">
                          <a:solidFill>
                            <a:schemeClr val="accent5">
                              <a:lumMod val="50000"/>
                            </a:schemeClr>
                          </a:solidFill>
                          <a:latin typeface="Georgia" panose="02040502050405020303" pitchFamily="18" charset="0"/>
                          <a:cs typeface="Times New Roman" panose="02020603050405020304" pitchFamily="18" charset="0"/>
                        </a:rPr>
                        <a:t>La similarité entre deux textes (</a:t>
                      </a:r>
                      <a:r>
                        <a:rPr lang="fr-FR" sz="1500" i="0" dirty="0" err="1" smtClean="0">
                          <a:solidFill>
                            <a:schemeClr val="accent5">
                              <a:lumMod val="50000"/>
                            </a:schemeClr>
                          </a:solidFill>
                          <a:latin typeface="Georgia" panose="02040502050405020303" pitchFamily="18" charset="0"/>
                          <a:cs typeface="Times New Roman" panose="02020603050405020304" pitchFamily="18" charset="0"/>
                        </a:rPr>
                        <a:t>x,y</a:t>
                      </a:r>
                      <a:r>
                        <a:rPr lang="fr-FR" sz="1500" i="0" dirty="0" smtClean="0">
                          <a:solidFill>
                            <a:schemeClr val="accent5">
                              <a:lumMod val="50000"/>
                            </a:schemeClr>
                          </a:solidFill>
                          <a:latin typeface="Georgia" panose="02040502050405020303" pitchFamily="18" charset="0"/>
                          <a:cs typeface="Times New Roman" panose="02020603050405020304" pitchFamily="18" charset="0"/>
                        </a:rPr>
                        <a:t>), =&gt; le produit scalaire des deux vecteurs de contexte : QE(x).QE(y)</a:t>
                      </a:r>
                    </a:p>
                    <a:p>
                      <a:pPr marL="342900" indent="-342900" algn="just" defTabSz="809977" rtl="0" eaLnBrk="1" latinLnBrk="0" hangingPunct="1">
                        <a:lnSpc>
                          <a:spcPct val="200000"/>
                        </a:lnSpc>
                        <a:spcAft>
                          <a:spcPts val="0"/>
                        </a:spcAft>
                        <a:buFont typeface="+mj-lt"/>
                        <a:buAutoNum type="arabicPeriod"/>
                      </a:pPr>
                      <a:r>
                        <a:rPr lang="fr-FR" sz="1500" b="1" i="1" kern="1200" dirty="0" smtClean="0">
                          <a:solidFill>
                            <a:srgbClr val="0070C0"/>
                          </a:solidFill>
                          <a:effectLst/>
                          <a:latin typeface="Georgia" panose="02040502050405020303" pitchFamily="18" charset="0"/>
                          <a:ea typeface="+mn-ea"/>
                          <a:cs typeface="+mn-cs"/>
                        </a:rPr>
                        <a:t>Envoyer x en tant que requête auprès un moteur de recherche.</a:t>
                      </a:r>
                    </a:p>
                    <a:p>
                      <a:pPr marL="342900" marR="0" indent="-342900" algn="just" defTabSz="809977" rtl="0" eaLnBrk="1" fontAlgn="auto" latinLnBrk="0" hangingPunct="1">
                        <a:lnSpc>
                          <a:spcPct val="200000"/>
                        </a:lnSpc>
                        <a:spcBef>
                          <a:spcPts val="0"/>
                        </a:spcBef>
                        <a:spcAft>
                          <a:spcPts val="0"/>
                        </a:spcAft>
                        <a:buClrTx/>
                        <a:buSzTx/>
                        <a:buFont typeface="+mj-lt"/>
                        <a:buAutoNum type="arabicPeriod"/>
                        <a:tabLst/>
                        <a:defRPr/>
                      </a:pPr>
                      <a:r>
                        <a:rPr lang="fr-FR" sz="1500" b="1" i="1" kern="1200" dirty="0" smtClean="0">
                          <a:solidFill>
                            <a:srgbClr val="0070C0"/>
                          </a:solidFill>
                          <a:effectLst/>
                          <a:latin typeface="Georgia" panose="02040502050405020303" pitchFamily="18" charset="0"/>
                          <a:ea typeface="+mn-ea"/>
                          <a:cs typeface="+mn-cs"/>
                        </a:rPr>
                        <a:t>Soit R (x) l’ensemble des n top documents récupérés </a:t>
                      </a:r>
                      <a:r>
                        <a:rPr lang="fr-FR" sz="1500" i="1" dirty="0" smtClean="0">
                          <a:solidFill>
                            <a:srgbClr val="0070C0"/>
                          </a:solidFill>
                          <a:effectLst/>
                          <a:latin typeface="Georgia" panose="02040502050405020303" pitchFamily="18" charset="0"/>
                        </a:rPr>
                        <a:t>d</a:t>
                      </a:r>
                      <a:r>
                        <a:rPr lang="fr-FR" sz="1500" i="1" baseline="-25000" dirty="0" smtClean="0">
                          <a:solidFill>
                            <a:srgbClr val="0070C0"/>
                          </a:solidFill>
                          <a:effectLst/>
                          <a:latin typeface="Georgia" panose="02040502050405020303" pitchFamily="18" charset="0"/>
                        </a:rPr>
                        <a:t>1</a:t>
                      </a:r>
                      <a:r>
                        <a:rPr lang="fr-FR" sz="1500" i="1" dirty="0" smtClean="0">
                          <a:solidFill>
                            <a:srgbClr val="0070C0"/>
                          </a:solidFill>
                          <a:effectLst/>
                          <a:latin typeface="Georgia" panose="02040502050405020303" pitchFamily="18" charset="0"/>
                        </a:rPr>
                        <a:t>; d</a:t>
                      </a:r>
                      <a:r>
                        <a:rPr lang="fr-FR" sz="1500" i="1" baseline="-25000" dirty="0" smtClean="0">
                          <a:solidFill>
                            <a:srgbClr val="0070C0"/>
                          </a:solidFill>
                          <a:effectLst/>
                          <a:latin typeface="Georgia" panose="02040502050405020303" pitchFamily="18" charset="0"/>
                        </a:rPr>
                        <a:t>2</a:t>
                      </a:r>
                      <a:r>
                        <a:rPr lang="fr-FR" sz="1500" i="1" dirty="0" smtClean="0">
                          <a:solidFill>
                            <a:srgbClr val="0070C0"/>
                          </a:solidFill>
                          <a:effectLst/>
                          <a:latin typeface="Georgia" panose="02040502050405020303" pitchFamily="18" charset="0"/>
                        </a:rPr>
                        <a:t>; …; </a:t>
                      </a:r>
                      <a:r>
                        <a:rPr lang="fr-FR" sz="1500" i="1" dirty="0" err="1" smtClean="0">
                          <a:solidFill>
                            <a:srgbClr val="0070C0"/>
                          </a:solidFill>
                          <a:effectLst/>
                          <a:latin typeface="Georgia" panose="02040502050405020303" pitchFamily="18" charset="0"/>
                        </a:rPr>
                        <a:t>d</a:t>
                      </a:r>
                      <a:r>
                        <a:rPr lang="fr-FR" sz="1500" i="1" baseline="-25000" dirty="0" err="1" smtClean="0">
                          <a:solidFill>
                            <a:srgbClr val="0070C0"/>
                          </a:solidFill>
                          <a:effectLst/>
                          <a:latin typeface="Georgia" panose="02040502050405020303" pitchFamily="18" charset="0"/>
                        </a:rPr>
                        <a:t>n</a:t>
                      </a:r>
                      <a:endParaRPr lang="fr-FR" sz="1500" b="1" i="1" kern="1200" dirty="0" smtClean="0">
                        <a:solidFill>
                          <a:srgbClr val="0070C0"/>
                        </a:solidFill>
                        <a:effectLst/>
                        <a:latin typeface="Georgia" panose="02040502050405020303" pitchFamily="18" charset="0"/>
                        <a:ea typeface="+mn-ea"/>
                        <a:cs typeface="+mn-cs"/>
                      </a:endParaRPr>
                    </a:p>
                    <a:p>
                      <a:pPr marL="342900" indent="-342900" algn="just" defTabSz="809977" rtl="0" eaLnBrk="1" latinLnBrk="0" hangingPunct="1">
                        <a:lnSpc>
                          <a:spcPct val="200000"/>
                        </a:lnSpc>
                        <a:spcAft>
                          <a:spcPts val="0"/>
                        </a:spcAft>
                        <a:buFont typeface="+mj-lt"/>
                        <a:buAutoNum type="arabicPeriod"/>
                      </a:pPr>
                      <a:r>
                        <a:rPr lang="fr-FR" sz="1500" b="1" i="1" kern="1200" dirty="0" smtClean="0">
                          <a:solidFill>
                            <a:srgbClr val="0070C0"/>
                          </a:solidFill>
                          <a:effectLst/>
                          <a:latin typeface="Georgia" panose="02040502050405020303" pitchFamily="18" charset="0"/>
                          <a:ea typeface="+mn-ea"/>
                          <a:cs typeface="+mn-cs"/>
                        </a:rPr>
                        <a:t>Calculer </a:t>
                      </a:r>
                      <a:r>
                        <a:rPr lang="fr-FR" sz="1500" b="1" i="1" kern="1200" dirty="0">
                          <a:solidFill>
                            <a:srgbClr val="0070C0"/>
                          </a:solidFill>
                          <a:effectLst/>
                          <a:latin typeface="Georgia" panose="02040502050405020303" pitchFamily="18" charset="0"/>
                          <a:ea typeface="+mn-ea"/>
                          <a:cs typeface="+mn-cs"/>
                        </a:rPr>
                        <a:t>le vecteur de terme TF-IDF vi pour chaque document </a:t>
                      </a:r>
                      <a:r>
                        <a:rPr lang="fr-FR" sz="1500" i="1" dirty="0" smtClean="0">
                          <a:solidFill>
                            <a:srgbClr val="0070C0"/>
                          </a:solidFill>
                          <a:effectLst/>
                          <a:latin typeface="Georgia" panose="02040502050405020303" pitchFamily="18" charset="0"/>
                        </a:rPr>
                        <a:t>d</a:t>
                      </a:r>
                      <a:r>
                        <a:rPr lang="fr-FR" sz="1500" i="1" baseline="-25000" dirty="0" smtClean="0">
                          <a:solidFill>
                            <a:srgbClr val="0070C0"/>
                          </a:solidFill>
                          <a:effectLst/>
                          <a:latin typeface="Georgia" panose="02040502050405020303" pitchFamily="18" charset="0"/>
                        </a:rPr>
                        <a:t>i</a:t>
                      </a:r>
                      <a:r>
                        <a:rPr lang="fr-FR" sz="1500" i="1" dirty="0" smtClean="0">
                          <a:solidFill>
                            <a:srgbClr val="0070C0"/>
                          </a:solidFill>
                          <a:effectLst/>
                          <a:latin typeface="Georgia" panose="02040502050405020303" pitchFamily="18" charset="0"/>
                        </a:rPr>
                        <a:t> </a:t>
                      </a:r>
                      <a:r>
                        <a:rPr lang="fr-FR" sz="1500" b="1" i="1" kern="1200" dirty="0" smtClean="0">
                          <a:solidFill>
                            <a:srgbClr val="0070C0"/>
                          </a:solidFill>
                          <a:effectLst/>
                          <a:latin typeface="Georgia" panose="02040502050405020303" pitchFamily="18" charset="0"/>
                          <a:ea typeface="+mn-ea"/>
                          <a:cs typeface="+mn-cs"/>
                        </a:rPr>
                        <a:t>∈ </a:t>
                      </a:r>
                      <a:r>
                        <a:rPr lang="fr-FR" sz="1500" b="1" i="1" kern="1200" dirty="0">
                          <a:solidFill>
                            <a:srgbClr val="0070C0"/>
                          </a:solidFill>
                          <a:effectLst/>
                          <a:latin typeface="Georgia" panose="02040502050405020303" pitchFamily="18" charset="0"/>
                          <a:ea typeface="+mn-ea"/>
                          <a:cs typeface="+mn-cs"/>
                        </a:rPr>
                        <a:t>R (x)</a:t>
                      </a:r>
                    </a:p>
                    <a:p>
                      <a:pPr marL="342900" indent="-342900" algn="just">
                        <a:lnSpc>
                          <a:spcPct val="200000"/>
                        </a:lnSpc>
                        <a:spcAft>
                          <a:spcPts val="0"/>
                        </a:spcAft>
                        <a:buFont typeface="+mj-lt"/>
                        <a:buAutoNum type="arabicPeriod"/>
                      </a:pPr>
                      <a:r>
                        <a:rPr lang="fr-FR" sz="1500" i="0" dirty="0" smtClean="0">
                          <a:solidFill>
                            <a:schemeClr val="accent5">
                              <a:lumMod val="50000"/>
                            </a:schemeClr>
                          </a:solidFill>
                          <a:effectLst/>
                          <a:latin typeface="Georgia" panose="02040502050405020303" pitchFamily="18" charset="0"/>
                        </a:rPr>
                        <a:t>Soit </a:t>
                      </a:r>
                      <a:r>
                        <a:rPr lang="fr-FR" sz="1500" i="0" dirty="0">
                          <a:solidFill>
                            <a:schemeClr val="accent5">
                              <a:lumMod val="50000"/>
                            </a:schemeClr>
                          </a:solidFill>
                          <a:effectLst/>
                          <a:latin typeface="Georgia" panose="02040502050405020303" pitchFamily="18" charset="0"/>
                        </a:rPr>
                        <a:t>C(x) le centre des vecteurs v</a:t>
                      </a:r>
                      <a:r>
                        <a:rPr lang="fr-FR" sz="1500" i="0" baseline="-25000" dirty="0">
                          <a:solidFill>
                            <a:schemeClr val="accent5">
                              <a:lumMod val="50000"/>
                            </a:schemeClr>
                          </a:solidFill>
                          <a:effectLst/>
                          <a:latin typeface="Georgia" panose="02040502050405020303" pitchFamily="18" charset="0"/>
                        </a:rPr>
                        <a:t>i</a:t>
                      </a:r>
                      <a:r>
                        <a:rPr lang="fr-FR" sz="1500" i="0" dirty="0">
                          <a:solidFill>
                            <a:schemeClr val="accent5">
                              <a:lumMod val="50000"/>
                            </a:schemeClr>
                          </a:solidFill>
                          <a:effectLst/>
                          <a:latin typeface="Georgia" panose="02040502050405020303" pitchFamily="18" charset="0"/>
                        </a:rPr>
                        <a:t> selon la norme L</a:t>
                      </a:r>
                      <a:r>
                        <a:rPr lang="fr-FR" sz="1500" i="0" baseline="-25000" dirty="0">
                          <a:solidFill>
                            <a:schemeClr val="accent5">
                              <a:lumMod val="50000"/>
                            </a:schemeClr>
                          </a:solidFill>
                          <a:effectLst/>
                          <a:latin typeface="Georgia" panose="02040502050405020303" pitchFamily="18" charset="0"/>
                        </a:rPr>
                        <a:t>2 </a:t>
                      </a:r>
                      <a:r>
                        <a:rPr lang="fr-FR" sz="1500" i="0" dirty="0">
                          <a:solidFill>
                            <a:schemeClr val="accent5">
                              <a:lumMod val="50000"/>
                            </a:schemeClr>
                          </a:solidFill>
                          <a:effectLst/>
                          <a:latin typeface="Georgia" panose="02040502050405020303" pitchFamily="18" charset="0"/>
                        </a:rPr>
                        <a:t>: C(x) = ∑</a:t>
                      </a:r>
                      <a:r>
                        <a:rPr lang="fr-FR" sz="1500" i="0" baseline="-25000" dirty="0">
                          <a:solidFill>
                            <a:schemeClr val="accent5">
                              <a:lumMod val="50000"/>
                            </a:schemeClr>
                          </a:solidFill>
                          <a:effectLst/>
                          <a:latin typeface="Georgia" panose="02040502050405020303" pitchFamily="18" charset="0"/>
                        </a:rPr>
                        <a:t>i=1, n</a:t>
                      </a:r>
                      <a:r>
                        <a:rPr lang="fr-FR" sz="1500" i="0" dirty="0">
                          <a:solidFill>
                            <a:schemeClr val="accent5">
                              <a:lumMod val="50000"/>
                            </a:schemeClr>
                          </a:solidFill>
                          <a:effectLst/>
                          <a:latin typeface="Georgia" panose="02040502050405020303" pitchFamily="18" charset="0"/>
                        </a:rPr>
                        <a:t> v</a:t>
                      </a:r>
                      <a:r>
                        <a:rPr lang="fr-FR" sz="1500" i="0" baseline="-25000" dirty="0">
                          <a:solidFill>
                            <a:schemeClr val="accent5">
                              <a:lumMod val="50000"/>
                            </a:schemeClr>
                          </a:solidFill>
                          <a:effectLst/>
                          <a:latin typeface="Georgia" panose="02040502050405020303" pitchFamily="18" charset="0"/>
                        </a:rPr>
                        <a:t>i</a:t>
                      </a:r>
                      <a:r>
                        <a:rPr lang="fr-FR" sz="1500" i="0" dirty="0">
                          <a:solidFill>
                            <a:schemeClr val="accent5">
                              <a:lumMod val="50000"/>
                            </a:schemeClr>
                          </a:solidFill>
                          <a:effectLst/>
                          <a:latin typeface="Georgia" panose="02040502050405020303" pitchFamily="18" charset="0"/>
                        </a:rPr>
                        <a:t> / || v</a:t>
                      </a:r>
                      <a:r>
                        <a:rPr lang="fr-FR" sz="1500" i="0" baseline="-25000" dirty="0">
                          <a:solidFill>
                            <a:schemeClr val="accent5">
                              <a:lumMod val="50000"/>
                            </a:schemeClr>
                          </a:solidFill>
                          <a:effectLst/>
                          <a:latin typeface="Georgia" panose="02040502050405020303" pitchFamily="18" charset="0"/>
                        </a:rPr>
                        <a:t>i</a:t>
                      </a:r>
                      <a:r>
                        <a:rPr lang="fr-FR" sz="1500" i="0" dirty="0">
                          <a:solidFill>
                            <a:schemeClr val="accent5">
                              <a:lumMod val="50000"/>
                            </a:schemeClr>
                          </a:solidFill>
                          <a:effectLst/>
                          <a:latin typeface="Georgia" panose="02040502050405020303" pitchFamily="18" charset="0"/>
                        </a:rPr>
                        <a:t> ||</a:t>
                      </a:r>
                    </a:p>
                    <a:p>
                      <a:pPr marL="342900" indent="-342900" algn="just">
                        <a:lnSpc>
                          <a:spcPct val="200000"/>
                        </a:lnSpc>
                        <a:spcAft>
                          <a:spcPts val="0"/>
                        </a:spcAft>
                        <a:buFont typeface="+mj-lt"/>
                        <a:buAutoNum type="arabicPeriod"/>
                      </a:pPr>
                      <a:r>
                        <a:rPr lang="fr-FR" sz="1500" i="0" dirty="0" smtClean="0">
                          <a:solidFill>
                            <a:schemeClr val="accent5">
                              <a:lumMod val="50000"/>
                            </a:schemeClr>
                          </a:solidFill>
                          <a:effectLst/>
                          <a:latin typeface="Georgia" panose="02040502050405020303" pitchFamily="18" charset="0"/>
                        </a:rPr>
                        <a:t>Soit </a:t>
                      </a:r>
                      <a:r>
                        <a:rPr lang="fr-FR" sz="1500" i="0" dirty="0">
                          <a:solidFill>
                            <a:schemeClr val="accent5">
                              <a:lumMod val="50000"/>
                            </a:schemeClr>
                          </a:solidFill>
                          <a:effectLst/>
                          <a:latin typeface="Georgia" panose="02040502050405020303" pitchFamily="18" charset="0"/>
                        </a:rPr>
                        <a:t>QE(x) la normalisation centre de gravité C (x) : QE(x) = C(x) / || C(x) ||</a:t>
                      </a:r>
                      <a:endParaRPr lang="fr-FR" sz="1500" i="0" dirty="0">
                        <a:solidFill>
                          <a:schemeClr val="accent5">
                            <a:lumMod val="50000"/>
                          </a:schemeClr>
                        </a:solidFill>
                        <a:effectLst/>
                        <a:latin typeface="Georgia" panose="02040502050405020303" pitchFamily="18" charset="0"/>
                        <a:ea typeface="Calibri"/>
                        <a:cs typeface="Arial"/>
                      </a:endParaRPr>
                    </a:p>
                  </a:txBody>
                  <a:tcPr marL="57914" marR="57914" marT="0" marB="0">
                    <a:solidFill>
                      <a:schemeClr val="bg1">
                        <a:lumMod val="95000"/>
                      </a:schemeClr>
                    </a:solidFill>
                  </a:tcPr>
                </a:tc>
              </a:tr>
            </a:tbl>
          </a:graphicData>
        </a:graphic>
      </p:graphicFrame>
      <p:sp>
        <p:nvSpPr>
          <p:cNvPr id="11" name="Rectangle 1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Kerne</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2" name="Rectangle 1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Théorie des Ensembles Approximatifs</a:t>
            </a:r>
          </a:p>
          <a:p>
            <a:r>
              <a:rPr lang="fr-FR" altLang="fr-FR" sz="1200" b="1" kern="0" dirty="0" smtClean="0">
                <a:solidFill>
                  <a:schemeClr val="bg1"/>
                </a:solidFill>
                <a:latin typeface="Georgia" panose="02040502050405020303" pitchFamily="18" charset="0"/>
              </a:rPr>
              <a:t>Mesure </a:t>
            </a:r>
            <a:r>
              <a:rPr lang="fr-FR" altLang="fr-FR" sz="1200" b="1" kern="0" dirty="0">
                <a:solidFill>
                  <a:schemeClr val="bg1"/>
                </a:solidFill>
                <a:latin typeface="Georgia" panose="02040502050405020303" pitchFamily="18" charset="0"/>
              </a:rPr>
              <a:t>Web-RST  </a:t>
            </a:r>
            <a:endParaRPr lang="fr-FR" sz="1200" b="1" kern="0" dirty="0">
              <a:solidFill>
                <a:schemeClr val="bg1"/>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Méthode proposé </a:t>
            </a:r>
          </a:p>
          <a:p>
            <a:pPr lvl="0"/>
            <a:r>
              <a:rPr lang="fr-FR" sz="1100" kern="0" dirty="0" smtClean="0">
                <a:solidFill>
                  <a:schemeClr val="accent5">
                    <a:lumMod val="50000"/>
                  </a:schemeClr>
                </a:solidFill>
                <a:latin typeface="Georgia" panose="02040502050405020303" pitchFamily="18" charset="0"/>
              </a:rPr>
              <a:t>Résultats &amp; Discussions</a:t>
            </a:r>
            <a:endParaRPr lang="fr-FR" sz="1100" kern="0" dirty="0">
              <a:solidFill>
                <a:schemeClr val="accent5">
                  <a:lumMod val="50000"/>
                </a:schemeClr>
              </a:solidFill>
              <a:latin typeface="Georgia" panose="02040502050405020303" pitchFamily="18" charset="0"/>
            </a:endParaRPr>
          </a:p>
        </p:txBody>
      </p:sp>
      <p:sp>
        <p:nvSpPr>
          <p:cNvPr id="10" name="ZoneTexte 9"/>
          <p:cNvSpPr txBox="1"/>
          <p:nvPr/>
        </p:nvSpPr>
        <p:spPr>
          <a:xfrm>
            <a:off x="209097" y="1475915"/>
            <a:ext cx="8504754" cy="1223412"/>
          </a:xfrm>
          <a:prstGeom prst="rect">
            <a:avLst/>
          </a:prstGeom>
          <a:noFill/>
        </p:spPr>
        <p:txBody>
          <a:bodyPr wrap="square" rtlCol="0">
            <a:spAutoFit/>
          </a:bodyPr>
          <a:lstStyle/>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Deux contributions majeures par rapport à l’algorithme </a:t>
            </a:r>
            <a:r>
              <a:rPr lang="fr-FR" sz="1500" dirty="0" smtClean="0">
                <a:solidFill>
                  <a:schemeClr val="tx2">
                    <a:lumMod val="50000"/>
                  </a:schemeClr>
                </a:solidFill>
                <a:latin typeface="Georgia" panose="02040502050405020303" pitchFamily="18" charset="0"/>
                <a:cs typeface="Times New Roman" panose="02020603050405020304" pitchFamily="18" charset="0"/>
              </a:rPr>
              <a:t>original</a:t>
            </a:r>
          </a:p>
          <a:p>
            <a:pPr marL="742950" lvl="1"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L'étape 1 =&gt; Approximation supérieure de chaque document</a:t>
            </a:r>
          </a:p>
          <a:p>
            <a:pPr marL="742950" lvl="1"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L'étape 2 =&gt; Normalisation par la longueur du </a:t>
            </a:r>
            <a:r>
              <a:rPr lang="fr-FR" sz="1500" dirty="0" smtClean="0">
                <a:solidFill>
                  <a:schemeClr val="tx2">
                    <a:lumMod val="50000"/>
                  </a:schemeClr>
                </a:solidFill>
                <a:latin typeface="Georgia" panose="02040502050405020303" pitchFamily="18" charset="0"/>
                <a:cs typeface="Times New Roman" panose="02020603050405020304" pitchFamily="18" charset="0"/>
              </a:rPr>
              <a:t>vecteur</a:t>
            </a: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13" name="Rectangle à coins arrondis 12"/>
          <p:cNvSpPr/>
          <p:nvPr/>
        </p:nvSpPr>
        <p:spPr>
          <a:xfrm>
            <a:off x="249427" y="1149402"/>
            <a:ext cx="3853016"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chemeClr val="accent5">
                    <a:lumMod val="50000"/>
                  </a:schemeClr>
                </a:solidFill>
                <a:latin typeface="Georgia" panose="02040502050405020303" pitchFamily="18" charset="0"/>
                <a:cs typeface="Times New Roman" panose="02020603050405020304" pitchFamily="18" charset="0"/>
              </a:rPr>
              <a:t>Mesure Web-RST</a:t>
            </a:r>
            <a:endParaRPr lang="fr-FR" sz="160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28</a:t>
            </a:fld>
            <a:endParaRPr lang="fr-FR"/>
          </a:p>
        </p:txBody>
      </p:sp>
      <p:sp>
        <p:nvSpPr>
          <p:cNvPr id="14" name="Rectangle 13"/>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6" name="Rectangle 15"/>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69618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pic>
        <p:nvPicPr>
          <p:cNvPr id="12" name="Image 11" descr="E:\DATA RAIS\thèse\article\WSD\WEB-RST short Text WSD\Manuscrit\WSD-WEB_Kernel_Similarity_FlowChart_System.png"/>
          <p:cNvPicPr/>
          <p:nvPr/>
        </p:nvPicPr>
        <p:blipFill>
          <a:blip r:embed="rId3">
            <a:extLst>
              <a:ext uri="{28A0092B-C50C-407E-A947-70E740481C1C}">
                <a14:useLocalDpi xmlns:a14="http://schemas.microsoft.com/office/drawing/2010/main" val="0"/>
              </a:ext>
            </a:extLst>
          </a:blip>
          <a:srcRect/>
          <a:stretch>
            <a:fillRect/>
          </a:stretch>
        </p:blipFill>
        <p:spPr bwMode="auto">
          <a:xfrm>
            <a:off x="965733" y="1538820"/>
            <a:ext cx="7127840" cy="3836753"/>
          </a:xfrm>
          <a:prstGeom prst="rect">
            <a:avLst/>
          </a:prstGeom>
          <a:noFill/>
          <a:ln>
            <a:noFill/>
          </a:ln>
        </p:spPr>
      </p:pic>
      <p:sp>
        <p:nvSpPr>
          <p:cNvPr id="11" name="Rectangle 1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Kerne</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3" name="Rectangle 12"/>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Théorie des Ensembles Approximatifs</a:t>
            </a:r>
          </a:p>
          <a:p>
            <a:r>
              <a:rPr lang="fr-FR" altLang="fr-FR" sz="1100" kern="0" dirty="0" smtClean="0">
                <a:solidFill>
                  <a:schemeClr val="accent5">
                    <a:lumMod val="50000"/>
                  </a:schemeClr>
                </a:solidFill>
                <a:latin typeface="Georgia" panose="02040502050405020303" pitchFamily="18" charset="0"/>
              </a:rPr>
              <a:t>Mesure </a:t>
            </a:r>
            <a:r>
              <a:rPr lang="fr-FR" altLang="fr-FR" sz="1100" kern="0" dirty="0">
                <a:solidFill>
                  <a:schemeClr val="accent5">
                    <a:lumMod val="50000"/>
                  </a:schemeClr>
                </a:solidFill>
                <a:latin typeface="Georgia" panose="02040502050405020303" pitchFamily="18" charset="0"/>
              </a:rPr>
              <a:t>Web-RST  </a:t>
            </a:r>
            <a:endParaRPr lang="fr-FR" sz="1100" kern="0" dirty="0">
              <a:solidFill>
                <a:schemeClr val="accent5">
                  <a:lumMod val="50000"/>
                </a:schemeClr>
              </a:solidFill>
              <a:latin typeface="Georgia" panose="02040502050405020303" pitchFamily="18" charset="0"/>
            </a:endParaRPr>
          </a:p>
          <a:p>
            <a:pPr lvl="0"/>
            <a:r>
              <a:rPr lang="fr-FR" sz="1200" b="1" kern="0" dirty="0">
                <a:solidFill>
                  <a:schemeClr val="bg1"/>
                </a:solidFill>
                <a:latin typeface="Georgia" panose="02040502050405020303" pitchFamily="18" charset="0"/>
              </a:rPr>
              <a:t>Méthode proposé </a:t>
            </a:r>
          </a:p>
          <a:p>
            <a:pPr lvl="0"/>
            <a:r>
              <a:rPr lang="fr-FR" sz="1100" kern="0" dirty="0" smtClean="0">
                <a:solidFill>
                  <a:schemeClr val="accent5">
                    <a:lumMod val="50000"/>
                  </a:schemeClr>
                </a:solidFill>
                <a:latin typeface="Georgia" panose="02040502050405020303" pitchFamily="18" charset="0"/>
              </a:rPr>
              <a:t>Résultats &amp; Discussions</a:t>
            </a:r>
            <a:endParaRPr lang="fr-FR" sz="1100" kern="0" dirty="0">
              <a:solidFill>
                <a:schemeClr val="accent5">
                  <a:lumMod val="50000"/>
                </a:schemeClr>
              </a:solidFill>
              <a:latin typeface="Georgia" panose="02040502050405020303" pitchFamily="18" charset="0"/>
            </a:endParaRPr>
          </a:p>
        </p:txBody>
      </p:sp>
      <p:sp>
        <p:nvSpPr>
          <p:cNvPr id="9" name="Rectangle 8"/>
          <p:cNvSpPr/>
          <p:nvPr/>
        </p:nvSpPr>
        <p:spPr>
          <a:xfrm>
            <a:off x="334534" y="576454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10. Organigramme du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Système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d'évaluation - WEB-RST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29</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5" name="Rectangle 14"/>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2345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02429" y="881584"/>
            <a:ext cx="7581675" cy="5503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4585881" y="0"/>
            <a:ext cx="4534307" cy="3879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MA"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Introduction &amp; Contexte Général</a:t>
            </a:r>
          </a:p>
        </p:txBody>
      </p:sp>
      <p:sp>
        <p:nvSpPr>
          <p:cNvPr id="10" name="Rectangle 9"/>
          <p:cNvSpPr/>
          <p:nvPr/>
        </p:nvSpPr>
        <p:spPr>
          <a:xfrm>
            <a:off x="-25" y="-1"/>
            <a:ext cx="4585905" cy="38792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endParaRPr lang="en-US" sz="1200" dirty="0">
              <a:latin typeface="Times New Roman" panose="02020603050405020304" pitchFamily="18" charset="0"/>
              <a:cs typeface="Times New Roman" panose="02020603050405020304" pitchFamily="18" charset="0"/>
            </a:endParaRPr>
          </a:p>
        </p:txBody>
      </p:sp>
      <p:sp>
        <p:nvSpPr>
          <p:cNvPr id="16" name="Rectangle 15"/>
          <p:cNvSpPr/>
          <p:nvPr/>
        </p:nvSpPr>
        <p:spPr>
          <a:xfrm>
            <a:off x="1" y="387926"/>
            <a:ext cx="9120188" cy="429491"/>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300" b="1" dirty="0">
                <a:solidFill>
                  <a:schemeClr val="bg1"/>
                </a:solidFill>
                <a:latin typeface="Georgia" panose="02040502050405020303" pitchFamily="18" charset="0"/>
                <a:cs typeface="Times New Roman" panose="02020603050405020304" pitchFamily="18" charset="0"/>
              </a:rPr>
              <a:t>Fouille de Texte Biomédicale</a:t>
            </a:r>
            <a:r>
              <a:rPr lang="fr-FR" sz="1300" dirty="0">
                <a:solidFill>
                  <a:schemeClr val="bg1"/>
                </a:solidFill>
                <a:latin typeface="Georgia" panose="02040502050405020303" pitchFamily="18" charset="0"/>
                <a:cs typeface="Times New Roman" panose="02020603050405020304" pitchFamily="18" charset="0"/>
              </a:rPr>
              <a:t>          </a:t>
            </a:r>
            <a:r>
              <a:rPr lang="fr-FR" sz="1300" dirty="0" smtClean="0">
                <a:solidFill>
                  <a:schemeClr val="bg1"/>
                </a:solidFill>
                <a:latin typeface="Georgia" panose="02040502050405020303" pitchFamily="18" charset="0"/>
                <a:cs typeface="Times New Roman" panose="02020603050405020304" pitchFamily="18" charset="0"/>
              </a:rPr>
              <a:t>       </a:t>
            </a:r>
            <a:r>
              <a:rPr lang="fr-FR" sz="1200" dirty="0">
                <a:solidFill>
                  <a:schemeClr val="bg1">
                    <a:lumMod val="85000"/>
                  </a:schemeClr>
                </a:solidFill>
                <a:latin typeface="Georgia" panose="02040502050405020303" pitchFamily="18" charset="0"/>
                <a:cs typeface="Times New Roman" panose="02020603050405020304" pitchFamily="18" charset="0"/>
              </a:rPr>
              <a:t>Objectif et Contexte de </a:t>
            </a:r>
            <a:r>
              <a:rPr lang="fr-FR" sz="1200" dirty="0" smtClean="0">
                <a:solidFill>
                  <a:schemeClr val="bg1">
                    <a:lumMod val="85000"/>
                  </a:schemeClr>
                </a:solidFill>
                <a:latin typeface="Georgia" panose="02040502050405020303" pitchFamily="18" charset="0"/>
                <a:cs typeface="Times New Roman" panose="02020603050405020304" pitchFamily="18" charset="0"/>
              </a:rPr>
              <a:t>l’Étude                      Ressources </a:t>
            </a:r>
            <a:r>
              <a:rPr lang="fr-FR" sz="1200" dirty="0">
                <a:solidFill>
                  <a:schemeClr val="bg1">
                    <a:lumMod val="85000"/>
                  </a:schemeClr>
                </a:solidFill>
                <a:latin typeface="Georgia" panose="02040502050405020303" pitchFamily="18" charset="0"/>
                <a:cs typeface="Times New Roman" panose="02020603050405020304" pitchFamily="18" charset="0"/>
              </a:rPr>
              <a:t>pour fouille du </a:t>
            </a:r>
            <a:r>
              <a:rPr lang="fr-FR" sz="1200" dirty="0" smtClean="0">
                <a:solidFill>
                  <a:schemeClr val="bg1">
                    <a:lumMod val="85000"/>
                  </a:schemeClr>
                </a:solidFill>
                <a:latin typeface="Georgia" panose="02040502050405020303" pitchFamily="18" charset="0"/>
                <a:cs typeface="Times New Roman" panose="02020603050405020304" pitchFamily="18" charset="0"/>
              </a:rPr>
              <a:t>texte biomédical </a:t>
            </a:r>
            <a:endParaRPr lang="fr-FR" sz="1200" dirty="0">
              <a:solidFill>
                <a:schemeClr val="bg1">
                  <a:lumMod val="85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a:t>
            </a:fld>
            <a:endParaRPr lang="fr-FR"/>
          </a:p>
        </p:txBody>
      </p:sp>
      <p:sp>
        <p:nvSpPr>
          <p:cNvPr id="7" name="Rectangle 6"/>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8753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pic>
        <p:nvPicPr>
          <p:cNvPr id="15" name="Image 14"/>
          <p:cNvPicPr/>
          <p:nvPr/>
        </p:nvPicPr>
        <p:blipFill>
          <a:blip r:embed="rId3"/>
          <a:stretch>
            <a:fillRect/>
          </a:stretch>
        </p:blipFill>
        <p:spPr>
          <a:xfrm>
            <a:off x="1702281" y="1605917"/>
            <a:ext cx="5753592" cy="3964144"/>
          </a:xfrm>
          <a:prstGeom prst="rect">
            <a:avLst/>
          </a:prstGeom>
        </p:spPr>
      </p:pic>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Kerne</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1" name="Rectangle 10"/>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Théorie des Ensembles Approximatifs</a:t>
            </a:r>
          </a:p>
          <a:p>
            <a:r>
              <a:rPr lang="fr-FR" altLang="fr-FR" sz="1100" kern="0" dirty="0" smtClean="0">
                <a:solidFill>
                  <a:schemeClr val="accent5">
                    <a:lumMod val="50000"/>
                  </a:schemeClr>
                </a:solidFill>
                <a:latin typeface="Georgia" panose="02040502050405020303" pitchFamily="18" charset="0"/>
              </a:rPr>
              <a:t>Mesure </a:t>
            </a:r>
            <a:r>
              <a:rPr lang="fr-FR" altLang="fr-FR" sz="1100" kern="0" dirty="0">
                <a:solidFill>
                  <a:schemeClr val="accent5">
                    <a:lumMod val="50000"/>
                  </a:schemeClr>
                </a:solidFill>
                <a:latin typeface="Georgia" panose="02040502050405020303" pitchFamily="18" charset="0"/>
              </a:rPr>
              <a:t>Web-RST  </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Méthode proposé </a:t>
            </a:r>
          </a:p>
          <a:p>
            <a:pPr lvl="0"/>
            <a:r>
              <a:rPr lang="fr-FR" sz="1200" b="1" kern="0" dirty="0" smtClean="0">
                <a:solidFill>
                  <a:schemeClr val="bg1"/>
                </a:solidFill>
                <a:latin typeface="Georgia" panose="02040502050405020303" pitchFamily="18" charset="0"/>
              </a:rPr>
              <a:t>Résultats &amp; Discussions</a:t>
            </a:r>
            <a:endParaRPr lang="fr-FR" sz="1200" b="1" kern="0" dirty="0">
              <a:solidFill>
                <a:schemeClr val="bg1"/>
              </a:solidFill>
              <a:latin typeface="Georgia" panose="02040502050405020303" pitchFamily="18" charset="0"/>
            </a:endParaRPr>
          </a:p>
        </p:txBody>
      </p:sp>
      <p:sp>
        <p:nvSpPr>
          <p:cNvPr id="9" name="Rectangle 8"/>
          <p:cNvSpPr/>
          <p:nvPr/>
        </p:nvSpPr>
        <p:spPr>
          <a:xfrm>
            <a:off x="210964" y="576454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11.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Résultats de la précision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de Web-RST sur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MSH-WSD</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30</a:t>
            </a:fld>
            <a:endParaRPr lang="fr-FR"/>
          </a:p>
        </p:txBody>
      </p:sp>
      <p:sp>
        <p:nvSpPr>
          <p:cNvPr id="12" name="Rectangle 1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63309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pic>
        <p:nvPicPr>
          <p:cNvPr id="16" name="Image 15"/>
          <p:cNvPicPr/>
          <p:nvPr/>
        </p:nvPicPr>
        <p:blipFill>
          <a:blip r:embed="rId3"/>
          <a:stretch>
            <a:fillRect/>
          </a:stretch>
        </p:blipFill>
        <p:spPr>
          <a:xfrm>
            <a:off x="1253524" y="1478187"/>
            <a:ext cx="6679514" cy="3897386"/>
          </a:xfrm>
          <a:prstGeom prst="rect">
            <a:avLst/>
          </a:prstGeom>
        </p:spPr>
      </p:pic>
      <p:sp>
        <p:nvSpPr>
          <p:cNvPr id="11" name="Rectangle 1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Kerne</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2" name="Rectangle 1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Théorie des Ensembles Approximatifs</a:t>
            </a:r>
          </a:p>
          <a:p>
            <a:r>
              <a:rPr lang="fr-FR" altLang="fr-FR" sz="1100" kern="0" dirty="0" smtClean="0">
                <a:solidFill>
                  <a:schemeClr val="accent5">
                    <a:lumMod val="50000"/>
                  </a:schemeClr>
                </a:solidFill>
                <a:latin typeface="Georgia" panose="02040502050405020303" pitchFamily="18" charset="0"/>
              </a:rPr>
              <a:t>Mesure </a:t>
            </a:r>
            <a:r>
              <a:rPr lang="fr-FR" altLang="fr-FR" sz="1100" kern="0" dirty="0">
                <a:solidFill>
                  <a:schemeClr val="accent5">
                    <a:lumMod val="50000"/>
                  </a:schemeClr>
                </a:solidFill>
                <a:latin typeface="Georgia" panose="02040502050405020303" pitchFamily="18" charset="0"/>
              </a:rPr>
              <a:t>Web-RST  </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Méthode proposé </a:t>
            </a:r>
          </a:p>
          <a:p>
            <a:pPr lvl="0"/>
            <a:r>
              <a:rPr lang="fr-FR" sz="1200" b="1" kern="0" dirty="0" smtClean="0">
                <a:solidFill>
                  <a:schemeClr val="bg1"/>
                </a:solidFill>
                <a:latin typeface="Georgia" panose="02040502050405020303" pitchFamily="18" charset="0"/>
              </a:rPr>
              <a:t>Résultats &amp; Discussions</a:t>
            </a:r>
            <a:endParaRPr lang="fr-FR" sz="1200" b="1" kern="0" dirty="0">
              <a:solidFill>
                <a:schemeClr val="bg1"/>
              </a:solidFill>
              <a:latin typeface="Georgia" panose="02040502050405020303" pitchFamily="18" charset="0"/>
            </a:endParaRPr>
          </a:p>
        </p:txBody>
      </p:sp>
      <p:sp>
        <p:nvSpPr>
          <p:cNvPr id="9" name="Rectangle 8"/>
          <p:cNvSpPr/>
          <p:nvPr/>
        </p:nvSpPr>
        <p:spPr>
          <a:xfrm>
            <a:off x="210964" y="576454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12.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Précisions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de Web-RST de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tous les </a:t>
            </a:r>
            <a:r>
              <a:rPr lang="fr-FR" sz="1600" b="1" i="1">
                <a:solidFill>
                  <a:srgbClr val="44546A"/>
                </a:solidFill>
                <a:latin typeface="Calibri" panose="020F0502020204030204" pitchFamily="34" charset="0"/>
                <a:ea typeface="Calibri" panose="020F0502020204030204" pitchFamily="34" charset="0"/>
                <a:cs typeface="Arial" panose="020B0604020202020204" pitchFamily="34" charset="0"/>
              </a:rPr>
              <a:t>termes </a:t>
            </a:r>
            <a:r>
              <a:rPr lang="fr-FR" sz="1600" b="1" i="1" smtClean="0">
                <a:solidFill>
                  <a:srgbClr val="44546A"/>
                </a:solidFill>
                <a:latin typeface="Calibri" panose="020F0502020204030204" pitchFamily="34" charset="0"/>
                <a:ea typeface="Calibri" panose="020F0502020204030204" pitchFamily="34" charset="0"/>
                <a:cs typeface="Arial" panose="020B0604020202020204" pitchFamily="34" charset="0"/>
              </a:rPr>
              <a:t>ambiguës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de MSH-WSD</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31</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65220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sp>
        <p:nvSpPr>
          <p:cNvPr id="13" name="Rectangle 12"/>
          <p:cNvSpPr/>
          <p:nvPr/>
        </p:nvSpPr>
        <p:spPr>
          <a:xfrm>
            <a:off x="-1" y="414922"/>
            <a:ext cx="9120189" cy="6986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400" dirty="0">
                <a:solidFill>
                  <a:schemeClr val="bg1">
                    <a:lumMod val="85000"/>
                  </a:schemeClr>
                </a:solidFill>
                <a:latin typeface="Georgia" panose="02040502050405020303" pitchFamily="18" charset="0"/>
                <a:cs typeface="Times New Roman" panose="02020603050405020304" pitchFamily="18" charset="0"/>
              </a:rPr>
              <a:t>Catégorisation du Texte Biomédical</a:t>
            </a:r>
          </a:p>
          <a:p>
            <a:pPr lvl="0"/>
            <a:r>
              <a:rPr lang="fr-FR" sz="1400" dirty="0">
                <a:solidFill>
                  <a:schemeClr val="bg1">
                    <a:lumMod val="85000"/>
                  </a:schemeClr>
                </a:solidFill>
                <a:latin typeface="Georgia" panose="02040502050405020303" pitchFamily="18" charset="0"/>
                <a:cs typeface="Times New Roman" panose="02020603050405020304" pitchFamily="18" charset="0"/>
              </a:rPr>
              <a:t>Indexation et Recherche d’Information </a:t>
            </a:r>
          </a:p>
        </p:txBody>
      </p:sp>
      <p:sp>
        <p:nvSpPr>
          <p:cNvPr id="14" name="Rectangle 13"/>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9" name="ZoneTexte 18"/>
          <p:cNvSpPr txBox="1"/>
          <p:nvPr/>
        </p:nvSpPr>
        <p:spPr>
          <a:xfrm>
            <a:off x="284205" y="1814732"/>
            <a:ext cx="8404942" cy="4247317"/>
          </a:xfrm>
          <a:prstGeom prst="rect">
            <a:avLst/>
          </a:prstGeom>
          <a:pattFill prst="dotGrid">
            <a:fgClr>
              <a:schemeClr val="bg2">
                <a:lumMod val="90000"/>
              </a:schemeClr>
            </a:fgClr>
            <a:bgClr>
              <a:schemeClr val="bg1"/>
            </a:bgClr>
          </a:pattFill>
        </p:spPr>
        <p:txBody>
          <a:bodyPr wrap="square" rtlCol="0">
            <a:spAutoFit/>
          </a:bodyPr>
          <a:lstStyle/>
          <a:p>
            <a:pPr marL="742950" lvl="1" indent="-285750" algn="just" fontAlgn="base">
              <a:lnSpc>
                <a:spcPct val="150000"/>
              </a:lnSpc>
              <a:spcBef>
                <a:spcPct val="0"/>
              </a:spcBef>
              <a:spcAft>
                <a:spcPct val="0"/>
              </a:spcAft>
              <a:buFont typeface="Arial" panose="020B0604020202020204" pitchFamily="34" charset="0"/>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Deux études sur mesures </a:t>
            </a:r>
            <a:r>
              <a:rPr lang="fr-FR" sz="1500" dirty="0">
                <a:solidFill>
                  <a:schemeClr val="tx2">
                    <a:lumMod val="50000"/>
                  </a:schemeClr>
                </a:solidFill>
                <a:latin typeface="Georgia" panose="02040502050405020303" pitchFamily="18" charset="0"/>
                <a:cs typeface="Times New Roman" panose="02020603050405020304" pitchFamily="18" charset="0"/>
              </a:rPr>
              <a:t>de similarité et de connexité entre deux concepts </a:t>
            </a:r>
            <a:r>
              <a:rPr lang="fr-FR" sz="1500" dirty="0" smtClean="0">
                <a:solidFill>
                  <a:schemeClr val="tx2">
                    <a:lumMod val="50000"/>
                  </a:schemeClr>
                </a:solidFill>
                <a:latin typeface="Georgia" panose="02040502050405020303" pitchFamily="18" charset="0"/>
                <a:cs typeface="Times New Roman" panose="02020603050405020304" pitchFamily="18" charset="0"/>
              </a:rPr>
              <a:t>ont </a:t>
            </a:r>
            <a:r>
              <a:rPr lang="fr-FR" sz="1500" dirty="0">
                <a:solidFill>
                  <a:schemeClr val="tx2">
                    <a:lumMod val="50000"/>
                  </a:schemeClr>
                </a:solidFill>
                <a:latin typeface="Georgia" panose="02040502050405020303" pitchFamily="18" charset="0"/>
                <a:cs typeface="Times New Roman" panose="02020603050405020304" pitchFamily="18" charset="0"/>
              </a:rPr>
              <a:t>été évalué en utilisant le corpus </a:t>
            </a:r>
            <a:r>
              <a:rPr lang="fr-FR" sz="1500" dirty="0" smtClean="0">
                <a:solidFill>
                  <a:schemeClr val="tx2">
                    <a:lumMod val="50000"/>
                  </a:schemeClr>
                </a:solidFill>
                <a:latin typeface="Georgia" panose="02040502050405020303" pitchFamily="18" charset="0"/>
                <a:cs typeface="Times New Roman" panose="02020603050405020304" pitchFamily="18" charset="0"/>
              </a:rPr>
              <a:t>MSH-WSD,</a:t>
            </a:r>
          </a:p>
          <a:p>
            <a:pPr marL="1200150" lvl="2" indent="-285750" algn="just" fontAlgn="base">
              <a:lnSpc>
                <a:spcPct val="150000"/>
              </a:lnSpc>
              <a:spcBef>
                <a:spcPct val="0"/>
              </a:spcBef>
              <a:spcAft>
                <a:spcPct val="0"/>
              </a:spcAft>
              <a:buFont typeface="Arial" panose="020B0604020202020204" pitchFamily="34" charset="0"/>
              <a:buChar char="•"/>
            </a:pPr>
            <a:r>
              <a:rPr lang="fr-FR" sz="1500" b="1" dirty="0" err="1">
                <a:solidFill>
                  <a:schemeClr val="accent5">
                    <a:lumMod val="50000"/>
                  </a:schemeClr>
                </a:solidFill>
                <a:latin typeface="Georgia" panose="02040502050405020303" pitchFamily="18" charset="0"/>
                <a:cs typeface="Times New Roman" panose="02020603050405020304" pitchFamily="18" charset="0"/>
              </a:rPr>
              <a:t>SenseRelate</a:t>
            </a:r>
            <a:r>
              <a:rPr lang="fr-FR" sz="1500" b="1" dirty="0">
                <a:solidFill>
                  <a:schemeClr val="accent5">
                    <a:lumMod val="50000"/>
                  </a:schemeClr>
                </a:solidFill>
                <a:latin typeface="Georgia" panose="02040502050405020303" pitchFamily="18" charset="0"/>
                <a:cs typeface="Times New Roman" panose="02020603050405020304" pitchFamily="18" charset="0"/>
              </a:rPr>
              <a:t>/</a:t>
            </a:r>
            <a:r>
              <a:rPr lang="fr-FR" sz="1500" b="1" dirty="0" err="1">
                <a:solidFill>
                  <a:schemeClr val="accent5">
                    <a:lumMod val="50000"/>
                  </a:schemeClr>
                </a:solidFill>
                <a:latin typeface="Georgia" panose="02040502050405020303" pitchFamily="18" charset="0"/>
                <a:cs typeface="Times New Roman" panose="02020603050405020304" pitchFamily="18" charset="0"/>
              </a:rPr>
              <a:t>NoDistSenseRealte</a:t>
            </a:r>
            <a:r>
              <a:rPr lang="fr-FR" sz="1500" b="1" dirty="0">
                <a:solidFill>
                  <a:schemeClr val="accent5">
                    <a:lumMod val="50000"/>
                  </a:schemeClr>
                </a:solidFill>
                <a:latin typeface="Georgia" panose="02040502050405020303" pitchFamily="18" charset="0"/>
                <a:cs typeface="Times New Roman" panose="02020603050405020304" pitchFamily="18" charset="0"/>
              </a:rPr>
              <a:t> </a:t>
            </a:r>
          </a:p>
          <a:p>
            <a:pPr marL="1200150" lvl="2" indent="-285750" algn="just" fontAlgn="base">
              <a:lnSpc>
                <a:spcPct val="150000"/>
              </a:lnSpc>
              <a:spcBef>
                <a:spcPct val="0"/>
              </a:spcBef>
              <a:spcAft>
                <a:spcPct val="0"/>
              </a:spcAft>
              <a:buFont typeface="Arial" panose="020B0604020202020204" pitchFamily="34" charset="0"/>
              <a:buChar char="•"/>
            </a:pPr>
            <a:r>
              <a:rPr lang="fr-FR" sz="1500" b="1" dirty="0" smtClean="0">
                <a:solidFill>
                  <a:schemeClr val="accent5">
                    <a:lumMod val="50000"/>
                  </a:schemeClr>
                </a:solidFill>
                <a:latin typeface="Georgia" panose="02040502050405020303" pitchFamily="18" charset="0"/>
                <a:cs typeface="Times New Roman" panose="02020603050405020304" pitchFamily="18" charset="0"/>
              </a:rPr>
              <a:t>Web-</a:t>
            </a:r>
            <a:r>
              <a:rPr lang="fr-FR" sz="1500" b="1" dirty="0" err="1" smtClean="0">
                <a:solidFill>
                  <a:schemeClr val="accent5">
                    <a:lumMod val="50000"/>
                  </a:schemeClr>
                </a:solidFill>
                <a:latin typeface="Georgia" panose="02040502050405020303" pitchFamily="18" charset="0"/>
                <a:cs typeface="Times New Roman" panose="02020603050405020304" pitchFamily="18" charset="0"/>
              </a:rPr>
              <a:t>kernel</a:t>
            </a:r>
            <a:endParaRPr lang="fr-FR" sz="1500" b="1" dirty="0" smtClean="0">
              <a:solidFill>
                <a:schemeClr val="accent5">
                  <a:lumMod val="50000"/>
                </a:schemeClr>
              </a:solidFill>
              <a:latin typeface="Georgia" panose="02040502050405020303" pitchFamily="18" charset="0"/>
              <a:cs typeface="Times New Roman" panose="02020603050405020304" pitchFamily="18" charset="0"/>
            </a:endParaRPr>
          </a:p>
          <a:p>
            <a:pPr marL="742950" lvl="1" indent="-285750" algn="just" fontAlgn="base">
              <a:lnSpc>
                <a:spcPct val="150000"/>
              </a:lnSpc>
              <a:spcBef>
                <a:spcPct val="0"/>
              </a:spcBef>
              <a:spcAft>
                <a:spcPct val="0"/>
              </a:spcAft>
              <a:buFont typeface="Arial" panose="020B0604020202020204" pitchFamily="34" charset="0"/>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Évaluation des deux </a:t>
            </a:r>
            <a:r>
              <a:rPr lang="fr-FR" sz="1500" dirty="0">
                <a:solidFill>
                  <a:schemeClr val="tx2">
                    <a:lumMod val="50000"/>
                  </a:schemeClr>
                </a:solidFill>
                <a:latin typeface="Georgia" panose="02040502050405020303" pitchFamily="18" charset="0"/>
                <a:cs typeface="Times New Roman" panose="02020603050405020304" pitchFamily="18" charset="0"/>
              </a:rPr>
              <a:t>méthodes sans les intégrer dans une application de fouille de texte biomédical</a:t>
            </a:r>
          </a:p>
          <a:p>
            <a:pPr marL="1200150" lvl="2" indent="-285750" algn="just" fontAlgn="base">
              <a:lnSpc>
                <a:spcPct val="150000"/>
              </a:lnSpc>
              <a:spcBef>
                <a:spcPct val="0"/>
              </a:spcBef>
              <a:spcAft>
                <a:spcPct val="0"/>
              </a:spcAft>
              <a:buFont typeface="Arial" panose="020B0604020202020204" pitchFamily="34" charset="0"/>
              <a:buChar char="•"/>
            </a:pPr>
            <a:endParaRPr lang="fr-FR" sz="1500" b="1" dirty="0" smtClean="0">
              <a:solidFill>
                <a:schemeClr val="accent5">
                  <a:lumMod val="50000"/>
                </a:schemeClr>
              </a:solidFill>
              <a:latin typeface="Georgia" panose="02040502050405020303" pitchFamily="18" charset="0"/>
              <a:cs typeface="Times New Roman" panose="02020603050405020304" pitchFamily="18" charset="0"/>
            </a:endParaRPr>
          </a:p>
          <a:p>
            <a:pPr marL="1200150" lvl="2" indent="-285750" algn="just" fontAlgn="base">
              <a:lnSpc>
                <a:spcPct val="150000"/>
              </a:lnSpc>
              <a:spcBef>
                <a:spcPct val="0"/>
              </a:spcBef>
              <a:spcAft>
                <a:spcPct val="0"/>
              </a:spcAft>
              <a:buFont typeface="Arial" panose="020B0604020202020204" pitchFamily="34" charset="0"/>
              <a:buChar char="•"/>
            </a:pPr>
            <a:endParaRPr lang="fr-FR" sz="1500" b="1" dirty="0">
              <a:solidFill>
                <a:schemeClr val="accent5">
                  <a:lumMod val="50000"/>
                </a:schemeClr>
              </a:solidFill>
              <a:latin typeface="Georgia" panose="02040502050405020303" pitchFamily="18" charset="0"/>
              <a:cs typeface="Times New Roman" panose="02020603050405020304" pitchFamily="18" charset="0"/>
            </a:endParaRPr>
          </a:p>
          <a:p>
            <a:pPr marL="1200150" lvl="2" indent="-285750" algn="just" fontAlgn="base">
              <a:lnSpc>
                <a:spcPct val="150000"/>
              </a:lnSpc>
              <a:spcBef>
                <a:spcPct val="0"/>
              </a:spcBef>
              <a:spcAft>
                <a:spcPct val="0"/>
              </a:spcAft>
              <a:buFont typeface="Arial" panose="020B0604020202020204" pitchFamily="34" charset="0"/>
              <a:buChar char="•"/>
            </a:pPr>
            <a:endParaRPr lang="fr-FR" sz="1500" b="1" dirty="0" smtClean="0">
              <a:solidFill>
                <a:schemeClr val="accent5">
                  <a:lumMod val="50000"/>
                </a:schemeClr>
              </a:solidFill>
              <a:latin typeface="Georgia" panose="02040502050405020303" pitchFamily="18" charset="0"/>
              <a:cs typeface="Times New Roman" panose="02020603050405020304" pitchFamily="18" charset="0"/>
            </a:endParaRPr>
          </a:p>
          <a:p>
            <a:pPr marL="1200150" lvl="2" indent="-285750" algn="just" fontAlgn="base">
              <a:lnSpc>
                <a:spcPct val="150000"/>
              </a:lnSpc>
              <a:spcBef>
                <a:spcPct val="0"/>
              </a:spcBef>
              <a:spcAft>
                <a:spcPct val="0"/>
              </a:spcAft>
              <a:buFont typeface="Arial" panose="020B0604020202020204" pitchFamily="34" charset="0"/>
              <a:buChar char="•"/>
            </a:pPr>
            <a:r>
              <a:rPr lang="fr-FR" sz="1500" b="1" dirty="0" smtClean="0">
                <a:solidFill>
                  <a:schemeClr val="accent5">
                    <a:lumMod val="50000"/>
                  </a:schemeClr>
                </a:solidFill>
                <a:latin typeface="Georgia" panose="02040502050405020303" pitchFamily="18" charset="0"/>
                <a:cs typeface="Times New Roman" panose="02020603050405020304" pitchFamily="18" charset="0"/>
              </a:rPr>
              <a:t>La </a:t>
            </a:r>
            <a:r>
              <a:rPr lang="fr-FR" sz="1500" b="1" dirty="0">
                <a:solidFill>
                  <a:schemeClr val="accent5">
                    <a:lumMod val="50000"/>
                  </a:schemeClr>
                </a:solidFill>
                <a:latin typeface="Georgia" panose="02040502050405020303" pitchFamily="18" charset="0"/>
                <a:cs typeface="Times New Roman" panose="02020603050405020304" pitchFamily="18" charset="0"/>
              </a:rPr>
              <a:t>Catégorisation du </a:t>
            </a:r>
            <a:r>
              <a:rPr lang="fr-FR" sz="1500" b="1" dirty="0" smtClean="0">
                <a:solidFill>
                  <a:schemeClr val="accent5">
                    <a:lumMod val="50000"/>
                  </a:schemeClr>
                </a:solidFill>
                <a:latin typeface="Georgia" panose="02040502050405020303" pitchFamily="18" charset="0"/>
                <a:cs typeface="Times New Roman" panose="02020603050405020304" pitchFamily="18" charset="0"/>
              </a:rPr>
              <a:t>Texte</a:t>
            </a:r>
          </a:p>
          <a:p>
            <a:pPr marL="1200150" lvl="2" indent="-285750" algn="just" fontAlgn="base">
              <a:lnSpc>
                <a:spcPct val="150000"/>
              </a:lnSpc>
              <a:spcBef>
                <a:spcPct val="0"/>
              </a:spcBef>
              <a:spcAft>
                <a:spcPct val="0"/>
              </a:spcAft>
              <a:buFont typeface="Arial" panose="020B0604020202020204" pitchFamily="34" charset="0"/>
              <a:buChar char="•"/>
            </a:pPr>
            <a:r>
              <a:rPr lang="fr-FR" sz="1500" b="1" dirty="0" smtClean="0">
                <a:solidFill>
                  <a:schemeClr val="accent5">
                    <a:lumMod val="50000"/>
                  </a:schemeClr>
                </a:solidFill>
                <a:latin typeface="Georgia" panose="02040502050405020303" pitchFamily="18" charset="0"/>
                <a:cs typeface="Times New Roman" panose="02020603050405020304" pitchFamily="18" charset="0"/>
              </a:rPr>
              <a:t>L’Indexation/Recherche </a:t>
            </a:r>
            <a:r>
              <a:rPr lang="fr-FR" sz="1500" b="1" dirty="0">
                <a:solidFill>
                  <a:schemeClr val="accent5">
                    <a:lumMod val="50000"/>
                  </a:schemeClr>
                </a:solidFill>
                <a:latin typeface="Georgia" panose="02040502050405020303" pitchFamily="18" charset="0"/>
                <a:cs typeface="Times New Roman" panose="02020603050405020304" pitchFamily="18" charset="0"/>
              </a:rPr>
              <a:t>d’information</a:t>
            </a:r>
          </a:p>
          <a:p>
            <a:pPr marL="285750" lvl="1" indent="-285750">
              <a:lnSpc>
                <a:spcPct val="150000"/>
              </a:lnSpc>
              <a:buFont typeface="Arial" panose="020B0604020202020204" pitchFamily="34" charset="0"/>
              <a:buChar char="•"/>
            </a:pPr>
            <a:endParaRPr lang="fr-FR" sz="1500" b="1" i="1" dirty="0">
              <a:solidFill>
                <a:srgbClr val="3D4B5C"/>
              </a:solidFill>
              <a:latin typeface="Georgia" panose="02040502050405020303" pitchFamily="18" charset="0"/>
            </a:endParaRPr>
          </a:p>
        </p:txBody>
      </p:sp>
      <p:sp>
        <p:nvSpPr>
          <p:cNvPr id="10" name="Rectangle à coins arrondis 9"/>
          <p:cNvSpPr/>
          <p:nvPr/>
        </p:nvSpPr>
        <p:spPr>
          <a:xfrm>
            <a:off x="685157" y="4103400"/>
            <a:ext cx="7905514" cy="786177"/>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fontAlgn="base">
              <a:lnSpc>
                <a:spcPct val="150000"/>
              </a:lnSpc>
              <a:spcBef>
                <a:spcPct val="0"/>
              </a:spcBef>
              <a:spcAft>
                <a:spcPct val="0"/>
              </a:spcAft>
            </a:pPr>
            <a:r>
              <a:rPr lang="fr-FR" sz="1500" b="1" dirty="0">
                <a:solidFill>
                  <a:schemeClr val="accent5">
                    <a:lumMod val="50000"/>
                  </a:schemeClr>
                </a:solidFill>
                <a:latin typeface="Georgia" panose="02040502050405020303" pitchFamily="18" charset="0"/>
                <a:cs typeface="Times New Roman" panose="02020603050405020304" pitchFamily="18" charset="0"/>
              </a:rPr>
              <a:t>Intégration </a:t>
            </a:r>
            <a:r>
              <a:rPr lang="fr-FR" sz="1500" b="1" dirty="0" smtClean="0">
                <a:solidFill>
                  <a:schemeClr val="accent5">
                    <a:lumMod val="50000"/>
                  </a:schemeClr>
                </a:solidFill>
                <a:latin typeface="Georgia" panose="02040502050405020303" pitchFamily="18" charset="0"/>
                <a:cs typeface="Times New Roman" panose="02020603050405020304" pitchFamily="18" charset="0"/>
              </a:rPr>
              <a:t>des méthodes </a:t>
            </a:r>
            <a:r>
              <a:rPr lang="fr-FR" sz="1500" b="1" dirty="0" err="1">
                <a:solidFill>
                  <a:schemeClr val="accent5">
                    <a:lumMod val="50000"/>
                  </a:schemeClr>
                </a:solidFill>
                <a:latin typeface="Georgia" panose="02040502050405020303" pitchFamily="18" charset="0"/>
                <a:cs typeface="Times New Roman" panose="02020603050405020304" pitchFamily="18" charset="0"/>
              </a:rPr>
              <a:t>SenseRelate</a:t>
            </a:r>
            <a:r>
              <a:rPr lang="fr-FR" sz="1500" b="1" dirty="0">
                <a:solidFill>
                  <a:schemeClr val="accent5">
                    <a:lumMod val="50000"/>
                  </a:schemeClr>
                </a:solidFill>
                <a:latin typeface="Georgia" panose="02040502050405020303" pitchFamily="18" charset="0"/>
                <a:cs typeface="Times New Roman" panose="02020603050405020304" pitchFamily="18" charset="0"/>
              </a:rPr>
              <a:t>/</a:t>
            </a:r>
            <a:r>
              <a:rPr lang="fr-FR" sz="1500" b="1" dirty="0" err="1">
                <a:solidFill>
                  <a:schemeClr val="accent5">
                    <a:lumMod val="50000"/>
                  </a:schemeClr>
                </a:solidFill>
                <a:latin typeface="Georgia" panose="02040502050405020303" pitchFamily="18" charset="0"/>
                <a:cs typeface="Times New Roman" panose="02020603050405020304" pitchFamily="18" charset="0"/>
              </a:rPr>
              <a:t>NoDistSenseRealte</a:t>
            </a:r>
            <a:r>
              <a:rPr lang="fr-FR" sz="1500" b="1" dirty="0">
                <a:solidFill>
                  <a:schemeClr val="accent5">
                    <a:lumMod val="50000"/>
                  </a:schemeClr>
                </a:solidFill>
                <a:latin typeface="Georgia" panose="02040502050405020303" pitchFamily="18" charset="0"/>
                <a:cs typeface="Times New Roman" panose="02020603050405020304" pitchFamily="18" charset="0"/>
              </a:rPr>
              <a:t> dans deux applications de Fouille de Texte </a:t>
            </a:r>
            <a:r>
              <a:rPr lang="fr-FR" sz="1500" b="1" dirty="0" smtClean="0">
                <a:solidFill>
                  <a:schemeClr val="accent5">
                    <a:lumMod val="50000"/>
                  </a:schemeClr>
                </a:solidFill>
                <a:latin typeface="Georgia" panose="02040502050405020303" pitchFamily="18" charset="0"/>
                <a:cs typeface="Times New Roman" panose="02020603050405020304" pitchFamily="18" charset="0"/>
              </a:rPr>
              <a:t>Biomédical</a:t>
            </a:r>
            <a:endParaRPr lang="fr-FR" sz="150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32</a:t>
            </a:fld>
            <a:endParaRPr lang="fr-FR"/>
          </a:p>
        </p:txBody>
      </p:sp>
      <p:sp>
        <p:nvSpPr>
          <p:cNvPr id="12" name="Rectangle 1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6" name="Rectangle 15"/>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39996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emi-tour 11"/>
          <p:cNvSpPr/>
          <p:nvPr/>
        </p:nvSpPr>
        <p:spPr>
          <a:xfrm rot="5400000">
            <a:off x="6295445" y="2046174"/>
            <a:ext cx="1037160" cy="1002350"/>
          </a:xfrm>
          <a:prstGeom prst="uturnArrow">
            <a:avLst>
              <a:gd name="adj1" fmla="val 7904"/>
              <a:gd name="adj2" fmla="val 13206"/>
              <a:gd name="adj3" fmla="val 14416"/>
              <a:gd name="adj4" fmla="val 21507"/>
              <a:gd name="adj5" fmla="val 35923"/>
            </a:avLst>
          </a:prstGeom>
          <a:solidFill>
            <a:schemeClr val="bg1">
              <a:lumMod val="95000"/>
            </a:schemeClr>
          </a:solidFill>
          <a:ln w="28575">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solidFill>
                <a:srgbClr val="44546A"/>
              </a:solidFill>
              <a:latin typeface="Georgia" panose="02040502050405020303" pitchFamily="18" charset="0"/>
            </a:endParaRPr>
          </a:p>
        </p:txBody>
      </p:sp>
      <p:sp>
        <p:nvSpPr>
          <p:cNvPr id="15" name="Rogner un rectangle à un seul coin 14"/>
          <p:cNvSpPr/>
          <p:nvPr/>
        </p:nvSpPr>
        <p:spPr>
          <a:xfrm>
            <a:off x="1467138" y="2543717"/>
            <a:ext cx="5469145" cy="898730"/>
          </a:xfrm>
          <a:prstGeom prst="snip1Rect">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T</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echniques </a:t>
            </a:r>
            <a:r>
              <a:rPr lang="fr-FR" sz="1500" b="1" i="1" dirty="0">
                <a:solidFill>
                  <a:schemeClr val="accent5">
                    <a:lumMod val="50000"/>
                  </a:schemeClr>
                </a:solidFill>
                <a:latin typeface="Georgia" panose="02040502050405020303" pitchFamily="18" charset="0"/>
                <a:cs typeface="Times New Roman" panose="02020603050405020304" pitchFamily="18" charset="0"/>
              </a:rPr>
              <a:t>de catégorisation de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texte</a:t>
            </a:r>
            <a:endParaRPr lang="en-US" sz="1500" dirty="0">
              <a:solidFill>
                <a:schemeClr val="accent5">
                  <a:lumMod val="50000"/>
                </a:schemeClr>
              </a:solidFill>
              <a:latin typeface="Georgia" panose="02040502050405020303" pitchFamily="18" charset="0"/>
              <a:cs typeface="Times New Roman" panose="02020603050405020304" pitchFamily="18" charset="0"/>
            </a:endParaRPr>
          </a:p>
          <a:p>
            <a:pPr marL="627421" lvl="1" indent="-241316">
              <a:buFont typeface="Wingdings" panose="05000000000000000000" pitchFamily="2" charset="2"/>
              <a:buChar char="ü"/>
            </a:pPr>
            <a:r>
              <a:rPr lang="en-US" sz="1500" dirty="0" err="1">
                <a:solidFill>
                  <a:schemeClr val="tx1"/>
                </a:solidFill>
                <a:latin typeface="Georgia" panose="02040502050405020303" pitchFamily="18" charset="0"/>
              </a:rPr>
              <a:t>Organiser</a:t>
            </a:r>
            <a:r>
              <a:rPr lang="en-US" sz="1500" dirty="0">
                <a:solidFill>
                  <a:schemeClr val="tx1"/>
                </a:solidFill>
                <a:latin typeface="Georgia" panose="02040502050405020303" pitchFamily="18" charset="0"/>
              </a:rPr>
              <a:t> ,</a:t>
            </a:r>
          </a:p>
          <a:p>
            <a:pPr marL="627421" lvl="1" indent="-241316">
              <a:buFont typeface="Wingdings" panose="05000000000000000000" pitchFamily="2" charset="2"/>
              <a:buChar char="ü"/>
            </a:pPr>
            <a:r>
              <a:rPr lang="fr-FR" sz="1500" dirty="0">
                <a:solidFill>
                  <a:schemeClr val="tx1"/>
                </a:solidFill>
                <a:latin typeface="Georgia" panose="02040502050405020303" pitchFamily="18" charset="0"/>
              </a:rPr>
              <a:t>Faciliter le filtrage des articles</a:t>
            </a:r>
            <a:r>
              <a:rPr lang="en-US" sz="1500" dirty="0" smtClean="0">
                <a:solidFill>
                  <a:schemeClr val="tx1"/>
                </a:solidFill>
                <a:latin typeface="Georgia" panose="02040502050405020303" pitchFamily="18" charset="0"/>
              </a:rPr>
              <a:t>.</a:t>
            </a:r>
            <a:endParaRPr lang="en-US" sz="1500" dirty="0">
              <a:solidFill>
                <a:schemeClr val="tx1"/>
              </a:solidFill>
              <a:latin typeface="Georgia" panose="02040502050405020303" pitchFamily="18" charset="0"/>
            </a:endParaRPr>
          </a:p>
        </p:txBody>
      </p:sp>
      <p:sp>
        <p:nvSpPr>
          <p:cNvPr id="16" name="Rectangle à coins arrondis 15"/>
          <p:cNvSpPr/>
          <p:nvPr/>
        </p:nvSpPr>
        <p:spPr>
          <a:xfrm>
            <a:off x="1801906" y="1577025"/>
            <a:ext cx="4491417" cy="778527"/>
          </a:xfrm>
          <a:prstGeom prst="roundRect">
            <a:avLst>
              <a:gd name="adj" fmla="val 31847"/>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buClr>
                <a:schemeClr val="tx2"/>
              </a:buClr>
              <a:buSzPct val="120000"/>
            </a:pPr>
            <a:r>
              <a:rPr lang="fr-FR" sz="1500" dirty="0">
                <a:solidFill>
                  <a:schemeClr val="tx1"/>
                </a:solidFill>
                <a:latin typeface="Georgia" panose="02040502050405020303" pitchFamily="18" charset="0"/>
                <a:cs typeface="Times New Roman" panose="02020603050405020304" pitchFamily="18" charset="0"/>
              </a:rPr>
              <a:t> </a:t>
            </a:r>
            <a:r>
              <a:rPr lang="fr-FR" sz="1500" dirty="0" smtClean="0">
                <a:solidFill>
                  <a:schemeClr val="tx1"/>
                </a:solidFill>
                <a:latin typeface="Georgia" panose="02040502050405020303" pitchFamily="18" charset="0"/>
                <a:cs typeface="Times New Roman" panose="02020603050405020304" pitchFamily="18" charset="0"/>
              </a:rPr>
              <a:t>La gestion du nombre croissant d'articles dans les bases de données biomédicales</a:t>
            </a:r>
            <a:r>
              <a:rPr lang="en-US" sz="1500" dirty="0" smtClean="0">
                <a:solidFill>
                  <a:schemeClr val="accent5">
                    <a:lumMod val="50000"/>
                  </a:schemeClr>
                </a:solidFill>
                <a:latin typeface="Georgia" panose="02040502050405020303" pitchFamily="18" charset="0"/>
                <a:cs typeface="Times New Roman" panose="02020603050405020304" pitchFamily="18" charset="0"/>
              </a:rPr>
              <a:t>  “</a:t>
            </a:r>
            <a:r>
              <a:rPr lang="en-US" sz="1500" b="1" i="1" dirty="0" err="1">
                <a:solidFill>
                  <a:schemeClr val="accent5">
                    <a:lumMod val="50000"/>
                  </a:schemeClr>
                </a:solidFill>
                <a:latin typeface="Georgia" panose="02040502050405020303" pitchFamily="18" charset="0"/>
                <a:cs typeface="Times New Roman" panose="02020603050405020304" pitchFamily="18" charset="0"/>
              </a:rPr>
              <a:t>MedLine</a:t>
            </a:r>
            <a:r>
              <a:rPr lang="en-US" sz="1500" dirty="0">
                <a:solidFill>
                  <a:schemeClr val="accent5">
                    <a:lumMod val="50000"/>
                  </a:schemeClr>
                </a:solidFill>
                <a:latin typeface="Georgia" panose="02040502050405020303" pitchFamily="18" charset="0"/>
                <a:cs typeface="Times New Roman" panose="02020603050405020304" pitchFamily="18" charset="0"/>
              </a:rPr>
              <a:t>”</a:t>
            </a:r>
          </a:p>
        </p:txBody>
      </p:sp>
      <p:cxnSp>
        <p:nvCxnSpPr>
          <p:cNvPr id="27" name="Connecteur en angle 26"/>
          <p:cNvCxnSpPr/>
          <p:nvPr/>
        </p:nvCxnSpPr>
        <p:spPr>
          <a:xfrm rot="10800000" flipV="1">
            <a:off x="691315" y="2993081"/>
            <a:ext cx="757409" cy="833739"/>
          </a:xfrm>
          <a:prstGeom prst="bentConnector3">
            <a:avLst>
              <a:gd name="adj1" fmla="val 130182"/>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en angle 27"/>
          <p:cNvCxnSpPr/>
          <p:nvPr/>
        </p:nvCxnSpPr>
        <p:spPr>
          <a:xfrm rot="10800000" flipV="1">
            <a:off x="682058" y="2993081"/>
            <a:ext cx="753219" cy="2443555"/>
          </a:xfrm>
          <a:prstGeom prst="bentConnector3">
            <a:avLst>
              <a:gd name="adj1" fmla="val 130350"/>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à coins arrondis 34"/>
          <p:cNvSpPr/>
          <p:nvPr/>
        </p:nvSpPr>
        <p:spPr>
          <a:xfrm>
            <a:off x="682057" y="5253065"/>
            <a:ext cx="7910972" cy="340250"/>
          </a:xfrm>
          <a:prstGeom prst="roundRect">
            <a:avLst/>
          </a:prstGeom>
          <a:solidFill>
            <a:schemeClr val="bg1">
              <a:lumMod val="95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a:solidFill>
                  <a:schemeClr val="accent5">
                    <a:lumMod val="50000"/>
                  </a:schemeClr>
                </a:solidFill>
                <a:latin typeface="Georgia" panose="02040502050405020303" pitchFamily="18" charset="0"/>
                <a:cs typeface="Times New Roman" panose="02020603050405020304" pitchFamily="18" charset="0"/>
              </a:rPr>
              <a:t>L’apprentissage automatique de ces vecteurs</a:t>
            </a:r>
            <a:endParaRPr lang="en-US" sz="15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6" name="Rectangle à coins arrondis 35"/>
          <p:cNvSpPr/>
          <p:nvPr/>
        </p:nvSpPr>
        <p:spPr>
          <a:xfrm>
            <a:off x="664418" y="4419164"/>
            <a:ext cx="7910973" cy="375915"/>
          </a:xfrm>
          <a:prstGeom prst="roundRect">
            <a:avLst/>
          </a:prstGeom>
          <a:solidFill>
            <a:schemeClr val="bg1">
              <a:lumMod val="95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a:solidFill>
                  <a:schemeClr val="accent5">
                    <a:lumMod val="50000"/>
                  </a:schemeClr>
                </a:solidFill>
                <a:latin typeface="Georgia" panose="02040502050405020303" pitchFamily="18" charset="0"/>
                <a:cs typeface="Times New Roman" panose="02020603050405020304" pitchFamily="18" charset="0"/>
              </a:rPr>
              <a:t>Représentation du texte biomédical sous </a:t>
            </a:r>
            <a:r>
              <a:rPr lang="fr-FR" sz="1500" dirty="0" smtClean="0">
                <a:solidFill>
                  <a:schemeClr val="accent5">
                    <a:lumMod val="50000"/>
                  </a:schemeClr>
                </a:solidFill>
                <a:latin typeface="Georgia" panose="02040502050405020303" pitchFamily="18" charset="0"/>
                <a:cs typeface="Times New Roman" panose="02020603050405020304" pitchFamily="18" charset="0"/>
              </a:rPr>
              <a:t>forme </a:t>
            </a:r>
            <a:r>
              <a:rPr lang="fr-FR" sz="1500" dirty="0">
                <a:solidFill>
                  <a:schemeClr val="accent5">
                    <a:lumMod val="50000"/>
                  </a:schemeClr>
                </a:solidFill>
                <a:latin typeface="Georgia" panose="02040502050405020303" pitchFamily="18" charset="0"/>
                <a:cs typeface="Times New Roman" panose="02020603050405020304" pitchFamily="18" charset="0"/>
              </a:rPr>
              <a:t>de vecteurs représentants les documents</a:t>
            </a:r>
          </a:p>
        </p:txBody>
      </p:sp>
      <p:sp>
        <p:nvSpPr>
          <p:cNvPr id="37" name="Rectangle à coins arrondis 36"/>
          <p:cNvSpPr/>
          <p:nvPr/>
        </p:nvSpPr>
        <p:spPr>
          <a:xfrm>
            <a:off x="691314" y="3672403"/>
            <a:ext cx="7901715" cy="305860"/>
          </a:xfrm>
          <a:prstGeom prst="roundRect">
            <a:avLst/>
          </a:prstGeom>
          <a:solidFill>
            <a:schemeClr val="bg1">
              <a:lumMod val="95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a:solidFill>
                  <a:schemeClr val="accent5">
                    <a:lumMod val="50000"/>
                  </a:schemeClr>
                </a:solidFill>
                <a:latin typeface="Georgia" panose="02040502050405020303" pitchFamily="18" charset="0"/>
                <a:cs typeface="Times New Roman" panose="02020603050405020304" pitchFamily="18" charset="0"/>
              </a:rPr>
              <a:t>Prétraitement</a:t>
            </a:r>
            <a:r>
              <a:rPr lang="en-US" sz="1500" dirty="0">
                <a:solidFill>
                  <a:schemeClr val="accent5">
                    <a:lumMod val="50000"/>
                  </a:schemeClr>
                </a:solidFill>
                <a:latin typeface="Georgia" panose="02040502050405020303" pitchFamily="18" charset="0"/>
                <a:cs typeface="Times New Roman" panose="02020603050405020304" pitchFamily="18" charset="0"/>
              </a:rPr>
              <a:t>: </a:t>
            </a:r>
            <a:r>
              <a:rPr lang="fr-FR" sz="1500" dirty="0">
                <a:solidFill>
                  <a:schemeClr val="accent5">
                    <a:lumMod val="50000"/>
                  </a:schemeClr>
                </a:solidFill>
                <a:latin typeface="Georgia" panose="02040502050405020303" pitchFamily="18" charset="0"/>
                <a:cs typeface="Times New Roman" panose="02020603050405020304" pitchFamily="18" charset="0"/>
              </a:rPr>
              <a:t>extraction des termes du lexique biomédical,</a:t>
            </a:r>
            <a:endParaRPr lang="fr-FR" sz="1500" dirty="0">
              <a:solidFill>
                <a:schemeClr val="accent5">
                  <a:lumMod val="50000"/>
                </a:schemeClr>
              </a:solidFill>
              <a:latin typeface="Georgia" panose="02040502050405020303" pitchFamily="18" charset="0"/>
            </a:endParaRPr>
          </a:p>
        </p:txBody>
      </p:sp>
      <p:cxnSp>
        <p:nvCxnSpPr>
          <p:cNvPr id="40" name="Connecteur en angle 39"/>
          <p:cNvCxnSpPr>
            <a:endCxn id="36" idx="1"/>
          </p:cNvCxnSpPr>
          <p:nvPr/>
        </p:nvCxnSpPr>
        <p:spPr>
          <a:xfrm rot="5400000">
            <a:off x="230252" y="3427248"/>
            <a:ext cx="1614040" cy="745708"/>
          </a:xfrm>
          <a:prstGeom prst="bentConnector4">
            <a:avLst>
              <a:gd name="adj1" fmla="val -274"/>
              <a:gd name="adj2" fmla="val 130655"/>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0" y="-9252"/>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du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Texte</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2" name="Rectangle 2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tratégies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ystème </a:t>
            </a:r>
            <a:r>
              <a:rPr lang="fr-FR" sz="1100" kern="0" dirty="0">
                <a:solidFill>
                  <a:schemeClr val="accent5">
                    <a:lumMod val="50000"/>
                  </a:schemeClr>
                </a:solidFill>
                <a:latin typeface="Georgia" panose="02040502050405020303" pitchFamily="18" charset="0"/>
              </a:rPr>
              <a:t>et corpus  </a:t>
            </a:r>
            <a:r>
              <a:rPr lang="fr-FR" sz="1100" kern="0" dirty="0" smtClean="0">
                <a:solidFill>
                  <a:schemeClr val="accent5">
                    <a:lumMod val="50000"/>
                  </a:schemeClr>
                </a:solidFill>
                <a:latin typeface="Georgia" panose="02040502050405020303" pitchFamily="18" charset="0"/>
              </a:rPr>
              <a:t>d’évaluation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33</a:t>
            </a:fld>
            <a:endParaRPr lang="fr-FR"/>
          </a:p>
        </p:txBody>
      </p:sp>
      <p:sp>
        <p:nvSpPr>
          <p:cNvPr id="14" name="Rectangle 13"/>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8" name="Rectangle 17"/>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0846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2.58486E-6 0.00418 L -0.00366 -0.42771 " pathEditMode="relative" rAng="0" ptsTypes="AA">
                                      <p:cBhvr>
                                        <p:cTn id="6" dur="900" fill="hold"/>
                                        <p:tgtEl>
                                          <p:spTgt spid="36"/>
                                        </p:tgtEl>
                                        <p:attrNameLst>
                                          <p:attrName>ppt_x</p:attrName>
                                          <p:attrName>ppt_y</p:attrName>
                                        </p:attrNameLst>
                                      </p:cBhvr>
                                      <p:rCtr x="-191" y="-21606"/>
                                    </p:animMotion>
                                  </p:childTnLst>
                                </p:cTn>
                              </p:par>
                              <p:par>
                                <p:cTn id="7" presetID="2" presetClass="exit" presetSubtype="4" fill="hold" grpId="2" nodeType="withEffect">
                                  <p:stCondLst>
                                    <p:cond delay="0"/>
                                  </p:stCondLst>
                                  <p:childTnLst>
                                    <p:anim calcmode="lin" valueType="num">
                                      <p:cBhvr additive="base">
                                        <p:cTn id="8" dur="500"/>
                                        <p:tgtEl>
                                          <p:spTgt spid="15"/>
                                        </p:tgtEl>
                                        <p:attrNameLst>
                                          <p:attrName>ppt_x</p:attrName>
                                        </p:attrNameLst>
                                      </p:cBhvr>
                                      <p:tavLst>
                                        <p:tav tm="0">
                                          <p:val>
                                            <p:strVal val="ppt_x"/>
                                          </p:val>
                                        </p:tav>
                                        <p:tav tm="100000">
                                          <p:val>
                                            <p:strVal val="ppt_x"/>
                                          </p:val>
                                        </p:tav>
                                      </p:tavLst>
                                    </p:anim>
                                    <p:anim calcmode="lin" valueType="num">
                                      <p:cBhvr additive="base">
                                        <p:cTn id="9" dur="500"/>
                                        <p:tgtEl>
                                          <p:spTgt spid="15"/>
                                        </p:tgtEl>
                                        <p:attrNameLst>
                                          <p:attrName>ppt_y</p:attrName>
                                        </p:attrNameLst>
                                      </p:cBhvr>
                                      <p:tavLst>
                                        <p:tav tm="0">
                                          <p:val>
                                            <p:strVal val="ppt_y"/>
                                          </p:val>
                                        </p:tav>
                                        <p:tav tm="100000">
                                          <p:val>
                                            <p:strVal val="1+ppt_h/2"/>
                                          </p:val>
                                        </p:tav>
                                      </p:tavLst>
                                    </p:anim>
                                    <p:set>
                                      <p:cBhvr>
                                        <p:cTn id="10" dur="1" fill="hold">
                                          <p:stCondLst>
                                            <p:cond delay="499"/>
                                          </p:stCondLst>
                                        </p:cTn>
                                        <p:tgtEl>
                                          <p:spTgt spid="15"/>
                                        </p:tgtEl>
                                        <p:attrNameLst>
                                          <p:attrName>style.visibility</p:attrName>
                                        </p:attrNameLst>
                                      </p:cBhvr>
                                      <p:to>
                                        <p:strVal val="hidden"/>
                                      </p:to>
                                    </p:set>
                                  </p:childTnLst>
                                </p:cTn>
                              </p:par>
                              <p:par>
                                <p:cTn id="11" presetID="2" presetClass="exit" presetSubtype="4" fill="hold" grpId="0" nodeType="withEffect">
                                  <p:stCondLst>
                                    <p:cond delay="0"/>
                                  </p:stCondLst>
                                  <p:childTnLst>
                                    <p:anim calcmode="lin" valueType="num">
                                      <p:cBhvr additive="base">
                                        <p:cTn id="12" dur="500"/>
                                        <p:tgtEl>
                                          <p:spTgt spid="12"/>
                                        </p:tgtEl>
                                        <p:attrNameLst>
                                          <p:attrName>ppt_x</p:attrName>
                                        </p:attrNameLst>
                                      </p:cBhvr>
                                      <p:tavLst>
                                        <p:tav tm="0">
                                          <p:val>
                                            <p:strVal val="ppt_x"/>
                                          </p:val>
                                        </p:tav>
                                        <p:tav tm="100000">
                                          <p:val>
                                            <p:strVal val="ppt_x"/>
                                          </p:val>
                                        </p:tav>
                                      </p:tavLst>
                                    </p:anim>
                                    <p:anim calcmode="lin" valueType="num">
                                      <p:cBhvr additive="base">
                                        <p:cTn id="13" dur="500"/>
                                        <p:tgtEl>
                                          <p:spTgt spid="12"/>
                                        </p:tgtEl>
                                        <p:attrNameLst>
                                          <p:attrName>ppt_y</p:attrName>
                                        </p:attrNameLst>
                                      </p:cBhvr>
                                      <p:tavLst>
                                        <p:tav tm="0">
                                          <p:val>
                                            <p:strVal val="ppt_y"/>
                                          </p:val>
                                        </p:tav>
                                        <p:tav tm="100000">
                                          <p:val>
                                            <p:strVal val="1+ppt_h/2"/>
                                          </p:val>
                                        </p:tav>
                                      </p:tavLst>
                                    </p:anim>
                                    <p:set>
                                      <p:cBhvr>
                                        <p:cTn id="14" dur="1" fill="hold">
                                          <p:stCondLst>
                                            <p:cond delay="499"/>
                                          </p:stCondLst>
                                        </p:cTn>
                                        <p:tgtEl>
                                          <p:spTgt spid="12"/>
                                        </p:tgtEl>
                                        <p:attrNameLst>
                                          <p:attrName>style.visibility</p:attrName>
                                        </p:attrNameLst>
                                      </p:cBhvr>
                                      <p:to>
                                        <p:strVal val="hidden"/>
                                      </p:to>
                                    </p:set>
                                  </p:childTnLst>
                                </p:cTn>
                              </p:par>
                              <p:par>
                                <p:cTn id="15" presetID="2" presetClass="exit" presetSubtype="4" fill="hold" grpId="0" nodeType="withEffect">
                                  <p:stCondLst>
                                    <p:cond delay="0"/>
                                  </p:stCondLst>
                                  <p:childTnLst>
                                    <p:anim calcmode="lin" valueType="num">
                                      <p:cBhvr additive="base">
                                        <p:cTn id="16" dur="500"/>
                                        <p:tgtEl>
                                          <p:spTgt spid="16"/>
                                        </p:tgtEl>
                                        <p:attrNameLst>
                                          <p:attrName>ppt_x</p:attrName>
                                        </p:attrNameLst>
                                      </p:cBhvr>
                                      <p:tavLst>
                                        <p:tav tm="0">
                                          <p:val>
                                            <p:strVal val="ppt_x"/>
                                          </p:val>
                                        </p:tav>
                                        <p:tav tm="100000">
                                          <p:val>
                                            <p:strVal val="ppt_x"/>
                                          </p:val>
                                        </p:tav>
                                      </p:tavLst>
                                    </p:anim>
                                    <p:anim calcmode="lin" valueType="num">
                                      <p:cBhvr additive="base">
                                        <p:cTn id="17" dur="500"/>
                                        <p:tgtEl>
                                          <p:spTgt spid="16"/>
                                        </p:tgtEl>
                                        <p:attrNameLst>
                                          <p:attrName>ppt_y</p:attrName>
                                        </p:attrNameLst>
                                      </p:cBhvr>
                                      <p:tavLst>
                                        <p:tav tm="0">
                                          <p:val>
                                            <p:strVal val="ppt_y"/>
                                          </p:val>
                                        </p:tav>
                                        <p:tav tm="100000">
                                          <p:val>
                                            <p:strVal val="1+ppt_h/2"/>
                                          </p:val>
                                        </p:tav>
                                      </p:tavLst>
                                    </p:anim>
                                    <p:set>
                                      <p:cBhvr>
                                        <p:cTn id="18" dur="1" fill="hold">
                                          <p:stCondLst>
                                            <p:cond delay="499"/>
                                          </p:stCondLst>
                                        </p:cTn>
                                        <p:tgtEl>
                                          <p:spTgt spid="16"/>
                                        </p:tgtEl>
                                        <p:attrNameLst>
                                          <p:attrName>style.visibility</p:attrName>
                                        </p:attrNameLst>
                                      </p:cBhvr>
                                      <p:to>
                                        <p:strVal val="hidden"/>
                                      </p:to>
                                    </p:set>
                                  </p:childTnLst>
                                </p:cTn>
                              </p:par>
                              <p:par>
                                <p:cTn id="19" presetID="2" presetClass="exit" presetSubtype="4" fill="hold" nodeType="withEffect">
                                  <p:stCondLst>
                                    <p:cond delay="0"/>
                                  </p:stCondLst>
                                  <p:childTnLst>
                                    <p:anim calcmode="lin" valueType="num">
                                      <p:cBhvr additive="base">
                                        <p:cTn id="20" dur="500"/>
                                        <p:tgtEl>
                                          <p:spTgt spid="27"/>
                                        </p:tgtEl>
                                        <p:attrNameLst>
                                          <p:attrName>ppt_x</p:attrName>
                                        </p:attrNameLst>
                                      </p:cBhvr>
                                      <p:tavLst>
                                        <p:tav tm="0">
                                          <p:val>
                                            <p:strVal val="ppt_x"/>
                                          </p:val>
                                        </p:tav>
                                        <p:tav tm="100000">
                                          <p:val>
                                            <p:strVal val="ppt_x"/>
                                          </p:val>
                                        </p:tav>
                                      </p:tavLst>
                                    </p:anim>
                                    <p:anim calcmode="lin" valueType="num">
                                      <p:cBhvr additive="base">
                                        <p:cTn id="21" dur="500"/>
                                        <p:tgtEl>
                                          <p:spTgt spid="27"/>
                                        </p:tgtEl>
                                        <p:attrNameLst>
                                          <p:attrName>ppt_y</p:attrName>
                                        </p:attrNameLst>
                                      </p:cBhvr>
                                      <p:tavLst>
                                        <p:tav tm="0">
                                          <p:val>
                                            <p:strVal val="ppt_y"/>
                                          </p:val>
                                        </p:tav>
                                        <p:tav tm="100000">
                                          <p:val>
                                            <p:strVal val="1+ppt_h/2"/>
                                          </p:val>
                                        </p:tav>
                                      </p:tavLst>
                                    </p:anim>
                                    <p:set>
                                      <p:cBhvr>
                                        <p:cTn id="22" dur="1" fill="hold">
                                          <p:stCondLst>
                                            <p:cond delay="499"/>
                                          </p:stCondLst>
                                        </p:cTn>
                                        <p:tgtEl>
                                          <p:spTgt spid="27"/>
                                        </p:tgtEl>
                                        <p:attrNameLst>
                                          <p:attrName>style.visibility</p:attrName>
                                        </p:attrNameLst>
                                      </p:cBhvr>
                                      <p:to>
                                        <p:strVal val="hidden"/>
                                      </p:to>
                                    </p:set>
                                  </p:childTnLst>
                                </p:cTn>
                              </p:par>
                              <p:par>
                                <p:cTn id="23" presetID="2" presetClass="exit" presetSubtype="4" fill="hold" nodeType="withEffect">
                                  <p:stCondLst>
                                    <p:cond delay="0"/>
                                  </p:stCondLst>
                                  <p:childTnLst>
                                    <p:anim calcmode="lin" valueType="num">
                                      <p:cBhvr additive="base">
                                        <p:cTn id="24" dur="500"/>
                                        <p:tgtEl>
                                          <p:spTgt spid="28"/>
                                        </p:tgtEl>
                                        <p:attrNameLst>
                                          <p:attrName>ppt_x</p:attrName>
                                        </p:attrNameLst>
                                      </p:cBhvr>
                                      <p:tavLst>
                                        <p:tav tm="0">
                                          <p:val>
                                            <p:strVal val="ppt_x"/>
                                          </p:val>
                                        </p:tav>
                                        <p:tav tm="100000">
                                          <p:val>
                                            <p:strVal val="ppt_x"/>
                                          </p:val>
                                        </p:tav>
                                      </p:tavLst>
                                    </p:anim>
                                    <p:anim calcmode="lin" valueType="num">
                                      <p:cBhvr additive="base">
                                        <p:cTn id="25" dur="500"/>
                                        <p:tgtEl>
                                          <p:spTgt spid="28"/>
                                        </p:tgtEl>
                                        <p:attrNameLst>
                                          <p:attrName>ppt_y</p:attrName>
                                        </p:attrNameLst>
                                      </p:cBhvr>
                                      <p:tavLst>
                                        <p:tav tm="0">
                                          <p:val>
                                            <p:strVal val="ppt_y"/>
                                          </p:val>
                                        </p:tav>
                                        <p:tav tm="100000">
                                          <p:val>
                                            <p:strVal val="1+ppt_h/2"/>
                                          </p:val>
                                        </p:tav>
                                      </p:tavLst>
                                    </p:anim>
                                    <p:set>
                                      <p:cBhvr>
                                        <p:cTn id="26" dur="1" fill="hold">
                                          <p:stCondLst>
                                            <p:cond delay="499"/>
                                          </p:stCondLst>
                                        </p:cTn>
                                        <p:tgtEl>
                                          <p:spTgt spid="28"/>
                                        </p:tgtEl>
                                        <p:attrNameLst>
                                          <p:attrName>style.visibility</p:attrName>
                                        </p:attrNameLst>
                                      </p:cBhvr>
                                      <p:to>
                                        <p:strVal val="hidden"/>
                                      </p:to>
                                    </p:set>
                                  </p:childTnLst>
                                </p:cTn>
                              </p:par>
                              <p:par>
                                <p:cTn id="27" presetID="2" presetClass="exit" presetSubtype="4" fill="hold" grpId="0" nodeType="withEffect">
                                  <p:stCondLst>
                                    <p:cond delay="0"/>
                                  </p:stCondLst>
                                  <p:childTnLst>
                                    <p:anim calcmode="lin" valueType="num">
                                      <p:cBhvr additive="base">
                                        <p:cTn id="28" dur="500"/>
                                        <p:tgtEl>
                                          <p:spTgt spid="35"/>
                                        </p:tgtEl>
                                        <p:attrNameLst>
                                          <p:attrName>ppt_x</p:attrName>
                                        </p:attrNameLst>
                                      </p:cBhvr>
                                      <p:tavLst>
                                        <p:tav tm="0">
                                          <p:val>
                                            <p:strVal val="ppt_x"/>
                                          </p:val>
                                        </p:tav>
                                        <p:tav tm="100000">
                                          <p:val>
                                            <p:strVal val="ppt_x"/>
                                          </p:val>
                                        </p:tav>
                                      </p:tavLst>
                                    </p:anim>
                                    <p:anim calcmode="lin" valueType="num">
                                      <p:cBhvr additive="base">
                                        <p:cTn id="29" dur="500"/>
                                        <p:tgtEl>
                                          <p:spTgt spid="35"/>
                                        </p:tgtEl>
                                        <p:attrNameLst>
                                          <p:attrName>ppt_y</p:attrName>
                                        </p:attrNameLst>
                                      </p:cBhvr>
                                      <p:tavLst>
                                        <p:tav tm="0">
                                          <p:val>
                                            <p:strVal val="ppt_y"/>
                                          </p:val>
                                        </p:tav>
                                        <p:tav tm="100000">
                                          <p:val>
                                            <p:strVal val="1+ppt_h/2"/>
                                          </p:val>
                                        </p:tav>
                                      </p:tavLst>
                                    </p:anim>
                                    <p:set>
                                      <p:cBhvr>
                                        <p:cTn id="30" dur="1" fill="hold">
                                          <p:stCondLst>
                                            <p:cond delay="499"/>
                                          </p:stCondLst>
                                        </p:cTn>
                                        <p:tgtEl>
                                          <p:spTgt spid="35"/>
                                        </p:tgtEl>
                                        <p:attrNameLst>
                                          <p:attrName>style.visibility</p:attrName>
                                        </p:attrNameLst>
                                      </p:cBhvr>
                                      <p:to>
                                        <p:strVal val="hidden"/>
                                      </p:to>
                                    </p:set>
                                  </p:childTnLst>
                                </p:cTn>
                              </p:par>
                              <p:par>
                                <p:cTn id="31" presetID="2" presetClass="exit" presetSubtype="4" fill="hold" grpId="0" nodeType="withEffect">
                                  <p:stCondLst>
                                    <p:cond delay="0"/>
                                  </p:stCondLst>
                                  <p:childTnLst>
                                    <p:anim calcmode="lin" valueType="num">
                                      <p:cBhvr additive="base">
                                        <p:cTn id="32" dur="500"/>
                                        <p:tgtEl>
                                          <p:spTgt spid="37"/>
                                        </p:tgtEl>
                                        <p:attrNameLst>
                                          <p:attrName>ppt_x</p:attrName>
                                        </p:attrNameLst>
                                      </p:cBhvr>
                                      <p:tavLst>
                                        <p:tav tm="0">
                                          <p:val>
                                            <p:strVal val="ppt_x"/>
                                          </p:val>
                                        </p:tav>
                                        <p:tav tm="100000">
                                          <p:val>
                                            <p:strVal val="ppt_x"/>
                                          </p:val>
                                        </p:tav>
                                      </p:tavLst>
                                    </p:anim>
                                    <p:anim calcmode="lin" valueType="num">
                                      <p:cBhvr additive="base">
                                        <p:cTn id="33" dur="500"/>
                                        <p:tgtEl>
                                          <p:spTgt spid="37"/>
                                        </p:tgtEl>
                                        <p:attrNameLst>
                                          <p:attrName>ppt_y</p:attrName>
                                        </p:attrNameLst>
                                      </p:cBhvr>
                                      <p:tavLst>
                                        <p:tav tm="0">
                                          <p:val>
                                            <p:strVal val="ppt_y"/>
                                          </p:val>
                                        </p:tav>
                                        <p:tav tm="100000">
                                          <p:val>
                                            <p:strVal val="1+ppt_h/2"/>
                                          </p:val>
                                        </p:tav>
                                      </p:tavLst>
                                    </p:anim>
                                    <p:set>
                                      <p:cBhvr>
                                        <p:cTn id="34" dur="1" fill="hold">
                                          <p:stCondLst>
                                            <p:cond delay="499"/>
                                          </p:stCondLst>
                                        </p:cTn>
                                        <p:tgtEl>
                                          <p:spTgt spid="37"/>
                                        </p:tgtEl>
                                        <p:attrNameLst>
                                          <p:attrName>style.visibility</p:attrName>
                                        </p:attrNameLst>
                                      </p:cBhvr>
                                      <p:to>
                                        <p:strVal val="hidden"/>
                                      </p:to>
                                    </p:set>
                                  </p:childTnLst>
                                </p:cTn>
                              </p:par>
                              <p:par>
                                <p:cTn id="35" presetID="2" presetClass="exit" presetSubtype="4" fill="hold" nodeType="withEffect">
                                  <p:stCondLst>
                                    <p:cond delay="0"/>
                                  </p:stCondLst>
                                  <p:childTnLst>
                                    <p:anim calcmode="lin" valueType="num">
                                      <p:cBhvr additive="base">
                                        <p:cTn id="36" dur="500"/>
                                        <p:tgtEl>
                                          <p:spTgt spid="40"/>
                                        </p:tgtEl>
                                        <p:attrNameLst>
                                          <p:attrName>ppt_x</p:attrName>
                                        </p:attrNameLst>
                                      </p:cBhvr>
                                      <p:tavLst>
                                        <p:tav tm="0">
                                          <p:val>
                                            <p:strVal val="ppt_x"/>
                                          </p:val>
                                        </p:tav>
                                        <p:tav tm="100000">
                                          <p:val>
                                            <p:strVal val="ppt_x"/>
                                          </p:val>
                                        </p:tav>
                                      </p:tavLst>
                                    </p:anim>
                                    <p:anim calcmode="lin" valueType="num">
                                      <p:cBhvr additive="base">
                                        <p:cTn id="37" dur="500"/>
                                        <p:tgtEl>
                                          <p:spTgt spid="40"/>
                                        </p:tgtEl>
                                        <p:attrNameLst>
                                          <p:attrName>ppt_y</p:attrName>
                                        </p:attrNameLst>
                                      </p:cBhvr>
                                      <p:tavLst>
                                        <p:tav tm="0">
                                          <p:val>
                                            <p:strVal val="ppt_y"/>
                                          </p:val>
                                        </p:tav>
                                        <p:tav tm="100000">
                                          <p:val>
                                            <p:strVal val="1+ppt_h/2"/>
                                          </p:val>
                                        </p:tav>
                                      </p:tavLst>
                                    </p:anim>
                                    <p:set>
                                      <p:cBhvr>
                                        <p:cTn id="38"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2" animBg="1"/>
      <p:bldP spid="16" grpId="0" animBg="1"/>
      <p:bldP spid="35" grpId="0" animBg="1"/>
      <p:bldP spid="36" grpId="0" animBg="1"/>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rchemin horizontal 33"/>
          <p:cNvSpPr/>
          <p:nvPr/>
        </p:nvSpPr>
        <p:spPr>
          <a:xfrm>
            <a:off x="231932" y="3592614"/>
            <a:ext cx="8636296" cy="2519424"/>
          </a:xfrm>
          <a:prstGeom prst="horizontalScroll">
            <a:avLst>
              <a:gd name="adj" fmla="val 7124"/>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accent5">
                    <a:lumMod val="50000"/>
                  </a:schemeClr>
                </a:solidFill>
                <a:latin typeface="Georgia" panose="02040502050405020303" pitchFamily="18" charset="0"/>
                <a:cs typeface="Times New Roman" panose="02020603050405020304" pitchFamily="18" charset="0"/>
              </a:rPr>
              <a:t>Réaliser notre </a:t>
            </a:r>
            <a:r>
              <a:rPr lang="fr-FR" sz="1500" dirty="0" smtClean="0">
                <a:solidFill>
                  <a:schemeClr val="accent5">
                    <a:lumMod val="50000"/>
                  </a:schemeClr>
                </a:solidFill>
                <a:latin typeface="Georgia" panose="02040502050405020303" pitchFamily="18" charset="0"/>
                <a:cs typeface="Times New Roman" panose="02020603050405020304" pitchFamily="18" charset="0"/>
              </a:rPr>
              <a:t>système </a:t>
            </a:r>
            <a:r>
              <a:rPr lang="fr-FR" sz="1500" dirty="0">
                <a:solidFill>
                  <a:schemeClr val="accent5">
                    <a:lumMod val="50000"/>
                  </a:schemeClr>
                </a:solidFill>
                <a:latin typeface="Georgia" panose="02040502050405020303" pitchFamily="18" charset="0"/>
                <a:cs typeface="Times New Roman" panose="02020603050405020304" pitchFamily="18" charset="0"/>
              </a:rPr>
              <a:t>de catégorisation en intégrant </a:t>
            </a:r>
            <a:r>
              <a:rPr lang="fr-FR" sz="1500" b="1" i="1" dirty="0" err="1" smtClean="0">
                <a:solidFill>
                  <a:schemeClr val="accent5">
                    <a:lumMod val="50000"/>
                  </a:schemeClr>
                </a:solidFill>
                <a:latin typeface="Georgia" panose="02040502050405020303" pitchFamily="18" charset="0"/>
                <a:cs typeface="Times New Roman" panose="02020603050405020304" pitchFamily="18" charset="0"/>
              </a:rPr>
              <a:t>SenseRelate</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 </a:t>
            </a:r>
            <a:r>
              <a:rPr lang="fr-FR" sz="1500" i="1" dirty="0" smtClean="0">
                <a:solidFill>
                  <a:schemeClr val="accent5">
                    <a:lumMod val="50000"/>
                  </a:schemeClr>
                </a:solidFill>
                <a:latin typeface="Georgia" panose="02040502050405020303" pitchFamily="18" charset="0"/>
                <a:cs typeface="Times New Roman" panose="02020603050405020304" pitchFamily="18" charset="0"/>
              </a:rPr>
              <a:t>et</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 </a:t>
            </a:r>
            <a:r>
              <a:rPr lang="fr-FR" sz="1500" b="1" i="1" dirty="0" err="1" smtClean="0">
                <a:solidFill>
                  <a:schemeClr val="accent5">
                    <a:lumMod val="50000"/>
                  </a:schemeClr>
                </a:solidFill>
                <a:latin typeface="Georgia" panose="02040502050405020303" pitchFamily="18" charset="0"/>
                <a:cs typeface="Times New Roman" panose="02020603050405020304" pitchFamily="18" charset="0"/>
              </a:rPr>
              <a:t>NoDistanceSenseRelate</a:t>
            </a:r>
            <a:r>
              <a:rPr lang="fr-FR" sz="1500" dirty="0" smtClean="0">
                <a:solidFill>
                  <a:schemeClr val="accent5">
                    <a:lumMod val="50000"/>
                  </a:schemeClr>
                </a:solidFill>
                <a:latin typeface="Georgia" panose="02040502050405020303" pitchFamily="18" charset="0"/>
                <a:cs typeface="Times New Roman" panose="02020603050405020304" pitchFamily="18" charset="0"/>
              </a:rPr>
              <a:t> </a:t>
            </a:r>
            <a:r>
              <a:rPr lang="fr-FR" sz="1500" dirty="0">
                <a:solidFill>
                  <a:schemeClr val="accent5">
                    <a:lumMod val="50000"/>
                  </a:schemeClr>
                </a:solidFill>
                <a:latin typeface="Georgia" panose="02040502050405020303" pitchFamily="18" charset="0"/>
                <a:cs typeface="Times New Roman" panose="02020603050405020304" pitchFamily="18" charset="0"/>
              </a:rPr>
              <a:t>dans le processus de représentation du texte </a:t>
            </a:r>
            <a:r>
              <a:rPr lang="fr-FR" sz="1500" dirty="0" smtClean="0">
                <a:solidFill>
                  <a:schemeClr val="accent5">
                    <a:lumMod val="50000"/>
                  </a:schemeClr>
                </a:solidFill>
                <a:latin typeface="Georgia" panose="02040502050405020303" pitchFamily="18" charset="0"/>
                <a:cs typeface="Times New Roman" panose="02020603050405020304" pitchFamily="18" charset="0"/>
              </a:rPr>
              <a:t>biomédical. </a:t>
            </a:r>
            <a:endParaRPr lang="fr-FR" sz="1400" dirty="0" smtClean="0">
              <a:solidFill>
                <a:schemeClr val="accent5">
                  <a:lumMod val="50000"/>
                </a:schemeClr>
              </a:solidFill>
              <a:latin typeface="Georgia" panose="02040502050405020303" pitchFamily="18" charset="0"/>
            </a:endParaRPr>
          </a:p>
          <a:p>
            <a:pPr marL="742950" lvl="2"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accent5">
                    <a:lumMod val="50000"/>
                  </a:schemeClr>
                </a:solidFill>
                <a:latin typeface="Georgia" panose="02040502050405020303" pitchFamily="18" charset="0"/>
                <a:cs typeface="Times New Roman" panose="02020603050405020304" pitchFamily="18" charset="0"/>
              </a:rPr>
              <a:t>Réaliser une étude comparative entre les deux représentations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BoW</a:t>
            </a:r>
            <a:r>
              <a:rPr lang="fr-FR" sz="1500" dirty="0">
                <a:solidFill>
                  <a:schemeClr val="accent5">
                    <a:lumMod val="50000"/>
                  </a:schemeClr>
                </a:solidFill>
                <a:latin typeface="Georgia" panose="02040502050405020303" pitchFamily="18" charset="0"/>
                <a:cs typeface="Times New Roman" panose="02020603050405020304" pitchFamily="18" charset="0"/>
              </a:rPr>
              <a:t> et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BoC</a:t>
            </a:r>
            <a:endParaRPr lang="fr-FR" sz="1500" b="1" i="1" dirty="0">
              <a:solidFill>
                <a:schemeClr val="accent5">
                  <a:lumMod val="50000"/>
                </a:schemeClr>
              </a:solidFill>
              <a:latin typeface="Georgia" panose="02040502050405020303" pitchFamily="18" charset="0"/>
              <a:cs typeface="Times New Roman" panose="02020603050405020304" pitchFamily="18" charset="0"/>
            </a:endParaRPr>
          </a:p>
          <a:p>
            <a:pPr marL="742950" lvl="2"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accent5">
                    <a:lumMod val="50000"/>
                  </a:schemeClr>
                </a:solidFill>
                <a:latin typeface="Georgia" panose="02040502050405020303" pitchFamily="18" charset="0"/>
                <a:cs typeface="Times New Roman" panose="02020603050405020304" pitchFamily="18" charset="0"/>
              </a:rPr>
              <a:t>Intérêt </a:t>
            </a:r>
            <a:r>
              <a:rPr lang="fr-FR" sz="1500" dirty="0">
                <a:solidFill>
                  <a:schemeClr val="accent5">
                    <a:lumMod val="50000"/>
                  </a:schemeClr>
                </a:solidFill>
                <a:latin typeface="Georgia" panose="02040502050405020303" pitchFamily="18" charset="0"/>
                <a:cs typeface="Times New Roman" panose="02020603050405020304" pitchFamily="18" charset="0"/>
              </a:rPr>
              <a:t>d’utilisation du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BoC</a:t>
            </a:r>
            <a:r>
              <a:rPr lang="fr-FR" sz="1500" dirty="0">
                <a:solidFill>
                  <a:schemeClr val="accent5">
                    <a:lumMod val="50000"/>
                  </a:schemeClr>
                </a:solidFill>
                <a:latin typeface="Georgia" panose="02040502050405020303" pitchFamily="18" charset="0"/>
                <a:cs typeface="Times New Roman" panose="02020603050405020304" pitchFamily="18" charset="0"/>
              </a:rPr>
              <a:t> pour améliorer les performances des résultats d’un système de Catégorisation de documents biomédicaux</a:t>
            </a:r>
          </a:p>
        </p:txBody>
      </p:sp>
      <p:sp>
        <p:nvSpPr>
          <p:cNvPr id="18" name="Rectangle 17"/>
          <p:cNvSpPr/>
          <p:nvPr/>
        </p:nvSpPr>
        <p:spPr>
          <a:xfrm>
            <a:off x="0" y="-9252"/>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du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Texte</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9" name="Rectangle 18"/>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kern="0" dirty="0">
                <a:solidFill>
                  <a:schemeClr val="bg1"/>
                </a:solidFill>
                <a:latin typeface="Georgia" panose="02040502050405020303" pitchFamily="18" charset="0"/>
              </a:rPr>
              <a:t>S</a:t>
            </a:r>
            <a:r>
              <a:rPr lang="fr-FR" sz="1200" b="1" kern="0" dirty="0" smtClean="0">
                <a:solidFill>
                  <a:schemeClr val="bg1"/>
                </a:solidFill>
                <a:latin typeface="Georgia" panose="02040502050405020303" pitchFamily="18" charset="0"/>
              </a:rPr>
              <a:t>tratégies </a:t>
            </a:r>
            <a:r>
              <a:rPr lang="fr-FR" sz="1200" b="1" kern="0">
                <a:solidFill>
                  <a:schemeClr val="bg1"/>
                </a:solidFill>
                <a:latin typeface="Georgia" panose="02040502050405020303" pitchFamily="18" charset="0"/>
              </a:rPr>
              <a:t>de </a:t>
            </a:r>
            <a:r>
              <a:rPr lang="fr-FR" sz="1200" b="1" kern="0" smtClean="0">
                <a:solidFill>
                  <a:schemeClr val="bg1"/>
                </a:solidFill>
                <a:latin typeface="Georgia" panose="02040502050405020303" pitchFamily="18" charset="0"/>
              </a:rPr>
              <a:t>Désambiguïsation</a:t>
            </a:r>
            <a:endParaRPr lang="fr-FR" sz="1200" b="1" kern="0" dirty="0">
              <a:solidFill>
                <a:schemeClr val="bg1"/>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ystème </a:t>
            </a:r>
            <a:r>
              <a:rPr lang="fr-FR" sz="1100" kern="0" dirty="0">
                <a:solidFill>
                  <a:schemeClr val="accent5">
                    <a:lumMod val="50000"/>
                  </a:schemeClr>
                </a:solidFill>
                <a:latin typeface="Georgia" panose="02040502050405020303" pitchFamily="18" charset="0"/>
              </a:rPr>
              <a:t>et corpus  </a:t>
            </a:r>
            <a:r>
              <a:rPr lang="fr-FR" sz="1100" kern="0" dirty="0" smtClean="0">
                <a:solidFill>
                  <a:schemeClr val="accent5">
                    <a:lumMod val="50000"/>
                  </a:schemeClr>
                </a:solidFill>
                <a:latin typeface="Georgia" panose="02040502050405020303" pitchFamily="18" charset="0"/>
              </a:rPr>
              <a:t>d’évaluation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sp>
        <p:nvSpPr>
          <p:cNvPr id="25" name="Rectangle à coins arrondis 24"/>
          <p:cNvSpPr/>
          <p:nvPr/>
        </p:nvSpPr>
        <p:spPr>
          <a:xfrm>
            <a:off x="630391" y="1488598"/>
            <a:ext cx="7910973" cy="375915"/>
          </a:xfrm>
          <a:prstGeom prst="roundRect">
            <a:avLst/>
          </a:prstGeom>
          <a:solidFill>
            <a:schemeClr val="bg1">
              <a:lumMod val="95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a:solidFill>
                  <a:schemeClr val="accent5">
                    <a:lumMod val="50000"/>
                  </a:schemeClr>
                </a:solidFill>
                <a:latin typeface="Georgia" panose="02040502050405020303" pitchFamily="18" charset="0"/>
                <a:cs typeface="Times New Roman" panose="02020603050405020304" pitchFamily="18" charset="0"/>
              </a:rPr>
              <a:t>Représentation du texte biomédical sous </a:t>
            </a:r>
            <a:r>
              <a:rPr lang="fr-FR" sz="1500" dirty="0" smtClean="0">
                <a:solidFill>
                  <a:schemeClr val="accent5">
                    <a:lumMod val="50000"/>
                  </a:schemeClr>
                </a:solidFill>
                <a:latin typeface="Georgia" panose="02040502050405020303" pitchFamily="18" charset="0"/>
                <a:cs typeface="Times New Roman" panose="02020603050405020304" pitchFamily="18" charset="0"/>
              </a:rPr>
              <a:t>forme </a:t>
            </a:r>
            <a:r>
              <a:rPr lang="fr-FR" sz="1500" dirty="0">
                <a:solidFill>
                  <a:schemeClr val="accent5">
                    <a:lumMod val="50000"/>
                  </a:schemeClr>
                </a:solidFill>
                <a:latin typeface="Georgia" panose="02040502050405020303" pitchFamily="18" charset="0"/>
                <a:cs typeface="Times New Roman" panose="02020603050405020304" pitchFamily="18" charset="0"/>
              </a:rPr>
              <a:t>de vecteurs représentants les documents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34</a:t>
            </a:fld>
            <a:endParaRPr lang="fr-FR"/>
          </a:p>
        </p:txBody>
      </p:sp>
      <p:sp>
        <p:nvSpPr>
          <p:cNvPr id="13" name="Rectangle 12"/>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5" name="Rectangle 14"/>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
        <p:nvSpPr>
          <p:cNvPr id="21" name="Rectangle à coins arrondis 20"/>
          <p:cNvSpPr/>
          <p:nvPr/>
        </p:nvSpPr>
        <p:spPr>
          <a:xfrm>
            <a:off x="1112304" y="2892953"/>
            <a:ext cx="4623955" cy="422126"/>
          </a:xfrm>
          <a:prstGeom prst="roundRect">
            <a:avLst/>
          </a:prstGeom>
          <a:solidFill>
            <a:schemeClr val="bg1"/>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7051" lvl="1" indent="-285750">
              <a:buFont typeface="Arial" panose="020B0604020202020204" pitchFamily="34" charset="0"/>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Sac de Concept  (Bag of Concepts -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BoC</a:t>
            </a:r>
            <a:r>
              <a:rPr lang="fr-FR" sz="1500" b="1" i="1" dirty="0" smtClean="0">
                <a:ln w="0"/>
                <a:solidFill>
                  <a:schemeClr val="tx1"/>
                </a:solidFill>
                <a:latin typeface="Georgia" panose="02040502050405020303" pitchFamily="18" charset="0"/>
                <a:cs typeface="Times New Roman" panose="02020603050405020304" pitchFamily="18" charset="0"/>
              </a:rPr>
              <a:t>)</a:t>
            </a:r>
            <a:endParaRPr lang="fr-FR" sz="1500" dirty="0">
              <a:ln w="0"/>
              <a:solidFill>
                <a:schemeClr val="tx1"/>
              </a:solidFill>
              <a:latin typeface="Georgia" panose="02040502050405020303" pitchFamily="18" charset="0"/>
              <a:cs typeface="Times New Roman" panose="02020603050405020304" pitchFamily="18" charset="0"/>
            </a:endParaRPr>
          </a:p>
        </p:txBody>
      </p:sp>
      <p:cxnSp>
        <p:nvCxnSpPr>
          <p:cNvPr id="22" name="Connecteur en angle 21"/>
          <p:cNvCxnSpPr>
            <a:stCxn id="25" idx="1"/>
            <a:endCxn id="21" idx="1"/>
          </p:cNvCxnSpPr>
          <p:nvPr/>
        </p:nvCxnSpPr>
        <p:spPr>
          <a:xfrm rot="10800000" flipH="1" flipV="1">
            <a:off x="630390" y="1676556"/>
            <a:ext cx="481913" cy="1427460"/>
          </a:xfrm>
          <a:prstGeom prst="bentConnector3">
            <a:avLst>
              <a:gd name="adj1" fmla="val -47436"/>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en angle 22"/>
          <p:cNvCxnSpPr>
            <a:stCxn id="25" idx="1"/>
            <a:endCxn id="24" idx="1"/>
          </p:cNvCxnSpPr>
          <p:nvPr/>
        </p:nvCxnSpPr>
        <p:spPr>
          <a:xfrm rot="10800000" flipH="1" flipV="1">
            <a:off x="630390" y="1676555"/>
            <a:ext cx="177537" cy="775347"/>
          </a:xfrm>
          <a:prstGeom prst="bentConnector3">
            <a:avLst>
              <a:gd name="adj1" fmla="val -128762"/>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807928" y="2252549"/>
            <a:ext cx="3961843" cy="398708"/>
          </a:xfrm>
          <a:prstGeom prst="roundRect">
            <a:avLst/>
          </a:prstGeom>
          <a:solidFill>
            <a:schemeClr val="bg1"/>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7051" lvl="1" indent="-285750">
              <a:buFont typeface="Arial" panose="020B0604020202020204" pitchFamily="34" charset="0"/>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Sac de Mots (Bag of Word -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BoW</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a:t>
            </a:r>
            <a:endParaRPr lang="fr-FR" sz="1500" dirty="0">
              <a:ln w="0"/>
              <a:solidFill>
                <a:schemeClr val="tx1"/>
              </a:solidFill>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2860325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à coins arrondis 14"/>
          <p:cNvSpPr/>
          <p:nvPr/>
        </p:nvSpPr>
        <p:spPr>
          <a:xfrm>
            <a:off x="378088" y="2520091"/>
            <a:ext cx="2153445" cy="760132"/>
          </a:xfrm>
          <a:prstGeom prst="roundRect">
            <a:avLst/>
          </a:prstGeom>
          <a:solidFill>
            <a:schemeClr val="bg2">
              <a:lumMod val="90000"/>
            </a:schemeClr>
          </a:solidFill>
          <a:ln>
            <a:noFill/>
          </a:ln>
          <a:effectLst>
            <a:softEdge rad="152400"/>
          </a:effectLst>
          <a:scene3d>
            <a:camera prst="orthographicFront">
              <a:rot lat="0" lon="0" rev="0"/>
            </a:camera>
            <a:lightRig rig="contrasting" dir="t">
              <a:rot lat="0" lon="0" rev="7800000"/>
            </a:lightRig>
          </a:scene3d>
          <a:sp3d>
            <a:bevelT w="139700" h="139700" prst="coolSlant"/>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500" b="1"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Système de Catégorisation de Texte Biomédical</a:t>
            </a:r>
            <a:r>
              <a:rPr lang="en-US" sz="1500" b="1"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 </a:t>
            </a:r>
          </a:p>
        </p:txBody>
      </p:sp>
      <p:sp>
        <p:nvSpPr>
          <p:cNvPr id="16" name="Rectangle à coins arrondis 15"/>
          <p:cNvSpPr/>
          <p:nvPr/>
        </p:nvSpPr>
        <p:spPr>
          <a:xfrm>
            <a:off x="865793" y="3253345"/>
            <a:ext cx="3744165" cy="1689435"/>
          </a:xfrm>
          <a:prstGeom prst="roundRect">
            <a:avLst/>
          </a:prstGeom>
          <a:noFill/>
          <a:ln w="31750" cmpd="sng">
            <a:solidFill>
              <a:schemeClr val="bg2">
                <a:lumMod val="90000"/>
                <a:alpha val="91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41316" indent="-241316">
              <a:buFont typeface="Wingdings" panose="05000000000000000000" pitchFamily="2" charset="2"/>
              <a:buChar char="§"/>
            </a:pPr>
            <a:r>
              <a:rPr lang="fr-FR" altLang="fr-FR" sz="1300" dirty="0">
                <a:solidFill>
                  <a:schemeClr val="tx1"/>
                </a:solidFill>
                <a:latin typeface="Georgia" panose="02040502050405020303" pitchFamily="18" charset="0"/>
                <a:cs typeface="Times New Roman" panose="02020603050405020304" pitchFamily="18" charset="0"/>
              </a:rPr>
              <a:t>La contribution des méthodes </a:t>
            </a:r>
            <a:r>
              <a:rPr lang="fr-FR" altLang="fr-FR" sz="1300">
                <a:solidFill>
                  <a:schemeClr val="tx1"/>
                </a:solidFill>
                <a:latin typeface="Georgia" panose="02040502050405020303" pitchFamily="18" charset="0"/>
                <a:cs typeface="Times New Roman" panose="02020603050405020304" pitchFamily="18" charset="0"/>
              </a:rPr>
              <a:t>de </a:t>
            </a:r>
            <a:r>
              <a:rPr lang="fr-FR" altLang="fr-FR" sz="1300" smtClean="0">
                <a:solidFill>
                  <a:schemeClr val="tx1"/>
                </a:solidFill>
                <a:latin typeface="Georgia" panose="02040502050405020303" pitchFamily="18" charset="0"/>
                <a:cs typeface="Times New Roman" panose="02020603050405020304" pitchFamily="18" charset="0"/>
              </a:rPr>
              <a:t>désambiguïsation </a:t>
            </a:r>
            <a:r>
              <a:rPr lang="fr-FR" altLang="fr-FR" sz="1300" dirty="0">
                <a:solidFill>
                  <a:schemeClr val="tx1"/>
                </a:solidFill>
                <a:latin typeface="Georgia" panose="02040502050405020303" pitchFamily="18" charset="0"/>
                <a:cs typeface="Times New Roman" panose="02020603050405020304" pitchFamily="18" charset="0"/>
              </a:rPr>
              <a:t>des sens des mots</a:t>
            </a:r>
            <a:endParaRPr lang="en-US" altLang="fr-FR" sz="1300" dirty="0">
              <a:solidFill>
                <a:schemeClr val="tx1"/>
              </a:solidFill>
              <a:latin typeface="Georgia" panose="02040502050405020303" pitchFamily="18" charset="0"/>
              <a:cs typeface="Times New Roman" panose="02020603050405020304" pitchFamily="18" charset="0"/>
            </a:endParaRPr>
          </a:p>
          <a:p>
            <a:pPr marL="241316" indent="-241316">
              <a:buFont typeface="Wingdings" panose="05000000000000000000" pitchFamily="2" charset="2"/>
              <a:buChar char="§"/>
            </a:pPr>
            <a:r>
              <a:rPr lang="en-US" altLang="fr-FR" sz="1300" dirty="0" err="1">
                <a:solidFill>
                  <a:schemeClr val="tx1"/>
                </a:solidFill>
                <a:latin typeface="Georgia" panose="02040502050405020303" pitchFamily="18" charset="0"/>
                <a:cs typeface="Times New Roman" panose="02020603050405020304" pitchFamily="18" charset="0"/>
              </a:rPr>
              <a:t>Trois</a:t>
            </a:r>
            <a:r>
              <a:rPr lang="en-US" altLang="fr-FR" sz="1300" dirty="0">
                <a:solidFill>
                  <a:schemeClr val="tx1"/>
                </a:solidFill>
                <a:latin typeface="Georgia" panose="02040502050405020303" pitchFamily="18" charset="0"/>
                <a:cs typeface="Times New Roman" panose="02020603050405020304" pitchFamily="18" charset="0"/>
              </a:rPr>
              <a:t> </a:t>
            </a:r>
            <a:r>
              <a:rPr lang="en-US" altLang="fr-FR" sz="1300" dirty="0" err="1">
                <a:solidFill>
                  <a:schemeClr val="tx1"/>
                </a:solidFill>
                <a:latin typeface="Georgia" panose="02040502050405020303" pitchFamily="18" charset="0"/>
                <a:cs typeface="Times New Roman" panose="02020603050405020304" pitchFamily="18" charset="0"/>
              </a:rPr>
              <a:t>algorithmes</a:t>
            </a:r>
            <a:r>
              <a:rPr lang="en-US" altLang="fr-FR" sz="1300" dirty="0">
                <a:solidFill>
                  <a:schemeClr val="tx1"/>
                </a:solidFill>
                <a:latin typeface="Georgia" panose="02040502050405020303" pitchFamily="18" charset="0"/>
                <a:cs typeface="Times New Roman" panose="02020603050405020304" pitchFamily="18" charset="0"/>
              </a:rPr>
              <a:t> </a:t>
            </a:r>
            <a:r>
              <a:rPr lang="en-US" altLang="fr-FR" sz="1300" dirty="0" err="1">
                <a:solidFill>
                  <a:schemeClr val="tx1"/>
                </a:solidFill>
                <a:latin typeface="Georgia" panose="02040502050405020303" pitchFamily="18" charset="0"/>
                <a:cs typeface="Times New Roman" panose="02020603050405020304" pitchFamily="18" charset="0"/>
              </a:rPr>
              <a:t>d'apprentissage</a:t>
            </a:r>
            <a:r>
              <a:rPr lang="en-US" altLang="fr-FR" sz="1300" dirty="0">
                <a:solidFill>
                  <a:schemeClr val="tx1"/>
                </a:solidFill>
                <a:latin typeface="Georgia" panose="02040502050405020303" pitchFamily="18" charset="0"/>
                <a:cs typeface="Times New Roman" panose="02020603050405020304" pitchFamily="18" charset="0"/>
              </a:rPr>
              <a:t> </a:t>
            </a:r>
            <a:r>
              <a:rPr lang="en-US" altLang="fr-FR" sz="1300" dirty="0" err="1">
                <a:solidFill>
                  <a:schemeClr val="tx1"/>
                </a:solidFill>
                <a:latin typeface="Georgia" panose="02040502050405020303" pitchFamily="18" charset="0"/>
                <a:cs typeface="Times New Roman" panose="02020603050405020304" pitchFamily="18" charset="0"/>
              </a:rPr>
              <a:t>automatique</a:t>
            </a:r>
            <a:endParaRPr lang="en-US" altLang="fr-FR" sz="1300" dirty="0">
              <a:solidFill>
                <a:schemeClr val="tx1"/>
              </a:solidFill>
              <a:latin typeface="Georgia" panose="02040502050405020303" pitchFamily="18" charset="0"/>
              <a:cs typeface="Times New Roman" panose="02020603050405020304" pitchFamily="18" charset="0"/>
            </a:endParaRPr>
          </a:p>
          <a:p>
            <a:pPr marL="627421" lvl="1" indent="-241316">
              <a:buFont typeface="Wingdings" panose="05000000000000000000" pitchFamily="2" charset="2"/>
              <a:buChar char="§"/>
            </a:pPr>
            <a:r>
              <a:rPr lang="en-US" altLang="fr-FR" sz="1300" dirty="0">
                <a:solidFill>
                  <a:schemeClr val="tx1"/>
                </a:solidFill>
                <a:latin typeface="Georgia" panose="02040502050405020303" pitchFamily="18" charset="0"/>
                <a:cs typeface="Times New Roman" panose="02020603050405020304" pitchFamily="18" charset="0"/>
              </a:rPr>
              <a:t>Support Vector Machine (SVM), </a:t>
            </a:r>
          </a:p>
          <a:p>
            <a:pPr marL="627421" lvl="1" indent="-241316">
              <a:buFont typeface="Wingdings" panose="05000000000000000000" pitchFamily="2" charset="2"/>
              <a:buChar char="§"/>
            </a:pPr>
            <a:r>
              <a:rPr lang="en-US" altLang="fr-FR" sz="1300" dirty="0">
                <a:solidFill>
                  <a:schemeClr val="tx1"/>
                </a:solidFill>
                <a:latin typeface="Georgia" panose="02040502050405020303" pitchFamily="18" charset="0"/>
                <a:cs typeface="Times New Roman" panose="02020603050405020304" pitchFamily="18" charset="0"/>
              </a:rPr>
              <a:t>Naïve Bayes (NB) </a:t>
            </a:r>
          </a:p>
          <a:p>
            <a:pPr marL="627421" lvl="1" indent="-241316">
              <a:buFont typeface="Wingdings" panose="05000000000000000000" pitchFamily="2" charset="2"/>
              <a:buChar char="§"/>
            </a:pPr>
            <a:r>
              <a:rPr lang="en-US" altLang="fr-FR" sz="1300" dirty="0">
                <a:solidFill>
                  <a:schemeClr val="tx1"/>
                </a:solidFill>
                <a:latin typeface="Georgia" panose="02040502050405020303" pitchFamily="18" charset="0"/>
                <a:cs typeface="Times New Roman" panose="02020603050405020304" pitchFamily="18" charset="0"/>
              </a:rPr>
              <a:t>Maximum Entropy (ME).</a:t>
            </a:r>
          </a:p>
        </p:txBody>
      </p:sp>
      <p:sp>
        <p:nvSpPr>
          <p:cNvPr id="17" name="Text Box 13"/>
          <p:cNvSpPr txBox="1">
            <a:spLocks noChangeArrowheads="1"/>
          </p:cNvSpPr>
          <p:nvPr/>
        </p:nvSpPr>
        <p:spPr bwMode="auto">
          <a:xfrm>
            <a:off x="2570817" y="1678213"/>
            <a:ext cx="3789804" cy="612934"/>
          </a:xfrm>
          <a:prstGeom prst="round2DiagRect">
            <a:avLst/>
          </a:prstGeom>
          <a:ln w="38100">
            <a:solidFill>
              <a:srgbClr val="002060"/>
            </a:solidFill>
          </a:ln>
          <a:extLst/>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fr-FR" sz="1500" b="1" dirty="0">
                <a:solidFill>
                  <a:schemeClr val="accent5">
                    <a:lumMod val="50000"/>
                  </a:schemeClr>
                </a:solidFill>
                <a:latin typeface="Georgia" panose="02040502050405020303" pitchFamily="18" charset="0"/>
              </a:rPr>
              <a:t>Comparer les </a:t>
            </a:r>
            <a:r>
              <a:rPr lang="fr-FR" sz="1500" b="1" dirty="0" smtClean="0">
                <a:solidFill>
                  <a:schemeClr val="accent5">
                    <a:lumMod val="50000"/>
                  </a:schemeClr>
                </a:solidFill>
                <a:latin typeface="Georgia" panose="02040502050405020303" pitchFamily="18" charset="0"/>
              </a:rPr>
              <a:t>Stratégies </a:t>
            </a:r>
            <a:r>
              <a:rPr lang="fr-FR" sz="1500" b="1">
                <a:solidFill>
                  <a:schemeClr val="accent5">
                    <a:lumMod val="50000"/>
                  </a:schemeClr>
                </a:solidFill>
                <a:latin typeface="Georgia" panose="02040502050405020303" pitchFamily="18" charset="0"/>
              </a:rPr>
              <a:t>de </a:t>
            </a:r>
            <a:r>
              <a:rPr lang="fr-FR" sz="1500" b="1" smtClean="0">
                <a:solidFill>
                  <a:schemeClr val="accent5">
                    <a:lumMod val="50000"/>
                  </a:schemeClr>
                </a:solidFill>
                <a:latin typeface="Georgia" panose="02040502050405020303" pitchFamily="18" charset="0"/>
              </a:rPr>
              <a:t>Désambiguïsation</a:t>
            </a:r>
            <a:endParaRPr lang="en-US" sz="1500" b="1" dirty="0">
              <a:solidFill>
                <a:schemeClr val="accent5">
                  <a:lumMod val="50000"/>
                </a:schemeClr>
              </a:solidFill>
              <a:latin typeface="Georgia" panose="02040502050405020303" pitchFamily="18" charset="0"/>
            </a:endParaRPr>
          </a:p>
        </p:txBody>
      </p:sp>
      <p:sp>
        <p:nvSpPr>
          <p:cNvPr id="26" name="Rectangle à coins arrondis 25"/>
          <p:cNvSpPr/>
          <p:nvPr/>
        </p:nvSpPr>
        <p:spPr>
          <a:xfrm>
            <a:off x="4609958" y="2520091"/>
            <a:ext cx="2338763" cy="760132"/>
          </a:xfrm>
          <a:prstGeom prst="roundRect">
            <a:avLst/>
          </a:prstGeom>
          <a:solidFill>
            <a:schemeClr val="bg1">
              <a:lumMod val="95000"/>
            </a:schemeClr>
          </a:solidFill>
          <a:ln>
            <a:solidFill>
              <a:srgbClr val="44546A"/>
            </a:solidFill>
          </a:ln>
          <a:effectLst>
            <a:softEdge rad="152400"/>
          </a:effectLst>
          <a:scene3d>
            <a:camera prst="orthographicFront">
              <a:rot lat="0" lon="0" rev="0"/>
            </a:camera>
            <a:lightRig rig="contrasting" dir="t">
              <a:rot lat="0" lon="0" rev="7800000"/>
            </a:lightRig>
          </a:scene3d>
          <a:sp3d>
            <a:bevelT w="139700" h="139700" prst="coolSlant"/>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fr-FR" sz="1500" b="1" dirty="0" err="1">
                <a:solidFill>
                  <a:schemeClr val="accent5">
                    <a:lumMod val="50000"/>
                  </a:schemeClr>
                </a:solidFill>
                <a:latin typeface="Georgia" panose="02040502050405020303" pitchFamily="18" charset="0"/>
                <a:cs typeface="Times New Roman" panose="02020603050405020304" pitchFamily="18" charset="0"/>
              </a:rPr>
              <a:t>Évaluation</a:t>
            </a:r>
            <a:r>
              <a:rPr lang="en-US" altLang="fr-FR" sz="1500" b="1" dirty="0">
                <a:solidFill>
                  <a:schemeClr val="accent5">
                    <a:lumMod val="50000"/>
                  </a:schemeClr>
                </a:solidFill>
                <a:latin typeface="Georgia" panose="02040502050405020303" pitchFamily="18" charset="0"/>
                <a:cs typeface="Times New Roman" panose="02020603050405020304" pitchFamily="18" charset="0"/>
              </a:rPr>
              <a:t> : Corpus </a:t>
            </a:r>
            <a:r>
              <a:rPr lang="en-US" altLang="fr-FR" sz="1500" b="1" dirty="0" err="1">
                <a:solidFill>
                  <a:schemeClr val="accent5">
                    <a:lumMod val="50000"/>
                  </a:schemeClr>
                </a:solidFill>
                <a:latin typeface="Georgia" panose="02040502050405020303" pitchFamily="18" charset="0"/>
                <a:cs typeface="Times New Roman" panose="02020603050405020304" pitchFamily="18" charset="0"/>
              </a:rPr>
              <a:t>Ohsumed</a:t>
            </a:r>
            <a:endParaRPr lang="en-US" altLang="fr-FR" sz="150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7" name="Rectangle à coins arrondis 26"/>
          <p:cNvSpPr/>
          <p:nvPr/>
        </p:nvSpPr>
        <p:spPr>
          <a:xfrm>
            <a:off x="5120590" y="3282568"/>
            <a:ext cx="3936134" cy="1660212"/>
          </a:xfrm>
          <a:prstGeom prst="roundRect">
            <a:avLst/>
          </a:prstGeom>
          <a:noFill/>
          <a:ln w="31750" cmpd="sng">
            <a:solidFill>
              <a:srgbClr val="44546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41316" indent="-241316">
              <a:buFont typeface="Wingdings" panose="05000000000000000000" pitchFamily="2" charset="2"/>
              <a:buChar char="§"/>
            </a:pPr>
            <a:r>
              <a:rPr lang="fr-FR" altLang="fr-FR" sz="1300" dirty="0" smtClean="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Sous-ensemble </a:t>
            </a:r>
            <a:r>
              <a:rPr lang="fr-FR" altLang="fr-FR"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de la base de données MEDLINE</a:t>
            </a:r>
            <a:r>
              <a:rPr lang="en-US" altLang="fr-FR"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 </a:t>
            </a:r>
          </a:p>
          <a:p>
            <a:pPr marL="241316" indent="-241316">
              <a:buFont typeface="Wingdings" panose="05000000000000000000" pitchFamily="2" charset="2"/>
              <a:buChar char="§"/>
            </a:pPr>
            <a:r>
              <a:rPr lang="fr-FR"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20 000 documents sur les 50 216 résumés médicaux de l'année 1991</a:t>
            </a:r>
            <a:r>
              <a:rPr lang="en-US"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 </a:t>
            </a:r>
          </a:p>
          <a:p>
            <a:pPr marL="241316" indent="-241316">
              <a:buFont typeface="Wingdings" panose="05000000000000000000" pitchFamily="2" charset="2"/>
              <a:buChar char="§"/>
            </a:pPr>
            <a:r>
              <a:rPr lang="fr-FR"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23 catégories de sujets médicaux (</a:t>
            </a:r>
            <a:r>
              <a:rPr lang="fr-FR" sz="1300" dirty="0" err="1">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MeSH</a:t>
            </a:r>
            <a:r>
              <a:rPr lang="fr-FR"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 du groupe des maladies cardiovasculaires</a:t>
            </a:r>
            <a:r>
              <a:rPr lang="en-US"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a:t>
            </a:r>
          </a:p>
          <a:p>
            <a:pPr marL="241316" indent="-241316">
              <a:buFont typeface="Wingdings" panose="05000000000000000000" pitchFamily="2" charset="2"/>
              <a:buChar char="§"/>
            </a:pPr>
            <a:r>
              <a:rPr lang="fr-FR"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10 catégories pour notre système d’évaluation</a:t>
            </a:r>
            <a:endParaRPr lang="en-US" sz="13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28" name="Rectangle à coins arrondis 27"/>
          <p:cNvSpPr/>
          <p:nvPr/>
        </p:nvSpPr>
        <p:spPr>
          <a:xfrm>
            <a:off x="696656" y="5092353"/>
            <a:ext cx="1752303"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Bacterial Infections and Mycoses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9" name="Rectangle à coins arrondis 28"/>
          <p:cNvSpPr/>
          <p:nvPr/>
        </p:nvSpPr>
        <p:spPr>
          <a:xfrm>
            <a:off x="2689650" y="5087851"/>
            <a:ext cx="917600"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Virus Diseases</a:t>
            </a:r>
            <a:endParaRPr lang="fr-FR" sz="1050" dirty="0">
              <a:solidFill>
                <a:schemeClr val="accent5">
                  <a:lumMod val="50000"/>
                </a:schemeClr>
              </a:solidFill>
              <a:latin typeface="Georgia" panose="02040502050405020303" pitchFamily="18" charset="0"/>
            </a:endParaRPr>
          </a:p>
        </p:txBody>
      </p:sp>
      <p:sp>
        <p:nvSpPr>
          <p:cNvPr id="30" name="Rectangle à coins arrondis 29"/>
          <p:cNvSpPr/>
          <p:nvPr/>
        </p:nvSpPr>
        <p:spPr>
          <a:xfrm>
            <a:off x="3750678" y="5087851"/>
            <a:ext cx="1061007"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Parasitic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1" name="Rectangle à coins arrondis 30"/>
          <p:cNvSpPr/>
          <p:nvPr/>
        </p:nvSpPr>
        <p:spPr>
          <a:xfrm>
            <a:off x="4955116" y="5087851"/>
            <a:ext cx="1061030"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Neoplasms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2" name="Rectangle à coins arrondis 31"/>
          <p:cNvSpPr/>
          <p:nvPr/>
        </p:nvSpPr>
        <p:spPr>
          <a:xfrm>
            <a:off x="6181618" y="5071707"/>
            <a:ext cx="1452066"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Musculoskeletal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3" name="Rectangle à coins arrondis 32"/>
          <p:cNvSpPr/>
          <p:nvPr/>
        </p:nvSpPr>
        <p:spPr>
          <a:xfrm>
            <a:off x="692428" y="5504712"/>
            <a:ext cx="1452066"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Digestive System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4" name="Rectangle à coins arrondis 33"/>
          <p:cNvSpPr/>
          <p:nvPr/>
        </p:nvSpPr>
        <p:spPr>
          <a:xfrm>
            <a:off x="2531533" y="5504712"/>
            <a:ext cx="1362528"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err="1">
                <a:solidFill>
                  <a:schemeClr val="accent5">
                    <a:lumMod val="50000"/>
                  </a:schemeClr>
                </a:solidFill>
                <a:latin typeface="Georgia" panose="02040502050405020303" pitchFamily="18" charset="0"/>
                <a:cs typeface="Times New Roman" panose="02020603050405020304" pitchFamily="18" charset="0"/>
              </a:rPr>
              <a:t>Stomatognathic</a:t>
            </a:r>
            <a:r>
              <a:rPr lang="en-US" sz="1050" b="1" dirty="0">
                <a:solidFill>
                  <a:schemeClr val="accent5">
                    <a:lumMod val="50000"/>
                  </a:schemeClr>
                </a:solidFill>
                <a:latin typeface="Georgia" panose="02040502050405020303" pitchFamily="18" charset="0"/>
                <a:cs typeface="Times New Roman" panose="02020603050405020304" pitchFamily="18" charset="0"/>
              </a:rPr>
              <a:t>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5" name="Rectangle à coins arrondis 34"/>
          <p:cNvSpPr/>
          <p:nvPr/>
        </p:nvSpPr>
        <p:spPr>
          <a:xfrm>
            <a:off x="4015402" y="5504712"/>
            <a:ext cx="1222827"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Respiratory Tract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6" name="Rectangle à coins arrondis 35"/>
          <p:cNvSpPr/>
          <p:nvPr/>
        </p:nvSpPr>
        <p:spPr>
          <a:xfrm>
            <a:off x="5403698" y="5504712"/>
            <a:ext cx="1469216"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err="1">
                <a:solidFill>
                  <a:schemeClr val="accent5">
                    <a:lumMod val="50000"/>
                  </a:schemeClr>
                </a:solidFill>
                <a:latin typeface="Georgia" panose="02040502050405020303" pitchFamily="18" charset="0"/>
                <a:cs typeface="Times New Roman" panose="02020603050405020304" pitchFamily="18" charset="0"/>
              </a:rPr>
              <a:t>Otorhinolaryngologic</a:t>
            </a:r>
            <a:r>
              <a:rPr lang="en-US" sz="1050" b="1" dirty="0">
                <a:solidFill>
                  <a:schemeClr val="accent5">
                    <a:lumMod val="50000"/>
                  </a:schemeClr>
                </a:solidFill>
                <a:latin typeface="Georgia" panose="02040502050405020303" pitchFamily="18" charset="0"/>
                <a:cs typeface="Times New Roman" panose="02020603050405020304" pitchFamily="18" charset="0"/>
              </a:rPr>
              <a:t>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37" name="Rectangle à coins arrondis 36"/>
          <p:cNvSpPr/>
          <p:nvPr/>
        </p:nvSpPr>
        <p:spPr>
          <a:xfrm>
            <a:off x="7038382" y="5488568"/>
            <a:ext cx="1378521" cy="337473"/>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5">
                    <a:lumMod val="50000"/>
                  </a:schemeClr>
                </a:solidFill>
                <a:latin typeface="Georgia" panose="02040502050405020303" pitchFamily="18" charset="0"/>
                <a:cs typeface="Times New Roman" panose="02020603050405020304" pitchFamily="18" charset="0"/>
              </a:rPr>
              <a:t>Nervous System Diseases</a:t>
            </a:r>
            <a:endParaRPr lang="fr-FR" sz="1050" b="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2" name="Rectangle 21"/>
          <p:cNvSpPr/>
          <p:nvPr/>
        </p:nvSpPr>
        <p:spPr>
          <a:xfrm>
            <a:off x="0" y="-9252"/>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du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Texte</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3" name="Rectangle 22"/>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tratégies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200" b="1" kern="0" dirty="0">
                <a:solidFill>
                  <a:schemeClr val="bg1"/>
                </a:solidFill>
                <a:latin typeface="Georgia" panose="02040502050405020303" pitchFamily="18" charset="0"/>
              </a:rPr>
              <a:t>S</a:t>
            </a:r>
            <a:r>
              <a:rPr lang="fr-FR" sz="1200" b="1" kern="0" dirty="0" smtClean="0">
                <a:solidFill>
                  <a:schemeClr val="bg1"/>
                </a:solidFill>
                <a:latin typeface="Georgia" panose="02040502050405020303" pitchFamily="18" charset="0"/>
              </a:rPr>
              <a:t>ystème </a:t>
            </a:r>
            <a:r>
              <a:rPr lang="fr-FR" sz="1200" b="1" kern="0" dirty="0">
                <a:solidFill>
                  <a:schemeClr val="bg1"/>
                </a:solidFill>
                <a:latin typeface="Georgia" panose="02040502050405020303" pitchFamily="18" charset="0"/>
              </a:rPr>
              <a:t>et corpus  </a:t>
            </a:r>
            <a:r>
              <a:rPr lang="fr-FR" sz="1200" b="1" kern="0" dirty="0" smtClean="0">
                <a:solidFill>
                  <a:schemeClr val="bg1"/>
                </a:solidFill>
                <a:latin typeface="Georgia" panose="02040502050405020303" pitchFamily="18" charset="0"/>
              </a:rPr>
              <a:t>d’évaluation</a:t>
            </a:r>
            <a:endParaRPr lang="fr-FR" sz="1200" b="1" kern="0" dirty="0">
              <a:solidFill>
                <a:schemeClr val="bg1"/>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35</a:t>
            </a:fld>
            <a:endParaRPr lang="fr-FR"/>
          </a:p>
        </p:txBody>
      </p:sp>
      <p:sp>
        <p:nvSpPr>
          <p:cNvPr id="20" name="Rectangle 1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4" name="Rectangle 2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66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0"/>
                            </p:stCondLst>
                            <p:childTnLst>
                              <p:par>
                                <p:cTn id="11" presetID="26" presetClass="emph" presetSubtype="0" fill="hold" grpId="0" nodeType="afterEffect">
                                  <p:stCondLst>
                                    <p:cond delay="0"/>
                                  </p:stCondLst>
                                  <p:childTnLst>
                                    <p:animEffect transition="out" filter="fade">
                                      <p:cBhvr>
                                        <p:cTn id="12" dur="500" tmFilter="0, 0; .2, .5; .8, .5; 1, 0"/>
                                        <p:tgtEl>
                                          <p:spTgt spid="15"/>
                                        </p:tgtEl>
                                      </p:cBhvr>
                                    </p:animEffect>
                                    <p:animScale>
                                      <p:cBhvr>
                                        <p:cTn id="13" dur="250" autoRev="1" fill="hold"/>
                                        <p:tgtEl>
                                          <p:spTgt spid="15"/>
                                        </p:tgtEl>
                                      </p:cBhvr>
                                      <p:by x="105000" y="105000"/>
                                    </p:animScale>
                                  </p:childTnLst>
                                </p:cTn>
                              </p:par>
                            </p:childTnLst>
                          </p:cTn>
                        </p:par>
                        <p:par>
                          <p:cTn id="14" fill="hold">
                            <p:stCondLst>
                              <p:cond delay="500"/>
                            </p:stCondLst>
                            <p:childTnLst>
                              <p:par>
                                <p:cTn id="15" presetID="26" presetClass="emph" presetSubtype="0" fill="hold" grpId="0" nodeType="afterEffect">
                                  <p:stCondLst>
                                    <p:cond delay="0"/>
                                  </p:stCondLst>
                                  <p:childTnLst>
                                    <p:animEffect transition="out" filter="fade">
                                      <p:cBhvr>
                                        <p:cTn id="16" dur="500" tmFilter="0, 0; .2, .5; .8, .5; 1, 0"/>
                                        <p:tgtEl>
                                          <p:spTgt spid="16"/>
                                        </p:tgtEl>
                                      </p:cBhvr>
                                    </p:animEffect>
                                    <p:animScale>
                                      <p:cBhvr>
                                        <p:cTn id="17" dur="250" autoRev="1" fill="hold"/>
                                        <p:tgtEl>
                                          <p:spTgt spid="16"/>
                                        </p:tgtEl>
                                      </p:cBhvr>
                                      <p:by x="105000" y="105000"/>
                                    </p:animScale>
                                  </p:childTnLst>
                                </p:cTn>
                              </p:par>
                            </p:childTnLst>
                          </p:cTn>
                        </p:par>
                        <p:par>
                          <p:cTn id="18" fill="hold">
                            <p:stCondLst>
                              <p:cond delay="1000"/>
                            </p:stCondLst>
                            <p:childTnLst>
                              <p:par>
                                <p:cTn id="19" presetID="1" presetClass="entr" presetSubtype="0" fill="hold" grpId="1" nodeType="after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grpId="1" nodeType="after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childTnLst>
                          </p:cTn>
                        </p:par>
                        <p:par>
                          <p:cTn id="24" fill="hold">
                            <p:stCondLst>
                              <p:cond delay="1000"/>
                            </p:stCondLst>
                            <p:childTnLst>
                              <p:par>
                                <p:cTn id="25" presetID="27" presetClass="emph" presetSubtype="0" fill="remove" grpId="0" nodeType="afterEffect">
                                  <p:stCondLst>
                                    <p:cond delay="0"/>
                                  </p:stCondLst>
                                  <p:childTnLst>
                                    <p:animClr clrSpc="rgb" dir="cw">
                                      <p:cBhvr override="childStyle">
                                        <p:cTn id="26" dur="250" autoRev="1" fill="remove"/>
                                        <p:tgtEl>
                                          <p:spTgt spid="26"/>
                                        </p:tgtEl>
                                        <p:attrNameLst>
                                          <p:attrName>style.color</p:attrName>
                                        </p:attrNameLst>
                                      </p:cBhvr>
                                      <p:to>
                                        <a:schemeClr val="bg1"/>
                                      </p:to>
                                    </p:animClr>
                                    <p:animClr clrSpc="rgb" dir="cw">
                                      <p:cBhvr>
                                        <p:cTn id="27" dur="250" autoRev="1" fill="remove"/>
                                        <p:tgtEl>
                                          <p:spTgt spid="26"/>
                                        </p:tgtEl>
                                        <p:attrNameLst>
                                          <p:attrName>fillcolor</p:attrName>
                                        </p:attrNameLst>
                                      </p:cBhvr>
                                      <p:to>
                                        <a:schemeClr val="bg1"/>
                                      </p:to>
                                    </p:animClr>
                                    <p:set>
                                      <p:cBhvr>
                                        <p:cTn id="28" dur="250" autoRev="1" fill="remove"/>
                                        <p:tgtEl>
                                          <p:spTgt spid="26"/>
                                        </p:tgtEl>
                                        <p:attrNameLst>
                                          <p:attrName>fill.type</p:attrName>
                                        </p:attrNameLst>
                                      </p:cBhvr>
                                      <p:to>
                                        <p:strVal val="solid"/>
                                      </p:to>
                                    </p:set>
                                    <p:set>
                                      <p:cBhvr>
                                        <p:cTn id="29" dur="250" autoRev="1" fill="remove"/>
                                        <p:tgtEl>
                                          <p:spTgt spid="26"/>
                                        </p:tgtEl>
                                        <p:attrNameLst>
                                          <p:attrName>fill.on</p:attrName>
                                        </p:attrNameLst>
                                      </p:cBhvr>
                                      <p:to>
                                        <p:strVal val="true"/>
                                      </p:to>
                                    </p:set>
                                  </p:childTnLst>
                                </p:cTn>
                              </p:par>
                            </p:childTnLst>
                          </p:cTn>
                        </p:par>
                        <p:par>
                          <p:cTn id="30" fill="hold">
                            <p:stCondLst>
                              <p:cond delay="1500"/>
                            </p:stCondLst>
                            <p:childTnLst>
                              <p:par>
                                <p:cTn id="31" presetID="27" presetClass="emph" presetSubtype="0" fill="remove" grpId="0" nodeType="afterEffect">
                                  <p:stCondLst>
                                    <p:cond delay="0"/>
                                  </p:stCondLst>
                                  <p:childTnLst>
                                    <p:animClr clrSpc="rgb" dir="cw">
                                      <p:cBhvr override="childStyle">
                                        <p:cTn id="32" dur="250" autoRev="1" fill="remove"/>
                                        <p:tgtEl>
                                          <p:spTgt spid="27"/>
                                        </p:tgtEl>
                                        <p:attrNameLst>
                                          <p:attrName>style.color</p:attrName>
                                        </p:attrNameLst>
                                      </p:cBhvr>
                                      <p:to>
                                        <a:schemeClr val="bg1"/>
                                      </p:to>
                                    </p:animClr>
                                    <p:animClr clrSpc="rgb" dir="cw">
                                      <p:cBhvr>
                                        <p:cTn id="33" dur="250" autoRev="1" fill="remove"/>
                                        <p:tgtEl>
                                          <p:spTgt spid="27"/>
                                        </p:tgtEl>
                                        <p:attrNameLst>
                                          <p:attrName>fillcolor</p:attrName>
                                        </p:attrNameLst>
                                      </p:cBhvr>
                                      <p:to>
                                        <a:schemeClr val="bg1"/>
                                      </p:to>
                                    </p:animClr>
                                    <p:set>
                                      <p:cBhvr>
                                        <p:cTn id="34" dur="250" autoRev="1" fill="remove"/>
                                        <p:tgtEl>
                                          <p:spTgt spid="27"/>
                                        </p:tgtEl>
                                        <p:attrNameLst>
                                          <p:attrName>fill.type</p:attrName>
                                        </p:attrNameLst>
                                      </p:cBhvr>
                                      <p:to>
                                        <p:strVal val="solid"/>
                                      </p:to>
                                    </p:set>
                                    <p:set>
                                      <p:cBhvr>
                                        <p:cTn id="35" dur="250" autoRev="1" fill="remove"/>
                                        <p:tgtEl>
                                          <p:spTgt spid="27"/>
                                        </p:tgtEl>
                                        <p:attrNameLst>
                                          <p:attrName>fill.on</p:attrName>
                                        </p:attrNameLst>
                                      </p:cBhvr>
                                      <p:to>
                                        <p:strVal val="true"/>
                                      </p:to>
                                    </p:set>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2" presetClass="entr" presetSubtype="4"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4"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2" presetClass="entr" presetSubtype="4"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fill="hold"/>
                                        <p:tgtEl>
                                          <p:spTgt spid="31"/>
                                        </p:tgtEl>
                                        <p:attrNameLst>
                                          <p:attrName>ppt_x</p:attrName>
                                        </p:attrNameLst>
                                      </p:cBhvr>
                                      <p:tavLst>
                                        <p:tav tm="0">
                                          <p:val>
                                            <p:strVal val="#ppt_x"/>
                                          </p:val>
                                        </p:tav>
                                        <p:tav tm="100000">
                                          <p:val>
                                            <p:strVal val="#ppt_x"/>
                                          </p:val>
                                        </p:tav>
                                      </p:tavLst>
                                    </p:anim>
                                    <p:anim calcmode="lin" valueType="num">
                                      <p:cBhvr additive="base">
                                        <p:cTn id="55" dur="500" fill="hold"/>
                                        <p:tgtEl>
                                          <p:spTgt spid="31"/>
                                        </p:tgtEl>
                                        <p:attrNameLst>
                                          <p:attrName>ppt_y</p:attrName>
                                        </p:attrNameLst>
                                      </p:cBhvr>
                                      <p:tavLst>
                                        <p:tav tm="0">
                                          <p:val>
                                            <p:strVal val="1+#ppt_h/2"/>
                                          </p:val>
                                        </p:tav>
                                        <p:tav tm="100000">
                                          <p:val>
                                            <p:strVal val="#ppt_y"/>
                                          </p:val>
                                        </p:tav>
                                      </p:tavLst>
                                    </p:anim>
                                  </p:childTnLst>
                                </p:cTn>
                              </p:par>
                            </p:childTnLst>
                          </p:cTn>
                        </p:par>
                        <p:par>
                          <p:cTn id="56" fill="hold">
                            <p:stCondLst>
                              <p:cond delay="4000"/>
                            </p:stCondLst>
                            <p:childTnLst>
                              <p:par>
                                <p:cTn id="57" presetID="2" presetClass="entr" presetSubtype="4"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ppt_x"/>
                                          </p:val>
                                        </p:tav>
                                        <p:tav tm="100000">
                                          <p:val>
                                            <p:strVal val="#ppt_x"/>
                                          </p:val>
                                        </p:tav>
                                      </p:tavLst>
                                    </p:anim>
                                    <p:anim calcmode="lin" valueType="num">
                                      <p:cBhvr additive="base">
                                        <p:cTn id="60" dur="500" fill="hold"/>
                                        <p:tgtEl>
                                          <p:spTgt spid="32"/>
                                        </p:tgtEl>
                                        <p:attrNameLst>
                                          <p:attrName>ppt_y</p:attrName>
                                        </p:attrNameLst>
                                      </p:cBhvr>
                                      <p:tavLst>
                                        <p:tav tm="0">
                                          <p:val>
                                            <p:strVal val="1+#ppt_h/2"/>
                                          </p:val>
                                        </p:tav>
                                        <p:tav tm="100000">
                                          <p:val>
                                            <p:strVal val="#ppt_y"/>
                                          </p:val>
                                        </p:tav>
                                      </p:tavLst>
                                    </p:anim>
                                  </p:childTnLst>
                                </p:cTn>
                              </p:par>
                            </p:childTnLst>
                          </p:cTn>
                        </p:par>
                        <p:par>
                          <p:cTn id="61" fill="hold">
                            <p:stCondLst>
                              <p:cond delay="4500"/>
                            </p:stCondLst>
                            <p:childTnLst>
                              <p:par>
                                <p:cTn id="62" presetID="2" presetClass="entr" presetSubtype="4"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fill="hold"/>
                                        <p:tgtEl>
                                          <p:spTgt spid="33"/>
                                        </p:tgtEl>
                                        <p:attrNameLst>
                                          <p:attrName>ppt_x</p:attrName>
                                        </p:attrNameLst>
                                      </p:cBhvr>
                                      <p:tavLst>
                                        <p:tav tm="0">
                                          <p:val>
                                            <p:strVal val="#ppt_x"/>
                                          </p:val>
                                        </p:tav>
                                        <p:tav tm="100000">
                                          <p:val>
                                            <p:strVal val="#ppt_x"/>
                                          </p:val>
                                        </p:tav>
                                      </p:tavLst>
                                    </p:anim>
                                    <p:anim calcmode="lin" valueType="num">
                                      <p:cBhvr additive="base">
                                        <p:cTn id="65" dur="500" fill="hold"/>
                                        <p:tgtEl>
                                          <p:spTgt spid="33"/>
                                        </p:tgtEl>
                                        <p:attrNameLst>
                                          <p:attrName>ppt_y</p:attrName>
                                        </p:attrNameLst>
                                      </p:cBhvr>
                                      <p:tavLst>
                                        <p:tav tm="0">
                                          <p:val>
                                            <p:strVal val="1+#ppt_h/2"/>
                                          </p:val>
                                        </p:tav>
                                        <p:tav tm="100000">
                                          <p:val>
                                            <p:strVal val="#ppt_y"/>
                                          </p:val>
                                        </p:tav>
                                      </p:tavLst>
                                    </p:anim>
                                  </p:childTnLst>
                                </p:cTn>
                              </p:par>
                            </p:childTnLst>
                          </p:cTn>
                        </p:par>
                        <p:par>
                          <p:cTn id="66" fill="hold">
                            <p:stCondLst>
                              <p:cond delay="5000"/>
                            </p:stCondLst>
                            <p:childTnLst>
                              <p:par>
                                <p:cTn id="67" presetID="2" presetClass="entr" presetSubtype="4"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childTnLst>
                          </p:cTn>
                        </p:par>
                        <p:par>
                          <p:cTn id="71" fill="hold">
                            <p:stCondLst>
                              <p:cond delay="5500"/>
                            </p:stCondLst>
                            <p:childTnLst>
                              <p:par>
                                <p:cTn id="72" presetID="2" presetClass="entr" presetSubtype="4"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fill="hold"/>
                                        <p:tgtEl>
                                          <p:spTgt spid="35"/>
                                        </p:tgtEl>
                                        <p:attrNameLst>
                                          <p:attrName>ppt_x</p:attrName>
                                        </p:attrNameLst>
                                      </p:cBhvr>
                                      <p:tavLst>
                                        <p:tav tm="0">
                                          <p:val>
                                            <p:strVal val="#ppt_x"/>
                                          </p:val>
                                        </p:tav>
                                        <p:tav tm="100000">
                                          <p:val>
                                            <p:strVal val="#ppt_x"/>
                                          </p:val>
                                        </p:tav>
                                      </p:tavLst>
                                    </p:anim>
                                    <p:anim calcmode="lin" valueType="num">
                                      <p:cBhvr additive="base">
                                        <p:cTn id="75" dur="500" fill="hold"/>
                                        <p:tgtEl>
                                          <p:spTgt spid="35"/>
                                        </p:tgtEl>
                                        <p:attrNameLst>
                                          <p:attrName>ppt_y</p:attrName>
                                        </p:attrNameLst>
                                      </p:cBhvr>
                                      <p:tavLst>
                                        <p:tav tm="0">
                                          <p:val>
                                            <p:strVal val="1+#ppt_h/2"/>
                                          </p:val>
                                        </p:tav>
                                        <p:tav tm="100000">
                                          <p:val>
                                            <p:strVal val="#ppt_y"/>
                                          </p:val>
                                        </p:tav>
                                      </p:tavLst>
                                    </p:anim>
                                  </p:childTnLst>
                                </p:cTn>
                              </p:par>
                            </p:childTnLst>
                          </p:cTn>
                        </p:par>
                        <p:par>
                          <p:cTn id="76" fill="hold">
                            <p:stCondLst>
                              <p:cond delay="6000"/>
                            </p:stCondLst>
                            <p:childTnLst>
                              <p:par>
                                <p:cTn id="77" presetID="2" presetClass="entr" presetSubtype="4"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additive="base">
                                        <p:cTn id="79" dur="500" fill="hold"/>
                                        <p:tgtEl>
                                          <p:spTgt spid="36"/>
                                        </p:tgtEl>
                                        <p:attrNameLst>
                                          <p:attrName>ppt_x</p:attrName>
                                        </p:attrNameLst>
                                      </p:cBhvr>
                                      <p:tavLst>
                                        <p:tav tm="0">
                                          <p:val>
                                            <p:strVal val="#ppt_x"/>
                                          </p:val>
                                        </p:tav>
                                        <p:tav tm="100000">
                                          <p:val>
                                            <p:strVal val="#ppt_x"/>
                                          </p:val>
                                        </p:tav>
                                      </p:tavLst>
                                    </p:anim>
                                    <p:anim calcmode="lin" valueType="num">
                                      <p:cBhvr additive="base">
                                        <p:cTn id="80" dur="500" fill="hold"/>
                                        <p:tgtEl>
                                          <p:spTgt spid="36"/>
                                        </p:tgtEl>
                                        <p:attrNameLst>
                                          <p:attrName>ppt_y</p:attrName>
                                        </p:attrNameLst>
                                      </p:cBhvr>
                                      <p:tavLst>
                                        <p:tav tm="0">
                                          <p:val>
                                            <p:strVal val="1+#ppt_h/2"/>
                                          </p:val>
                                        </p:tav>
                                        <p:tav tm="100000">
                                          <p:val>
                                            <p:strVal val="#ppt_y"/>
                                          </p:val>
                                        </p:tav>
                                      </p:tavLst>
                                    </p:anim>
                                  </p:childTnLst>
                                </p:cTn>
                              </p:par>
                            </p:childTnLst>
                          </p:cTn>
                        </p:par>
                        <p:par>
                          <p:cTn id="81" fill="hold">
                            <p:stCondLst>
                              <p:cond delay="6500"/>
                            </p:stCondLst>
                            <p:childTnLst>
                              <p:par>
                                <p:cTn id="82" presetID="2" presetClass="entr" presetSubtype="4"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additive="base">
                                        <p:cTn id="84" dur="500" fill="hold"/>
                                        <p:tgtEl>
                                          <p:spTgt spid="37"/>
                                        </p:tgtEl>
                                        <p:attrNameLst>
                                          <p:attrName>ppt_x</p:attrName>
                                        </p:attrNameLst>
                                      </p:cBhvr>
                                      <p:tavLst>
                                        <p:tav tm="0">
                                          <p:val>
                                            <p:strVal val="#ppt_x"/>
                                          </p:val>
                                        </p:tav>
                                        <p:tav tm="100000">
                                          <p:val>
                                            <p:strVal val="#ppt_x"/>
                                          </p:val>
                                        </p:tav>
                                      </p:tavLst>
                                    </p:anim>
                                    <p:anim calcmode="lin" valueType="num">
                                      <p:cBhvr additive="base">
                                        <p:cTn id="8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P spid="26" grpId="0" animBg="1"/>
      <p:bldP spid="26" grpId="1" animBg="1"/>
      <p:bldP spid="27" grpId="0" animBg="1"/>
      <p:bldP spid="27" grpId="1"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E:\DATA RAIS\thèse\article\WSD\impact of WSD text classification\LNBI\Flowchart Classification.png"/>
          <p:cNvPicPr/>
          <p:nvPr/>
        </p:nvPicPr>
        <p:blipFill>
          <a:blip r:embed="rId3">
            <a:extLst>
              <a:ext uri="{28A0092B-C50C-407E-A947-70E740481C1C}">
                <a14:useLocalDpi xmlns:a14="http://schemas.microsoft.com/office/drawing/2010/main" val="0"/>
              </a:ext>
            </a:extLst>
          </a:blip>
          <a:srcRect/>
          <a:stretch>
            <a:fillRect/>
          </a:stretch>
        </p:blipFill>
        <p:spPr bwMode="auto">
          <a:xfrm>
            <a:off x="1859261" y="1188998"/>
            <a:ext cx="5360900" cy="4730283"/>
          </a:xfrm>
          <a:prstGeom prst="rect">
            <a:avLst/>
          </a:prstGeom>
          <a:noFill/>
          <a:ln>
            <a:noFill/>
          </a:ln>
        </p:spPr>
      </p:pic>
      <p:sp>
        <p:nvSpPr>
          <p:cNvPr id="8" name="Rectangle 7"/>
          <p:cNvSpPr/>
          <p:nvPr/>
        </p:nvSpPr>
        <p:spPr>
          <a:xfrm>
            <a:off x="0" y="-9252"/>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du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Texte</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9" name="Rectangle 8"/>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tratégies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ystème </a:t>
            </a:r>
            <a:r>
              <a:rPr lang="fr-FR" sz="1100" kern="0" dirty="0">
                <a:solidFill>
                  <a:schemeClr val="accent5">
                    <a:lumMod val="50000"/>
                  </a:schemeClr>
                </a:solidFill>
                <a:latin typeface="Georgia" panose="02040502050405020303" pitchFamily="18" charset="0"/>
              </a:rPr>
              <a:t>et corpus  </a:t>
            </a:r>
            <a:r>
              <a:rPr lang="fr-FR" sz="1100" kern="0" dirty="0" smtClean="0">
                <a:solidFill>
                  <a:schemeClr val="accent5">
                    <a:lumMod val="50000"/>
                  </a:schemeClr>
                </a:solidFill>
                <a:latin typeface="Georgia" panose="02040502050405020303" pitchFamily="18" charset="0"/>
              </a:rPr>
              <a:t>d’évaluation</a:t>
            </a:r>
            <a:endParaRPr lang="fr-FR" sz="1100" kern="0" dirty="0">
              <a:solidFill>
                <a:schemeClr val="accent5">
                  <a:lumMod val="50000"/>
                </a:schemeClr>
              </a:solidFill>
              <a:latin typeface="Georgia" panose="02040502050405020303" pitchFamily="18" charset="0"/>
            </a:endParaRPr>
          </a:p>
          <a:p>
            <a:pPr lvl="0"/>
            <a:r>
              <a:rPr lang="fr-FR" sz="1200" b="1" kern="0" dirty="0">
                <a:solidFill>
                  <a:schemeClr val="bg1"/>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sp>
        <p:nvSpPr>
          <p:cNvPr id="5" name="Rectangle 4"/>
          <p:cNvSpPr/>
          <p:nvPr/>
        </p:nvSpPr>
        <p:spPr>
          <a:xfrm>
            <a:off x="146884" y="6019060"/>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13.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Système proposé pour la catégorisation de documents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biomédicaux</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36</a:t>
            </a:fld>
            <a:endParaRPr lang="fr-FR"/>
          </a:p>
        </p:txBody>
      </p:sp>
      <p:sp>
        <p:nvSpPr>
          <p:cNvPr id="7" name="Rectangle 6"/>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29839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9" name="Rectangle 8"/>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0178" y="1481874"/>
            <a:ext cx="5201695" cy="9102966"/>
          </a:xfrm>
          <a:prstGeom prst="rect">
            <a:avLst/>
          </a:prstGeom>
        </p:spPr>
      </p:pic>
      <p:sp>
        <p:nvSpPr>
          <p:cNvPr id="7" name="Rectangle 6"/>
          <p:cNvSpPr/>
          <p:nvPr/>
        </p:nvSpPr>
        <p:spPr>
          <a:xfrm>
            <a:off x="0" y="-9252"/>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du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Texte</a:t>
            </a:r>
            <a:r>
              <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 </a:t>
            </a:r>
            <a:r>
              <a:rPr lang="en-US"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8" name="Rectangle 7"/>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tratégies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S</a:t>
            </a:r>
            <a:r>
              <a:rPr lang="fr-FR" sz="1100" kern="0" dirty="0" smtClean="0">
                <a:solidFill>
                  <a:schemeClr val="accent5">
                    <a:lumMod val="50000"/>
                  </a:schemeClr>
                </a:solidFill>
                <a:latin typeface="Georgia" panose="02040502050405020303" pitchFamily="18" charset="0"/>
              </a:rPr>
              <a:t>ystème </a:t>
            </a:r>
            <a:r>
              <a:rPr lang="fr-FR" sz="1100" kern="0" dirty="0">
                <a:solidFill>
                  <a:schemeClr val="accent5">
                    <a:lumMod val="50000"/>
                  </a:schemeClr>
                </a:solidFill>
                <a:latin typeface="Georgia" panose="02040502050405020303" pitchFamily="18" charset="0"/>
              </a:rPr>
              <a:t>et corpus  </a:t>
            </a:r>
            <a:r>
              <a:rPr lang="fr-FR" sz="1100" kern="0" dirty="0" smtClean="0">
                <a:solidFill>
                  <a:schemeClr val="accent5">
                    <a:lumMod val="50000"/>
                  </a:schemeClr>
                </a:solidFill>
                <a:latin typeface="Georgia" panose="02040502050405020303" pitchFamily="18" charset="0"/>
              </a:rPr>
              <a:t>d’évaluation</a:t>
            </a:r>
            <a:endParaRPr lang="fr-FR" sz="1100" kern="0" dirty="0">
              <a:solidFill>
                <a:schemeClr val="accent5">
                  <a:lumMod val="50000"/>
                </a:schemeClr>
              </a:solidFill>
              <a:latin typeface="Georgia" panose="02040502050405020303" pitchFamily="18" charset="0"/>
            </a:endParaRPr>
          </a:p>
          <a:p>
            <a:pPr lvl="0"/>
            <a:r>
              <a:rPr lang="fr-FR" sz="1100" kern="0" dirty="0">
                <a:solidFill>
                  <a:schemeClr val="accent5">
                    <a:lumMod val="50000"/>
                  </a:schemeClr>
                </a:solidFill>
                <a:latin typeface="Georgia" panose="02040502050405020303" pitchFamily="18" charset="0"/>
              </a:rPr>
              <a:t>Organigramme</a:t>
            </a:r>
          </a:p>
          <a:p>
            <a:pPr lvl="0"/>
            <a:r>
              <a:rPr lang="fr-FR" sz="1200" b="1" kern="0" dirty="0">
                <a:solidFill>
                  <a:schemeClr val="bg1"/>
                </a:solidFill>
                <a:latin typeface="Georgia" panose="02040502050405020303" pitchFamily="18" charset="0"/>
              </a:rPr>
              <a:t>Résultats &amp; Discussions</a:t>
            </a:r>
          </a:p>
        </p:txBody>
      </p:sp>
      <p:sp>
        <p:nvSpPr>
          <p:cNvPr id="3" name="Espace réservé du numéro de diapositive 2"/>
          <p:cNvSpPr>
            <a:spLocks noGrp="1"/>
          </p:cNvSpPr>
          <p:nvPr>
            <p:ph type="sldNum" sz="quarter" idx="12"/>
          </p:nvPr>
        </p:nvSpPr>
        <p:spPr/>
        <p:txBody>
          <a:bodyPr/>
          <a:lstStyle/>
          <a:p>
            <a:fld id="{75EDAB94-CD54-409F-8695-4F2B79843608}" type="slidenum">
              <a:rPr lang="fr-FR" smtClean="0"/>
              <a:t>37</a:t>
            </a:fld>
            <a:endParaRPr lang="fr-FR"/>
          </a:p>
        </p:txBody>
      </p:sp>
    </p:spTree>
    <p:extLst>
      <p:ext uri="{BB962C8B-B14F-4D97-AF65-F5344CB8AC3E}">
        <p14:creationId xmlns:p14="http://schemas.microsoft.com/office/powerpoint/2010/main" val="250295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4.90078E-6 4.84335E-6 L -0.00014 -0.78418 " pathEditMode="relative" rAng="0" ptsTypes="AA">
                                      <p:cBhvr>
                                        <p:cTn id="6" dur="2000" fill="hold"/>
                                        <p:tgtEl>
                                          <p:spTgt spid="2"/>
                                        </p:tgtEl>
                                        <p:attrNameLst>
                                          <p:attrName>ppt_x</p:attrName>
                                          <p:attrName>ppt_y</p:attrName>
                                        </p:attrNameLst>
                                      </p:cBhvr>
                                      <p:rCtr x="-15" y="-392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gner un rectangle à un seul coin 9"/>
          <p:cNvSpPr/>
          <p:nvPr/>
        </p:nvSpPr>
        <p:spPr>
          <a:xfrm>
            <a:off x="1354593" y="1345589"/>
            <a:ext cx="6364019" cy="1565552"/>
          </a:xfrm>
          <a:prstGeom prst="snip1Rect">
            <a:avLst/>
          </a:prstGeom>
          <a:solidFill>
            <a:schemeClr val="bg1"/>
          </a:solidFill>
          <a:ln w="28575">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L’indexation des documents consiste</a:t>
            </a:r>
            <a:r>
              <a:rPr lang="en-US" sz="1500" b="1" i="1" dirty="0">
                <a:solidFill>
                  <a:schemeClr val="accent5">
                    <a:lumMod val="50000"/>
                  </a:schemeClr>
                </a:solidFill>
                <a:latin typeface="Georgia" panose="02040502050405020303" pitchFamily="18" charset="0"/>
                <a:cs typeface="Times New Roman" panose="02020603050405020304" pitchFamily="18" charset="0"/>
              </a:rPr>
              <a:t>:</a:t>
            </a:r>
          </a:p>
          <a:p>
            <a:pPr marL="742950" lvl="2" indent="-285750" fontAlgn="base">
              <a:spcBef>
                <a:spcPct val="20000"/>
              </a:spcBef>
              <a:spcAft>
                <a:spcPct val="0"/>
              </a:spcAft>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Extraire, organiser</a:t>
            </a:r>
            <a:r>
              <a:rPr lang="en-US" sz="1500" dirty="0">
                <a:solidFill>
                  <a:schemeClr val="tx2">
                    <a:lumMod val="50000"/>
                  </a:schemeClr>
                </a:solidFill>
                <a:latin typeface="Georgia" panose="02040502050405020303" pitchFamily="18" charset="0"/>
                <a:cs typeface="Times New Roman" panose="02020603050405020304" pitchFamily="18" charset="0"/>
              </a:rPr>
              <a:t>, </a:t>
            </a:r>
            <a:r>
              <a:rPr lang="fr-FR" sz="1500" dirty="0">
                <a:solidFill>
                  <a:schemeClr val="tx2">
                    <a:lumMod val="50000"/>
                  </a:schemeClr>
                </a:solidFill>
                <a:latin typeface="Georgia" panose="02040502050405020303" pitchFamily="18" charset="0"/>
                <a:cs typeface="Times New Roman" panose="02020603050405020304" pitchFamily="18" charset="0"/>
              </a:rPr>
              <a:t>Structurer, indexer </a:t>
            </a:r>
          </a:p>
          <a:p>
            <a:pPr marL="742950" lvl="2" indent="-285750" fontAlgn="base">
              <a:spcBef>
                <a:spcPct val="20000"/>
              </a:spcBef>
              <a:spcAft>
                <a:spcPct val="0"/>
              </a:spcAft>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Sauvegarder le contenu sémantique (Index)</a:t>
            </a:r>
          </a:p>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L’indexation permet </a:t>
            </a:r>
          </a:p>
          <a:p>
            <a:pPr marL="742950" lvl="2" indent="-285750" fontAlgn="base">
              <a:spcBef>
                <a:spcPct val="20000"/>
              </a:spcBef>
              <a:spcAft>
                <a:spcPct val="0"/>
              </a:spcAft>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Retrouver rapidement les documents </a:t>
            </a:r>
          </a:p>
          <a:p>
            <a:pPr marL="742950" lvl="2" indent="-285750" fontAlgn="base">
              <a:spcBef>
                <a:spcPct val="20000"/>
              </a:spcBef>
              <a:spcAft>
                <a:spcPct val="0"/>
              </a:spcAft>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Positions, Fréquences </a:t>
            </a:r>
            <a:r>
              <a:rPr lang="fr-FR" sz="1500" dirty="0" smtClean="0">
                <a:solidFill>
                  <a:schemeClr val="tx2">
                    <a:lumMod val="50000"/>
                  </a:schemeClr>
                </a:solidFill>
                <a:latin typeface="Georgia" panose="02040502050405020303" pitchFamily="18" charset="0"/>
                <a:cs typeface="Times New Roman" panose="02020603050405020304" pitchFamily="18" charset="0"/>
              </a:rPr>
              <a:t>d’occurrence</a:t>
            </a:r>
          </a:p>
          <a:p>
            <a:pPr marL="742950" lvl="2" indent="-285750" fontAlgn="base">
              <a:spcBef>
                <a:spcPct val="20000"/>
              </a:spcBef>
              <a:spcAft>
                <a:spcPct val="0"/>
              </a:spcAft>
              <a:buSzPct val="85000"/>
              <a:buFont typeface="Wingdings" panose="05000000000000000000" pitchFamily="2" charset="2"/>
              <a:buChar char="ü"/>
            </a:pPr>
            <a:endParaRPr lang="fr-FR" sz="800" dirty="0">
              <a:solidFill>
                <a:schemeClr val="tx2">
                  <a:lumMod val="50000"/>
                </a:schemeClr>
              </a:solidFill>
              <a:latin typeface="Georgia" panose="02040502050405020303" pitchFamily="18" charset="0"/>
              <a:cs typeface="Times New Roman" panose="02020603050405020304" pitchFamily="18" charset="0"/>
            </a:endParaRPr>
          </a:p>
        </p:txBody>
      </p:sp>
      <p:sp>
        <p:nvSpPr>
          <p:cNvPr id="12" name="Rectangle à coins arrondis 11"/>
          <p:cNvSpPr/>
          <p:nvPr/>
        </p:nvSpPr>
        <p:spPr>
          <a:xfrm>
            <a:off x="581114" y="3936646"/>
            <a:ext cx="7910973" cy="560487"/>
          </a:xfrm>
          <a:prstGeom prst="roundRect">
            <a:avLst/>
          </a:prstGeom>
          <a:solidFill>
            <a:schemeClr val="bg1">
              <a:lumMod val="95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500" b="1" i="1" dirty="0">
                <a:solidFill>
                  <a:schemeClr val="accent5">
                    <a:lumMod val="50000"/>
                  </a:schemeClr>
                </a:solidFill>
                <a:latin typeface="Georgia" panose="02040502050405020303" pitchFamily="18" charset="0"/>
                <a:cs typeface="Times New Roman" panose="02020603050405020304" pitchFamily="18" charset="0"/>
              </a:rPr>
              <a:t>Indexation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Contrôlée</a:t>
            </a:r>
            <a:r>
              <a:rPr lang="en-US" sz="1500" dirty="0" smtClean="0">
                <a:solidFill>
                  <a:schemeClr val="accent5">
                    <a:lumMod val="50000"/>
                  </a:schemeClr>
                </a:solidFill>
                <a:latin typeface="Georgia" panose="02040502050405020303" pitchFamily="18" charset="0"/>
                <a:cs typeface="Times New Roman" panose="02020603050405020304" pitchFamily="18" charset="0"/>
              </a:rPr>
              <a:t>: </a:t>
            </a:r>
            <a:r>
              <a:rPr lang="fr-FR" sz="1500" dirty="0">
                <a:solidFill>
                  <a:schemeClr val="accent5">
                    <a:lumMod val="50000"/>
                  </a:schemeClr>
                </a:solidFill>
                <a:latin typeface="Georgia" panose="02040502050405020303" pitchFamily="18" charset="0"/>
                <a:cs typeface="Times New Roman" panose="02020603050405020304" pitchFamily="18" charset="0"/>
              </a:rPr>
              <a:t>le vocabulaire ou le langage d’indexation est défini a priori (utilisation exclusive)</a:t>
            </a:r>
          </a:p>
        </p:txBody>
      </p:sp>
      <p:cxnSp>
        <p:nvCxnSpPr>
          <p:cNvPr id="15" name="Connecteur en angle 14"/>
          <p:cNvCxnSpPr>
            <a:stCxn id="10" idx="2"/>
            <a:endCxn id="12" idx="1"/>
          </p:cNvCxnSpPr>
          <p:nvPr/>
        </p:nvCxnSpPr>
        <p:spPr>
          <a:xfrm rot="10800000" flipV="1">
            <a:off x="581115" y="2128364"/>
            <a:ext cx="773479" cy="2088525"/>
          </a:xfrm>
          <a:prstGeom prst="bentConnector3">
            <a:avLst>
              <a:gd name="adj1" fmla="val 129555"/>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en angle 17"/>
          <p:cNvCxnSpPr>
            <a:stCxn id="10" idx="2"/>
            <a:endCxn id="19" idx="1"/>
          </p:cNvCxnSpPr>
          <p:nvPr/>
        </p:nvCxnSpPr>
        <p:spPr>
          <a:xfrm rot="10800000" flipV="1">
            <a:off x="581115" y="2128364"/>
            <a:ext cx="773478" cy="1351705"/>
          </a:xfrm>
          <a:prstGeom prst="bentConnector3">
            <a:avLst>
              <a:gd name="adj1" fmla="val 129555"/>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à coins arrondis 18"/>
          <p:cNvSpPr/>
          <p:nvPr/>
        </p:nvSpPr>
        <p:spPr>
          <a:xfrm>
            <a:off x="581115" y="3163015"/>
            <a:ext cx="7910972" cy="634110"/>
          </a:xfrm>
          <a:prstGeom prst="roundRect">
            <a:avLst/>
          </a:prstGeom>
          <a:solidFill>
            <a:schemeClr val="bg1">
              <a:lumMod val="95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b="1" i="1" dirty="0">
                <a:solidFill>
                  <a:schemeClr val="accent5">
                    <a:lumMod val="50000"/>
                  </a:schemeClr>
                </a:solidFill>
                <a:latin typeface="Georgia" panose="02040502050405020303" pitchFamily="18" charset="0"/>
                <a:cs typeface="Times New Roman" panose="02020603050405020304" pitchFamily="18" charset="0"/>
              </a:rPr>
              <a:t>Indexation Libre</a:t>
            </a:r>
            <a:r>
              <a:rPr lang="en-US" sz="1500" dirty="0">
                <a:solidFill>
                  <a:schemeClr val="accent5">
                    <a:lumMod val="50000"/>
                  </a:schemeClr>
                </a:solidFill>
                <a:latin typeface="Georgia" panose="02040502050405020303" pitchFamily="18" charset="0"/>
                <a:cs typeface="Times New Roman" panose="02020603050405020304" pitchFamily="18" charset="0"/>
              </a:rPr>
              <a:t>: </a:t>
            </a:r>
            <a:r>
              <a:rPr lang="fr-FR" sz="1500" dirty="0">
                <a:solidFill>
                  <a:schemeClr val="accent5">
                    <a:lumMod val="50000"/>
                  </a:schemeClr>
                </a:solidFill>
                <a:latin typeface="Georgia" panose="02040502050405020303" pitchFamily="18" charset="0"/>
                <a:cs typeface="Times New Roman" panose="02020603050405020304" pitchFamily="18" charset="0"/>
              </a:rPr>
              <a:t>extraction des termes du lexique biomédical sans utiliser des </a:t>
            </a:r>
            <a:r>
              <a:rPr lang="fr-FR" sz="1500" dirty="0" smtClean="0">
                <a:solidFill>
                  <a:schemeClr val="accent5">
                    <a:lumMod val="50000"/>
                  </a:schemeClr>
                </a:solidFill>
                <a:latin typeface="Georgia" panose="02040502050405020303" pitchFamily="18" charset="0"/>
                <a:cs typeface="Times New Roman" panose="02020603050405020304" pitchFamily="18" charset="0"/>
              </a:rPr>
              <a:t>ressources </a:t>
            </a:r>
            <a:r>
              <a:rPr lang="fr-FR" sz="1500" dirty="0">
                <a:solidFill>
                  <a:schemeClr val="accent5">
                    <a:lumMod val="50000"/>
                  </a:schemeClr>
                </a:solidFill>
                <a:latin typeface="Georgia" panose="02040502050405020303" pitchFamily="18" charset="0"/>
                <a:cs typeface="Times New Roman" panose="02020603050405020304" pitchFamily="18" charset="0"/>
              </a:rPr>
              <a:t>de connaissance</a:t>
            </a:r>
          </a:p>
        </p:txBody>
      </p:sp>
      <p:sp>
        <p:nvSpPr>
          <p:cNvPr id="13" name="Rectangle 12"/>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4" name="Rectangle 13"/>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et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r>
              <a:rPr lang="fr-FR" sz="1100" kern="0" dirty="0">
                <a:solidFill>
                  <a:schemeClr val="accent5">
                    <a:lumMod val="50000"/>
                  </a:schemeClr>
                </a:solidFill>
                <a:latin typeface="Georgia" panose="02040502050405020303" pitchFamily="18" charset="0"/>
              </a:rPr>
              <a:t>P</a:t>
            </a:r>
            <a:r>
              <a:rPr lang="fr-FR" sz="1100" kern="0" dirty="0" smtClean="0">
                <a:solidFill>
                  <a:schemeClr val="accent5">
                    <a:lumMod val="50000"/>
                  </a:schemeClr>
                </a:solidFill>
                <a:latin typeface="Georgia" panose="02040502050405020303" pitchFamily="18" charset="0"/>
              </a:rPr>
              <a:t>rocessus </a:t>
            </a:r>
            <a:r>
              <a:rPr lang="fr-FR" sz="1100" kern="0" dirty="0">
                <a:solidFill>
                  <a:schemeClr val="accent5">
                    <a:lumMod val="50000"/>
                  </a:schemeClr>
                </a:solidFill>
                <a:latin typeface="Georgia" panose="02040502050405020303" pitchFamily="18" charset="0"/>
              </a:rPr>
              <a:t>de recherche d’information</a:t>
            </a: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38</a:t>
            </a:fld>
            <a:endParaRPr lang="fr-FR"/>
          </a:p>
        </p:txBody>
      </p:sp>
      <p:sp>
        <p:nvSpPr>
          <p:cNvPr id="16" name="Rectangle 1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0" name="Rectangle 19"/>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
        <p:nvSpPr>
          <p:cNvPr id="17" name="Parchemin horizontal 16"/>
          <p:cNvSpPr/>
          <p:nvPr/>
        </p:nvSpPr>
        <p:spPr>
          <a:xfrm>
            <a:off x="717619" y="4625825"/>
            <a:ext cx="7637961" cy="1796279"/>
          </a:xfrm>
          <a:prstGeom prst="horizontalScroll">
            <a:avLst>
              <a:gd name="adj" fmla="val 7124"/>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Étudier l’impact des stratégies de conceptualisation tout en appliquant les trois stratégies de </a:t>
            </a:r>
            <a:r>
              <a:rPr lang="fr-FR" sz="1500" dirty="0" smtClean="0">
                <a:solidFill>
                  <a:schemeClr val="tx2">
                    <a:lumMod val="50000"/>
                  </a:schemeClr>
                </a:solidFill>
                <a:latin typeface="Georgia" panose="02040502050405020303" pitchFamily="18" charset="0"/>
                <a:cs typeface="Times New Roman" panose="02020603050405020304" pitchFamily="18" charset="0"/>
              </a:rPr>
              <a:t>désambiguïsation </a:t>
            </a:r>
            <a:r>
              <a:rPr lang="fr-FR" sz="1500" dirty="0">
                <a:solidFill>
                  <a:schemeClr val="tx2">
                    <a:lumMod val="50000"/>
                  </a:schemeClr>
                </a:solidFill>
                <a:latin typeface="Georgia" panose="02040502050405020303" pitchFamily="18" charset="0"/>
                <a:cs typeface="Times New Roman" panose="02020603050405020304" pitchFamily="18" charset="0"/>
              </a:rPr>
              <a:t>au système d’indexation de document </a:t>
            </a:r>
          </a:p>
          <a:p>
            <a:pPr marL="285750"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Évaluer la </a:t>
            </a:r>
            <a:r>
              <a:rPr lang="fr-FR" sz="1500" dirty="0">
                <a:solidFill>
                  <a:schemeClr val="tx2">
                    <a:lumMod val="50000"/>
                  </a:schemeClr>
                </a:solidFill>
                <a:latin typeface="Georgia" panose="02040502050405020303" pitchFamily="18" charset="0"/>
                <a:cs typeface="Times New Roman" panose="02020603050405020304" pitchFamily="18" charset="0"/>
              </a:rPr>
              <a:t>contribution </a:t>
            </a:r>
            <a:r>
              <a:rPr lang="fr-FR" sz="1500" dirty="0" smtClean="0">
                <a:solidFill>
                  <a:schemeClr val="tx2">
                    <a:lumMod val="50000"/>
                  </a:schemeClr>
                </a:solidFill>
                <a:latin typeface="Georgia" panose="02040502050405020303" pitchFamily="18" charset="0"/>
                <a:cs typeface="Times New Roman" panose="02020603050405020304" pitchFamily="18" charset="0"/>
              </a:rPr>
              <a:t>du WSD </a:t>
            </a:r>
            <a:r>
              <a:rPr lang="fr-FR" sz="1500" dirty="0">
                <a:solidFill>
                  <a:schemeClr val="tx2">
                    <a:lumMod val="50000"/>
                  </a:schemeClr>
                </a:solidFill>
                <a:latin typeface="Georgia" panose="02040502050405020303" pitchFamily="18" charset="0"/>
                <a:cs typeface="Times New Roman" panose="02020603050405020304" pitchFamily="18" charset="0"/>
              </a:rPr>
              <a:t>au système de Recherche d’Informations Biomédicales</a:t>
            </a:r>
          </a:p>
        </p:txBody>
      </p:sp>
    </p:spTree>
    <p:extLst>
      <p:ext uri="{BB962C8B-B14F-4D97-AF65-F5344CB8AC3E}">
        <p14:creationId xmlns:p14="http://schemas.microsoft.com/office/powerpoint/2010/main" val="44802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gner un rectangle à un seul coin 23"/>
          <p:cNvSpPr/>
          <p:nvPr/>
        </p:nvSpPr>
        <p:spPr>
          <a:xfrm>
            <a:off x="1462170" y="1239211"/>
            <a:ext cx="5718559" cy="907618"/>
          </a:xfrm>
          <a:prstGeom prst="snip1Rect">
            <a:avLst/>
          </a:prstGeom>
          <a:solidFill>
            <a:schemeClr val="bg1"/>
          </a:solidFill>
          <a:ln w="28575">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L’objectif d’un Système de recherche d'informations</a:t>
            </a:r>
          </a:p>
          <a:p>
            <a:pPr marL="742950" lvl="2"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Obtenir les documents les plus pertinents</a:t>
            </a:r>
            <a:endParaRPr lang="en-US" sz="1500" dirty="0">
              <a:solidFill>
                <a:schemeClr val="tx2">
                  <a:lumMod val="50000"/>
                </a:schemeClr>
              </a:solidFill>
              <a:latin typeface="Georgia" panose="02040502050405020303" pitchFamily="18" charset="0"/>
              <a:cs typeface="Times New Roman" panose="02020603050405020304" pitchFamily="18" charset="0"/>
            </a:endParaRPr>
          </a:p>
          <a:p>
            <a:pPr marL="742950" lvl="2"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Répondre à une requête de besoin d'informations</a:t>
            </a:r>
            <a:r>
              <a:rPr lang="en-US" sz="1500" dirty="0">
                <a:solidFill>
                  <a:schemeClr val="tx2">
                    <a:lumMod val="50000"/>
                  </a:schemeClr>
                </a:solidFill>
                <a:latin typeface="Georgia" panose="02040502050405020303" pitchFamily="18" charset="0"/>
                <a:cs typeface="Times New Roman" panose="02020603050405020304" pitchFamily="18" charset="0"/>
              </a:rPr>
              <a:t> </a:t>
            </a:r>
          </a:p>
        </p:txBody>
      </p:sp>
      <p:sp>
        <p:nvSpPr>
          <p:cNvPr id="27" name="Rectangle à coins arrondis 26"/>
          <p:cNvSpPr/>
          <p:nvPr/>
        </p:nvSpPr>
        <p:spPr>
          <a:xfrm>
            <a:off x="611159" y="2279310"/>
            <a:ext cx="8411732" cy="302027"/>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b="1" i="1" dirty="0">
                <a:solidFill>
                  <a:schemeClr val="accent5">
                    <a:lumMod val="50000"/>
                  </a:schemeClr>
                </a:solidFill>
                <a:latin typeface="Georgia" panose="02040502050405020303" pitchFamily="18" charset="0"/>
                <a:cs typeface="Times New Roman" panose="02020603050405020304" pitchFamily="18" charset="0"/>
              </a:rPr>
              <a:t>Création du vecteur de document et de requête</a:t>
            </a:r>
          </a:p>
        </p:txBody>
      </p:sp>
      <p:cxnSp>
        <p:nvCxnSpPr>
          <p:cNvPr id="28" name="Connecteur en angle 27"/>
          <p:cNvCxnSpPr>
            <a:stCxn id="24" idx="2"/>
            <a:endCxn id="33" idx="1"/>
          </p:cNvCxnSpPr>
          <p:nvPr/>
        </p:nvCxnSpPr>
        <p:spPr>
          <a:xfrm rot="10800000" flipV="1">
            <a:off x="611162" y="1693020"/>
            <a:ext cx="851008" cy="1929672"/>
          </a:xfrm>
          <a:prstGeom prst="bentConnector3">
            <a:avLst>
              <a:gd name="adj1" fmla="val 126862"/>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en angle 28"/>
          <p:cNvCxnSpPr>
            <a:endCxn id="27" idx="1"/>
          </p:cNvCxnSpPr>
          <p:nvPr/>
        </p:nvCxnSpPr>
        <p:spPr>
          <a:xfrm rot="10800000" flipV="1">
            <a:off x="611159" y="1671448"/>
            <a:ext cx="839056" cy="758875"/>
          </a:xfrm>
          <a:prstGeom prst="bentConnector3">
            <a:avLst>
              <a:gd name="adj1" fmla="val 127245"/>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à coins arrondis 32"/>
          <p:cNvSpPr/>
          <p:nvPr/>
        </p:nvSpPr>
        <p:spPr>
          <a:xfrm>
            <a:off x="611162" y="3471678"/>
            <a:ext cx="8411732" cy="302027"/>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b="1" i="1" dirty="0">
                <a:solidFill>
                  <a:schemeClr val="accent5">
                    <a:lumMod val="50000"/>
                  </a:schemeClr>
                </a:solidFill>
                <a:latin typeface="Georgia" panose="02040502050405020303" pitchFamily="18" charset="0"/>
                <a:cs typeface="Times New Roman" panose="02020603050405020304" pitchFamily="18" charset="0"/>
              </a:rPr>
              <a:t>Classement des documents les plus pertinents</a:t>
            </a:r>
          </a:p>
        </p:txBody>
      </p:sp>
      <p:sp>
        <p:nvSpPr>
          <p:cNvPr id="38" name="Rectangle 37"/>
          <p:cNvSpPr/>
          <p:nvPr/>
        </p:nvSpPr>
        <p:spPr>
          <a:xfrm>
            <a:off x="561917" y="2552035"/>
            <a:ext cx="8406567" cy="877163"/>
          </a:xfrm>
          <a:prstGeom prst="rect">
            <a:avLst/>
          </a:prstGeom>
        </p:spPr>
        <p:txBody>
          <a:bodyPr wrap="square">
            <a:spAutoFit/>
          </a:bodyPr>
          <a:lstStyle/>
          <a:p>
            <a:pPr marL="285750" lvl="1"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Représenter les documents et les requêtes par un ensemble de concepts du méta-thesaurus</a:t>
            </a:r>
            <a:r>
              <a:rPr lang="en-US" sz="1500" dirty="0">
                <a:solidFill>
                  <a:schemeClr val="tx2">
                    <a:lumMod val="50000"/>
                  </a:schemeClr>
                </a:solidFill>
                <a:latin typeface="Georgia" panose="02040502050405020303" pitchFamily="18" charset="0"/>
                <a:cs typeface="Times New Roman" panose="02020603050405020304" pitchFamily="18" charset="0"/>
              </a:rPr>
              <a:t>,</a:t>
            </a:r>
          </a:p>
          <a:p>
            <a:pPr marL="285750" lvl="1"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Chaque concept de méta-thésaurus </a:t>
            </a:r>
            <a:r>
              <a:rPr lang="fr-FR" sz="1500" dirty="0" smtClean="0">
                <a:solidFill>
                  <a:schemeClr val="tx2">
                    <a:lumMod val="50000"/>
                  </a:schemeClr>
                </a:solidFill>
                <a:latin typeface="Georgia" panose="02040502050405020303" pitchFamily="18" charset="0"/>
                <a:cs typeface="Times New Roman" panose="02020603050405020304" pitchFamily="18" charset="0"/>
              </a:rPr>
              <a:t>ambiguë est </a:t>
            </a:r>
            <a:r>
              <a:rPr lang="fr-FR" sz="1500" dirty="0">
                <a:solidFill>
                  <a:schemeClr val="tx2">
                    <a:lumMod val="50000"/>
                  </a:schemeClr>
                </a:solidFill>
                <a:latin typeface="Georgia" panose="02040502050405020303" pitchFamily="18" charset="0"/>
                <a:cs typeface="Times New Roman" panose="02020603050405020304" pitchFamily="18" charset="0"/>
              </a:rPr>
              <a:t>étiqueté avec le sens le plus probable</a:t>
            </a:r>
          </a:p>
          <a:p>
            <a:pPr marL="285750" lvl="1"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Formulant le modèle d'indexation en fonction des vecteurs descripteurs des documents</a:t>
            </a:r>
            <a:endParaRPr lang="en-US"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39" name="Rectangle 38"/>
          <p:cNvSpPr/>
          <p:nvPr/>
        </p:nvSpPr>
        <p:spPr>
          <a:xfrm>
            <a:off x="561917" y="3807754"/>
            <a:ext cx="8815508" cy="600164"/>
          </a:xfrm>
          <a:prstGeom prst="rect">
            <a:avLst/>
          </a:prstGeom>
        </p:spPr>
        <p:txBody>
          <a:bodyPr wrap="square">
            <a:spAutoFit/>
          </a:bodyPr>
          <a:lstStyle/>
          <a:p>
            <a:pPr marL="285750" lvl="1"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Le document est classé par ordre décroissant de pertinence prédite par rapport à la requête,</a:t>
            </a:r>
            <a:endParaRPr lang="en-US" sz="1500" dirty="0">
              <a:solidFill>
                <a:schemeClr val="tx2">
                  <a:lumMod val="50000"/>
                </a:schemeClr>
              </a:solidFill>
              <a:latin typeface="Georgia" panose="02040502050405020303" pitchFamily="18" charset="0"/>
              <a:cs typeface="Times New Roman" panose="02020603050405020304" pitchFamily="18" charset="0"/>
            </a:endParaRPr>
          </a:p>
          <a:p>
            <a:pPr marL="285750" lvl="1"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tx2">
                    <a:lumMod val="50000"/>
                  </a:schemeClr>
                </a:solidFill>
                <a:latin typeface="Georgia" panose="02040502050405020303" pitchFamily="18" charset="0"/>
                <a:cs typeface="Times New Roman" panose="02020603050405020304" pitchFamily="18" charset="0"/>
              </a:rPr>
              <a:t>Score de pertinence du document par rapport à la requête</a:t>
            </a:r>
            <a:r>
              <a:rPr lang="en-US" sz="1500" dirty="0">
                <a:solidFill>
                  <a:schemeClr val="tx2">
                    <a:lumMod val="50000"/>
                  </a:schemeClr>
                </a:solidFill>
                <a:latin typeface="Georgia" panose="02040502050405020303" pitchFamily="18" charset="0"/>
                <a:cs typeface="Times New Roman" panose="02020603050405020304" pitchFamily="18" charset="0"/>
              </a:rPr>
              <a:t>,</a:t>
            </a:r>
            <a:r>
              <a:rPr lang="fr-FR" sz="1500" dirty="0">
                <a:solidFill>
                  <a:schemeClr val="tx2">
                    <a:lumMod val="50000"/>
                  </a:schemeClr>
                </a:solidFill>
                <a:latin typeface="Georgia" panose="02040502050405020303" pitchFamily="18" charset="0"/>
                <a:cs typeface="Times New Roman" panose="02020603050405020304" pitchFamily="18" charset="0"/>
              </a:rPr>
              <a:t> à l'aide de modèles de pondération</a:t>
            </a:r>
            <a:endParaRPr lang="en-US"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14" name="Rectangle à coins arrondis 13"/>
          <p:cNvSpPr/>
          <p:nvPr/>
        </p:nvSpPr>
        <p:spPr>
          <a:xfrm>
            <a:off x="346765" y="4493933"/>
            <a:ext cx="4514140" cy="1718610"/>
          </a:xfrm>
          <a:prstGeom prst="roundRect">
            <a:avLst/>
          </a:prstGeom>
          <a:noFill/>
          <a:ln w="31750" cmpd="sng">
            <a:solidFill>
              <a:srgbClr val="002060">
                <a:alpha val="91000"/>
              </a:srgb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fr-FR" sz="1500" b="1" i="1" dirty="0">
                <a:solidFill>
                  <a:schemeClr val="accent5">
                    <a:lumMod val="50000"/>
                  </a:schemeClr>
                </a:solidFill>
                <a:latin typeface="Georgia" panose="02040502050405020303" pitchFamily="18" charset="0"/>
                <a:cs typeface="Times New Roman" panose="02020603050405020304" pitchFamily="18" charset="0"/>
              </a:rPr>
              <a:t>TF-IDF</a:t>
            </a:r>
            <a:r>
              <a:rPr lang="en-US" altLang="fr-FR" sz="1300" b="1" dirty="0">
                <a:solidFill>
                  <a:schemeClr val="tx1"/>
                </a:solidFill>
                <a:latin typeface="Georgia" panose="02040502050405020303" pitchFamily="18" charset="0"/>
                <a:cs typeface="Times New Roman" panose="02020603050405020304" pitchFamily="18" charset="0"/>
              </a:rPr>
              <a:t>: </a:t>
            </a:r>
            <a:r>
              <a:rPr lang="fr-FR" altLang="fr-FR" sz="1500" dirty="0">
                <a:solidFill>
                  <a:schemeClr val="tx2">
                    <a:lumMod val="50000"/>
                  </a:schemeClr>
                </a:solidFill>
                <a:latin typeface="Georgia" panose="02040502050405020303" pitchFamily="18" charset="0"/>
                <a:cs typeface="Times New Roman" panose="02020603050405020304" pitchFamily="18" charset="0"/>
              </a:rPr>
              <a:t>Attribue un poids élevé à un terme, s'il apparaît fréquemment dans le document mais rarement </a:t>
            </a:r>
            <a:r>
              <a:rPr lang="fr-FR" altLang="fr-FR" sz="1500" dirty="0" smtClean="0">
                <a:solidFill>
                  <a:schemeClr val="tx2">
                    <a:lumMod val="50000"/>
                  </a:schemeClr>
                </a:solidFill>
                <a:latin typeface="Georgia" panose="02040502050405020303" pitchFamily="18" charset="0"/>
                <a:cs typeface="Times New Roman" panose="02020603050405020304" pitchFamily="18" charset="0"/>
              </a:rPr>
              <a:t>dans </a:t>
            </a:r>
            <a:r>
              <a:rPr lang="fr-FR" altLang="fr-FR" sz="1500" dirty="0">
                <a:solidFill>
                  <a:schemeClr val="tx2">
                    <a:lumMod val="50000"/>
                  </a:schemeClr>
                </a:solidFill>
                <a:latin typeface="Georgia" panose="02040502050405020303" pitchFamily="18" charset="0"/>
                <a:cs typeface="Times New Roman" panose="02020603050405020304" pitchFamily="18" charset="0"/>
              </a:rPr>
              <a:t>la collection de </a:t>
            </a:r>
            <a:r>
              <a:rPr lang="fr-FR" altLang="fr-FR" sz="1500" dirty="0" smtClean="0">
                <a:solidFill>
                  <a:schemeClr val="tx2">
                    <a:lumMod val="50000"/>
                  </a:schemeClr>
                </a:solidFill>
                <a:latin typeface="Georgia" panose="02040502050405020303" pitchFamily="18" charset="0"/>
                <a:cs typeface="Times New Roman" panose="02020603050405020304" pitchFamily="18" charset="0"/>
              </a:rPr>
              <a:t>document</a:t>
            </a:r>
            <a:r>
              <a:rPr lang="fr-FR" altLang="fr-FR" sz="1300" b="1" i="1" dirty="0">
                <a:solidFill>
                  <a:schemeClr val="tx1"/>
                </a:solidFill>
                <a:latin typeface="Georgia" panose="02040502050405020303" pitchFamily="18" charset="0"/>
                <a:cs typeface="Times New Roman" panose="02020603050405020304" pitchFamily="18" charset="0"/>
              </a:rPr>
              <a:t>		</a:t>
            </a:r>
          </a:p>
          <a:p>
            <a:pPr marL="241316" indent="-241316">
              <a:buFont typeface="Wingdings" pitchFamily="2" charset="2"/>
              <a:buChar char="Ø"/>
            </a:pPr>
            <a:endParaRPr lang="fr-FR" altLang="fr-FR" sz="1300" b="1" i="1" dirty="0">
              <a:solidFill>
                <a:schemeClr val="tx1"/>
              </a:solidFill>
              <a:latin typeface="Georgia" panose="02040502050405020303" pitchFamily="18" charset="0"/>
              <a:cs typeface="Times New Roman" panose="02020603050405020304" pitchFamily="18" charset="0"/>
            </a:endParaRPr>
          </a:p>
          <a:p>
            <a:endParaRPr lang="fr-FR" altLang="fr-FR" sz="1300" dirty="0">
              <a:solidFill>
                <a:schemeClr val="tx1"/>
              </a:solidFill>
              <a:latin typeface="Georgia" panose="02040502050405020303" pitchFamily="18" charset="0"/>
              <a:cs typeface="Times New Roman" panose="02020603050405020304" pitchFamily="18" charset="0"/>
            </a:endParaRPr>
          </a:p>
          <a:p>
            <a:endParaRPr lang="fr-FR" altLang="fr-FR" sz="1300" dirty="0" smtClean="0">
              <a:solidFill>
                <a:schemeClr val="tx1"/>
              </a:solidFill>
              <a:latin typeface="Georgia" panose="02040502050405020303" pitchFamily="18" charset="0"/>
              <a:cs typeface="Times New Roman" panose="02020603050405020304" pitchFamily="18" charset="0"/>
            </a:endParaRPr>
          </a:p>
          <a:p>
            <a:endParaRPr lang="fr-FR" altLang="fr-FR" sz="1300" dirty="0">
              <a:solidFill>
                <a:schemeClr val="tx1"/>
              </a:solidFill>
              <a:latin typeface="Georgia" panose="02040502050405020303" pitchFamily="18" charset="0"/>
              <a:cs typeface="Times New Roman" panose="02020603050405020304" pitchFamily="18" charset="0"/>
            </a:endParaRPr>
          </a:p>
        </p:txBody>
      </p:sp>
      <p:sp>
        <p:nvSpPr>
          <p:cNvPr id="15" name="Rectangle à coins arrondis 14"/>
          <p:cNvSpPr/>
          <p:nvPr/>
        </p:nvSpPr>
        <p:spPr>
          <a:xfrm>
            <a:off x="4980628" y="4493934"/>
            <a:ext cx="3987856" cy="1718609"/>
          </a:xfrm>
          <a:prstGeom prst="roundRect">
            <a:avLst/>
          </a:prstGeom>
          <a:noFill/>
          <a:ln w="31750" cmpd="sng">
            <a:solidFill>
              <a:srgbClr val="002060">
                <a:alpha val="91000"/>
              </a:srgb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sz="1500" b="1" i="1" dirty="0">
                <a:solidFill>
                  <a:schemeClr val="accent5">
                    <a:lumMod val="50000"/>
                  </a:schemeClr>
                </a:solidFill>
                <a:latin typeface="Georgia" panose="02040502050405020303" pitchFamily="18" charset="0"/>
                <a:cs typeface="Times New Roman" panose="02020603050405020304" pitchFamily="18" charset="0"/>
              </a:rPr>
              <a:t>Okapi BM25</a:t>
            </a:r>
            <a:r>
              <a:rPr lang="fr-FR" altLang="fr-FR" sz="1300" b="1" dirty="0">
                <a:solidFill>
                  <a:schemeClr val="tx1"/>
                </a:solidFill>
                <a:latin typeface="Georgia" panose="02040502050405020303" pitchFamily="18" charset="0"/>
                <a:cs typeface="Times New Roman" panose="02020603050405020304" pitchFamily="18" charset="0"/>
              </a:rPr>
              <a:t> : </a:t>
            </a:r>
            <a:r>
              <a:rPr lang="fr-FR" altLang="fr-FR" sz="1500" dirty="0">
                <a:solidFill>
                  <a:schemeClr val="tx2">
                    <a:lumMod val="50000"/>
                  </a:schemeClr>
                </a:solidFill>
                <a:latin typeface="Georgia" panose="02040502050405020303" pitchFamily="18" charset="0"/>
                <a:cs typeface="Times New Roman" panose="02020603050405020304" pitchFamily="18" charset="0"/>
              </a:rPr>
              <a:t>O</a:t>
            </a:r>
            <a:r>
              <a:rPr lang="fr-FR" sz="1500" dirty="0">
                <a:solidFill>
                  <a:schemeClr val="tx2">
                    <a:lumMod val="50000"/>
                  </a:schemeClr>
                </a:solidFill>
                <a:latin typeface="Georgia" panose="02040502050405020303" pitchFamily="18" charset="0"/>
                <a:cs typeface="Times New Roman" panose="02020603050405020304" pitchFamily="18" charset="0"/>
              </a:rPr>
              <a:t>rdonne les documents en fonction de la fréquence des termes qui apparaissent dans chaque document</a:t>
            </a:r>
            <a:endParaRPr lang="fr-FR" altLang="fr-FR" sz="1500" dirty="0">
              <a:solidFill>
                <a:schemeClr val="tx2">
                  <a:lumMod val="50000"/>
                </a:schemeClr>
              </a:solidFill>
              <a:latin typeface="Georgia" panose="02040502050405020303" pitchFamily="18" charset="0"/>
              <a:cs typeface="Times New Roman" panose="02020603050405020304" pitchFamily="18" charset="0"/>
            </a:endParaRPr>
          </a:p>
          <a:p>
            <a:endParaRPr lang="fr-FR" altLang="fr-FR" sz="1300" dirty="0" smtClean="0">
              <a:solidFill>
                <a:schemeClr val="tx1"/>
              </a:solidFill>
              <a:latin typeface="Georgia" panose="02040502050405020303" pitchFamily="18" charset="0"/>
              <a:cs typeface="Times New Roman" panose="02020603050405020304" pitchFamily="18" charset="0"/>
            </a:endParaRPr>
          </a:p>
          <a:p>
            <a:endParaRPr lang="fr-FR" altLang="fr-FR" sz="1300" dirty="0" smtClean="0">
              <a:solidFill>
                <a:schemeClr val="tx1"/>
              </a:solidFill>
              <a:latin typeface="Georgia" panose="02040502050405020303" pitchFamily="18" charset="0"/>
              <a:cs typeface="Times New Roman" panose="02020603050405020304" pitchFamily="18" charset="0"/>
            </a:endParaRPr>
          </a:p>
          <a:p>
            <a:endParaRPr lang="fr-FR" altLang="fr-FR" sz="1300" dirty="0">
              <a:solidFill>
                <a:schemeClr val="tx1"/>
              </a:solidFill>
              <a:latin typeface="Georgia" panose="02040502050405020303" pitchFamily="18" charset="0"/>
              <a:cs typeface="Times New Roman" panose="02020603050405020304" pitchFamily="18" charset="0"/>
            </a:endParaRPr>
          </a:p>
          <a:p>
            <a:endParaRPr lang="fr-FR" altLang="fr-FR" sz="1300" dirty="0">
              <a:solidFill>
                <a:schemeClr val="tx1"/>
              </a:solidFill>
              <a:latin typeface="Georgia" panose="02040502050405020303" pitchFamily="18" charset="0"/>
              <a:cs typeface="Times New Roman" panose="02020603050405020304" pitchFamily="18" charset="0"/>
            </a:endParaRPr>
          </a:p>
          <a:p>
            <a:endParaRPr lang="fr-FR" altLang="fr-FR" sz="1300" dirty="0">
              <a:solidFill>
                <a:schemeClr val="tx1"/>
              </a:solidFill>
              <a:latin typeface="Georgia" panose="02040502050405020303" pitchFamily="18" charset="0"/>
              <a:cs typeface="Times New Roman" panose="02020603050405020304" pitchFamily="18" charset="0"/>
            </a:endParaRPr>
          </a:p>
        </p:txBody>
      </p:sp>
      <p:sp>
        <p:nvSpPr>
          <p:cNvPr id="20" name="Rectangle 1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1" name="Rectangle 20"/>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et de </a:t>
            </a:r>
            <a:r>
              <a:rPr lang="fr-FR" sz="1100" kern="0" dirty="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r>
              <a:rPr lang="fr-FR" sz="1200" b="1" kern="0" dirty="0">
                <a:solidFill>
                  <a:schemeClr val="bg1"/>
                </a:solidFill>
                <a:latin typeface="Georgia" panose="02040502050405020303" pitchFamily="18" charset="0"/>
              </a:rPr>
              <a:t>P</a:t>
            </a:r>
            <a:r>
              <a:rPr lang="fr-FR" sz="1200" b="1" kern="0" dirty="0" smtClean="0">
                <a:solidFill>
                  <a:schemeClr val="bg1"/>
                </a:solidFill>
                <a:latin typeface="Georgia" panose="02040502050405020303" pitchFamily="18" charset="0"/>
              </a:rPr>
              <a:t>rocessus </a:t>
            </a:r>
            <a:r>
              <a:rPr lang="fr-FR" sz="1200" b="1" kern="0" dirty="0">
                <a:solidFill>
                  <a:schemeClr val="bg1"/>
                </a:solidFill>
                <a:latin typeface="Georgia" panose="02040502050405020303" pitchFamily="18" charset="0"/>
              </a:rPr>
              <a:t>de recherche d’information</a:t>
            </a: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graphicFrame>
        <p:nvGraphicFramePr>
          <p:cNvPr id="22" name="Objet 21"/>
          <p:cNvGraphicFramePr>
            <a:graphicFrameLocks noChangeAspect="1"/>
          </p:cNvGraphicFramePr>
          <p:nvPr>
            <p:extLst>
              <p:ext uri="{D42A27DB-BD31-4B8C-83A1-F6EECF244321}">
                <p14:modId xmlns:p14="http://schemas.microsoft.com/office/powerpoint/2010/main" val="840196580"/>
              </p:ext>
            </p:extLst>
          </p:nvPr>
        </p:nvGraphicFramePr>
        <p:xfrm>
          <a:off x="1085764" y="5120693"/>
          <a:ext cx="1135051" cy="590848"/>
        </p:xfrm>
        <a:graphic>
          <a:graphicData uri="http://schemas.openxmlformats.org/presentationml/2006/ole">
            <mc:AlternateContent xmlns:mc="http://schemas.openxmlformats.org/markup-compatibility/2006">
              <mc:Choice xmlns:v="urn:schemas-microsoft-com:vml" Requires="v">
                <p:oleObj spid="_x0000_s3815" name="Equation" r:id="rId4" imgW="927000" imgH="482400" progId="Equation.DSMT4">
                  <p:embed/>
                </p:oleObj>
              </mc:Choice>
              <mc:Fallback>
                <p:oleObj name="Equation" r:id="rId4" imgW="927000" imgH="482400" progId="Equation.DSMT4">
                  <p:embed/>
                  <p:pic>
                    <p:nvPicPr>
                      <p:cNvPr id="0" name=""/>
                      <p:cNvPicPr/>
                      <p:nvPr/>
                    </p:nvPicPr>
                    <p:blipFill>
                      <a:blip r:embed="rId5"/>
                      <a:stretch>
                        <a:fillRect/>
                      </a:stretch>
                    </p:blipFill>
                    <p:spPr>
                      <a:xfrm>
                        <a:off x="1085764" y="5120693"/>
                        <a:ext cx="1135051" cy="590848"/>
                      </a:xfrm>
                      <a:prstGeom prst="rect">
                        <a:avLst/>
                      </a:prstGeom>
                    </p:spPr>
                  </p:pic>
                </p:oleObj>
              </mc:Fallback>
            </mc:AlternateContent>
          </a:graphicData>
        </a:graphic>
      </p:graphicFrame>
      <p:graphicFrame>
        <p:nvGraphicFramePr>
          <p:cNvPr id="23" name="Objet 22"/>
          <p:cNvGraphicFramePr>
            <a:graphicFrameLocks noChangeAspect="1"/>
          </p:cNvGraphicFramePr>
          <p:nvPr>
            <p:extLst>
              <p:ext uri="{D42A27DB-BD31-4B8C-83A1-F6EECF244321}">
                <p14:modId xmlns:p14="http://schemas.microsoft.com/office/powerpoint/2010/main" val="1436042123"/>
              </p:ext>
            </p:extLst>
          </p:nvPr>
        </p:nvGraphicFramePr>
        <p:xfrm>
          <a:off x="3114705" y="5104857"/>
          <a:ext cx="1360427" cy="597990"/>
        </p:xfrm>
        <a:graphic>
          <a:graphicData uri="http://schemas.openxmlformats.org/presentationml/2006/ole">
            <mc:AlternateContent xmlns:mc="http://schemas.openxmlformats.org/markup-compatibility/2006">
              <mc:Choice xmlns:v="urn:schemas-microsoft-com:vml" Requires="v">
                <p:oleObj spid="_x0000_s3816" name="Equation" r:id="rId6" imgW="1155600" imgH="507960" progId="Equation.DSMT4">
                  <p:embed/>
                </p:oleObj>
              </mc:Choice>
              <mc:Fallback>
                <p:oleObj name="Equation" r:id="rId6" imgW="1155600" imgH="507960" progId="Equation.DSMT4">
                  <p:embed/>
                  <p:pic>
                    <p:nvPicPr>
                      <p:cNvPr id="0" name=""/>
                      <p:cNvPicPr/>
                      <p:nvPr/>
                    </p:nvPicPr>
                    <p:blipFill>
                      <a:blip r:embed="rId7"/>
                      <a:stretch>
                        <a:fillRect/>
                      </a:stretch>
                    </p:blipFill>
                    <p:spPr>
                      <a:xfrm>
                        <a:off x="3114705" y="5104857"/>
                        <a:ext cx="1360427" cy="597990"/>
                      </a:xfrm>
                      <a:prstGeom prst="rect">
                        <a:avLst/>
                      </a:prstGeom>
                    </p:spPr>
                  </p:pic>
                </p:oleObj>
              </mc:Fallback>
            </mc:AlternateContent>
          </a:graphicData>
        </a:graphic>
      </p:graphicFrame>
      <p:graphicFrame>
        <p:nvGraphicFramePr>
          <p:cNvPr id="25" name="Objet 24"/>
          <p:cNvGraphicFramePr>
            <a:graphicFrameLocks noChangeAspect="1"/>
          </p:cNvGraphicFramePr>
          <p:nvPr>
            <p:extLst>
              <p:ext uri="{D42A27DB-BD31-4B8C-83A1-F6EECF244321}">
                <p14:modId xmlns:p14="http://schemas.microsoft.com/office/powerpoint/2010/main" val="4273076444"/>
              </p:ext>
            </p:extLst>
          </p:nvPr>
        </p:nvGraphicFramePr>
        <p:xfrm>
          <a:off x="898622" y="5691215"/>
          <a:ext cx="3422827" cy="449715"/>
        </p:xfrm>
        <a:graphic>
          <a:graphicData uri="http://schemas.openxmlformats.org/presentationml/2006/ole">
            <mc:AlternateContent xmlns:mc="http://schemas.openxmlformats.org/markup-compatibility/2006">
              <mc:Choice xmlns:v="urn:schemas-microsoft-com:vml" Requires="v">
                <p:oleObj spid="_x0000_s3817" name="Equation" r:id="rId8" imgW="1739880" imgH="228600" progId="Equation.DSMT4">
                  <p:embed/>
                </p:oleObj>
              </mc:Choice>
              <mc:Fallback>
                <p:oleObj name="Equation" r:id="rId8" imgW="1739880" imgH="228600" progId="Equation.DSMT4">
                  <p:embed/>
                  <p:pic>
                    <p:nvPicPr>
                      <p:cNvPr id="0" name=""/>
                      <p:cNvPicPr/>
                      <p:nvPr/>
                    </p:nvPicPr>
                    <p:blipFill>
                      <a:blip r:embed="rId9"/>
                      <a:stretch>
                        <a:fillRect/>
                      </a:stretch>
                    </p:blipFill>
                    <p:spPr>
                      <a:xfrm>
                        <a:off x="898622" y="5691215"/>
                        <a:ext cx="3422827" cy="449715"/>
                      </a:xfrm>
                      <a:prstGeom prst="rect">
                        <a:avLst/>
                      </a:prstGeom>
                    </p:spPr>
                  </p:pic>
                </p:oleObj>
              </mc:Fallback>
            </mc:AlternateContent>
          </a:graphicData>
        </a:graphic>
      </p:graphicFrame>
      <p:pic>
        <p:nvPicPr>
          <p:cNvPr id="26" name="Image 25"/>
          <p:cNvPicPr/>
          <p:nvPr/>
        </p:nvPicPr>
        <p:blipFill>
          <a:blip r:embed="rId10">
            <a:extLst>
              <a:ext uri="{28A0092B-C50C-407E-A947-70E740481C1C}">
                <a14:useLocalDpi xmlns:a14="http://schemas.microsoft.com/office/drawing/2010/main" val="0"/>
              </a:ext>
            </a:extLst>
          </a:blip>
          <a:srcRect r="961" b="25053"/>
          <a:stretch>
            <a:fillRect/>
          </a:stretch>
        </p:blipFill>
        <p:spPr bwMode="auto">
          <a:xfrm>
            <a:off x="5599905" y="5178554"/>
            <a:ext cx="2797672" cy="1000739"/>
          </a:xfrm>
          <a:prstGeom prst="rect">
            <a:avLst/>
          </a:prstGeom>
          <a:noFill/>
          <a:ln>
            <a:noFill/>
          </a:ln>
        </p:spPr>
      </p:pic>
      <p:sp>
        <p:nvSpPr>
          <p:cNvPr id="2" name="Espace réservé du numéro de diapositive 1"/>
          <p:cNvSpPr>
            <a:spLocks noGrp="1"/>
          </p:cNvSpPr>
          <p:nvPr>
            <p:ph type="sldNum" sz="quarter" idx="12"/>
          </p:nvPr>
        </p:nvSpPr>
        <p:spPr/>
        <p:txBody>
          <a:bodyPr/>
          <a:lstStyle/>
          <a:p>
            <a:fld id="{75EDAB94-CD54-409F-8695-4F2B79843608}" type="slidenum">
              <a:rPr lang="fr-FR" smtClean="0"/>
              <a:t>39</a:t>
            </a:fld>
            <a:endParaRPr lang="fr-FR"/>
          </a:p>
        </p:txBody>
      </p:sp>
      <p:sp>
        <p:nvSpPr>
          <p:cNvPr id="18" name="Rectangle 17"/>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30" name="Rectangle 29"/>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009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26" presetClass="emph" presetSubtype="0" fill="hold" grpId="0" nodeType="withEffect">
                                  <p:stCondLst>
                                    <p:cond delay="0"/>
                                  </p:stCondLst>
                                  <p:childTnLst>
                                    <p:animEffect transition="out" filter="fade">
                                      <p:cBhvr>
                                        <p:cTn id="8" dur="500" tmFilter="0, 0; .2, .5; .8, .5; 1, 0"/>
                                        <p:tgtEl>
                                          <p:spTgt spid="14"/>
                                        </p:tgtEl>
                                      </p:cBhvr>
                                    </p:animEffect>
                                    <p:animScale>
                                      <p:cBhvr>
                                        <p:cTn id="9" dur="250" autoRev="1" fill="hold"/>
                                        <p:tgtEl>
                                          <p:spTgt spid="14"/>
                                        </p:tgtEl>
                                      </p:cBhvr>
                                      <p:by x="105000" y="105000"/>
                                    </p:animScale>
                                  </p:childTnLst>
                                </p:cTn>
                              </p:par>
                              <p:par>
                                <p:cTn id="10" presetID="1" presetClass="entr" presetSubtype="0" fill="hold" grpId="1" nodeType="with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par>
                                <p:cTn id="12" presetID="26" presetClass="emph" presetSubtype="0" fill="hold" grpId="0" nodeType="withEffect">
                                  <p:stCondLst>
                                    <p:cond delay="0"/>
                                  </p:stCondLst>
                                  <p:childTnLst>
                                    <p:animEffect transition="out" filter="fade">
                                      <p:cBhvr>
                                        <p:cTn id="13" dur="500" tmFilter="0, 0; .2, .5; .8, .5; 1, 0"/>
                                        <p:tgtEl>
                                          <p:spTgt spid="15"/>
                                        </p:tgtEl>
                                      </p:cBhvr>
                                    </p:animEffect>
                                    <p:animScale>
                                      <p:cBhvr>
                                        <p:cTn id="14"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2420" y="1478199"/>
            <a:ext cx="8674444" cy="3208571"/>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Fouille de texte (</a:t>
            </a:r>
            <a:r>
              <a:rPr lang="fr-FR" sz="1500" b="1" i="1" dirty="0">
                <a:solidFill>
                  <a:schemeClr val="tx2">
                    <a:lumMod val="50000"/>
                  </a:schemeClr>
                </a:solidFill>
                <a:latin typeface="Georgia" panose="02040502050405020303" pitchFamily="18" charset="0"/>
                <a:cs typeface="Times New Roman" panose="02020603050405020304" pitchFamily="18" charset="0"/>
              </a:rPr>
              <a:t>Texte Mining</a:t>
            </a:r>
            <a:r>
              <a:rPr lang="fr-FR" sz="1500" dirty="0">
                <a:solidFill>
                  <a:schemeClr val="tx2">
                    <a:lumMod val="50000"/>
                  </a:schemeClr>
                </a:solidFill>
                <a:latin typeface="Georgia" panose="02040502050405020303" pitchFamily="18" charset="0"/>
                <a:cs typeface="Times New Roman" panose="02020603050405020304" pitchFamily="18" charset="0"/>
              </a:rPr>
              <a:t>) biomédical </a:t>
            </a:r>
            <a:endParaRPr lang="fr-FR" sz="1500" dirty="0" smtClean="0">
              <a:solidFill>
                <a:schemeClr val="tx2">
                  <a:lumMod val="50000"/>
                </a:schemeClr>
              </a:solidFill>
              <a:latin typeface="Georgia" panose="02040502050405020303" pitchFamily="18" charset="0"/>
              <a:cs typeface="Times New Roman" panose="02020603050405020304" pitchFamily="18" charset="0"/>
            </a:endParaRPr>
          </a:p>
          <a:p>
            <a:pPr marL="742950" lvl="1"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Sous-domaine </a:t>
            </a:r>
            <a:r>
              <a:rPr lang="fr-FR" sz="1500" dirty="0">
                <a:solidFill>
                  <a:schemeClr val="tx2">
                    <a:lumMod val="50000"/>
                  </a:schemeClr>
                </a:solidFill>
                <a:latin typeface="Georgia" panose="02040502050405020303" pitchFamily="18" charset="0"/>
                <a:cs typeface="Times New Roman" panose="02020603050405020304" pitchFamily="18" charset="0"/>
              </a:rPr>
              <a:t>de la </a:t>
            </a:r>
            <a:r>
              <a:rPr lang="fr-FR" sz="1500" dirty="0" smtClean="0">
                <a:solidFill>
                  <a:schemeClr val="tx2">
                    <a:lumMod val="50000"/>
                  </a:schemeClr>
                </a:solidFill>
                <a:latin typeface="Georgia" panose="02040502050405020303" pitchFamily="18" charset="0"/>
                <a:cs typeface="Times New Roman" panose="02020603050405020304" pitchFamily="18" charset="0"/>
              </a:rPr>
              <a:t>bio-informatique </a:t>
            </a:r>
          </a:p>
          <a:p>
            <a:pPr marL="742950" lvl="1"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Elle fait référence à l’utilisation </a:t>
            </a:r>
            <a:r>
              <a:rPr lang="fr-FR" sz="1500" dirty="0">
                <a:solidFill>
                  <a:schemeClr val="tx2">
                    <a:lumMod val="50000"/>
                  </a:schemeClr>
                </a:solidFill>
                <a:latin typeface="Georgia" panose="02040502050405020303" pitchFamily="18" charset="0"/>
                <a:cs typeface="Times New Roman" panose="02020603050405020304" pitchFamily="18" charset="0"/>
              </a:rPr>
              <a:t>de la technologie d'exploration de texte pour traiter des documents de la littérature biomédicale</a:t>
            </a:r>
          </a:p>
          <a:p>
            <a:pPr marL="285750"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Fouille de texte biomédicale </a:t>
            </a:r>
            <a:r>
              <a:rPr lang="fr-FR" sz="1500" dirty="0" smtClean="0">
                <a:solidFill>
                  <a:schemeClr val="tx2">
                    <a:lumMod val="50000"/>
                  </a:schemeClr>
                </a:solidFill>
                <a:latin typeface="Georgia" panose="02040502050405020303" pitchFamily="18" charset="0"/>
                <a:cs typeface="Times New Roman" panose="02020603050405020304" pitchFamily="18" charset="0"/>
              </a:rPr>
              <a:t>consiste à </a:t>
            </a:r>
            <a:r>
              <a:rPr lang="fr-FR" sz="1500" dirty="0">
                <a:solidFill>
                  <a:schemeClr val="tx2">
                    <a:lumMod val="50000"/>
                  </a:schemeClr>
                </a:solidFill>
                <a:latin typeface="Georgia" panose="02040502050405020303" pitchFamily="18" charset="0"/>
                <a:cs typeface="Times New Roman" panose="02020603050405020304" pitchFamily="18" charset="0"/>
              </a:rPr>
              <a:t>extraire diverses informations </a:t>
            </a:r>
            <a:r>
              <a:rPr lang="fr-FR" sz="1500" dirty="0" smtClean="0">
                <a:solidFill>
                  <a:schemeClr val="tx2">
                    <a:lumMod val="50000"/>
                  </a:schemeClr>
                </a:solidFill>
                <a:latin typeface="Georgia" panose="02040502050405020303" pitchFamily="18" charset="0"/>
                <a:cs typeface="Times New Roman" panose="02020603050405020304" pitchFamily="18" charset="0"/>
              </a:rPr>
              <a:t>biologiques</a:t>
            </a:r>
          </a:p>
          <a:p>
            <a:pPr marL="742950" lvl="1"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les </a:t>
            </a:r>
            <a:r>
              <a:rPr lang="fr-FR" sz="1500" dirty="0">
                <a:solidFill>
                  <a:schemeClr val="tx2">
                    <a:lumMod val="50000"/>
                  </a:schemeClr>
                </a:solidFill>
                <a:latin typeface="Georgia" panose="02040502050405020303" pitchFamily="18" charset="0"/>
                <a:cs typeface="Times New Roman" panose="02020603050405020304" pitchFamily="18" charset="0"/>
              </a:rPr>
              <a:t>gènes et les </a:t>
            </a:r>
            <a:r>
              <a:rPr lang="fr-FR" sz="1500" dirty="0" smtClean="0">
                <a:solidFill>
                  <a:schemeClr val="tx2">
                    <a:lumMod val="50000"/>
                  </a:schemeClr>
                </a:solidFill>
                <a:latin typeface="Georgia" panose="02040502050405020303" pitchFamily="18" charset="0"/>
                <a:cs typeface="Times New Roman" panose="02020603050405020304" pitchFamily="18" charset="0"/>
              </a:rPr>
              <a:t>protéines, </a:t>
            </a:r>
          </a:p>
          <a:p>
            <a:pPr marL="742950" lvl="1"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les </a:t>
            </a:r>
            <a:r>
              <a:rPr lang="fr-FR" sz="1500" dirty="0">
                <a:solidFill>
                  <a:schemeClr val="tx2">
                    <a:lumMod val="50000"/>
                  </a:schemeClr>
                </a:solidFill>
                <a:latin typeface="Georgia" panose="02040502050405020303" pitchFamily="18" charset="0"/>
                <a:cs typeface="Times New Roman" panose="02020603050405020304" pitchFamily="18" charset="0"/>
              </a:rPr>
              <a:t>relations entre gènes et maladies, etc.</a:t>
            </a:r>
          </a:p>
          <a:p>
            <a:pPr marL="285750"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Les </a:t>
            </a:r>
            <a:r>
              <a:rPr lang="fr-FR" sz="1500" dirty="0">
                <a:solidFill>
                  <a:schemeClr val="tx2">
                    <a:lumMod val="50000"/>
                  </a:schemeClr>
                </a:solidFill>
                <a:latin typeface="Georgia" panose="02040502050405020303" pitchFamily="18" charset="0"/>
                <a:cs typeface="Times New Roman" panose="02020603050405020304" pitchFamily="18" charset="0"/>
              </a:rPr>
              <a:t>i</a:t>
            </a:r>
            <a:r>
              <a:rPr lang="fr-FR" sz="1500" dirty="0" smtClean="0">
                <a:solidFill>
                  <a:schemeClr val="tx2">
                    <a:lumMod val="50000"/>
                  </a:schemeClr>
                </a:solidFill>
                <a:latin typeface="Georgia" panose="02040502050405020303" pitchFamily="18" charset="0"/>
                <a:cs typeface="Times New Roman" panose="02020603050405020304" pitchFamily="18" charset="0"/>
              </a:rPr>
              <a:t>nformations biologiques peuvent </a:t>
            </a:r>
            <a:r>
              <a:rPr lang="fr-FR" sz="1500" dirty="0">
                <a:solidFill>
                  <a:schemeClr val="tx2">
                    <a:lumMod val="50000"/>
                  </a:schemeClr>
                </a:solidFill>
                <a:latin typeface="Georgia" panose="02040502050405020303" pitchFamily="18" charset="0"/>
                <a:cs typeface="Times New Roman" panose="02020603050405020304" pitchFamily="18" charset="0"/>
              </a:rPr>
              <a:t>aider les experts à comprendre les phénomènes de la vie et les règles de leurs activités</a:t>
            </a:r>
          </a:p>
        </p:txBody>
      </p:sp>
      <p:pic>
        <p:nvPicPr>
          <p:cNvPr id="28" name="Imag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93" y="4823817"/>
            <a:ext cx="555575" cy="175264"/>
          </a:xfrm>
          <a:prstGeom prst="rect">
            <a:avLst/>
          </a:prstGeom>
        </p:spPr>
      </p:pic>
      <p:sp>
        <p:nvSpPr>
          <p:cNvPr id="13" name="Rectangle 12"/>
          <p:cNvSpPr/>
          <p:nvPr/>
        </p:nvSpPr>
        <p:spPr>
          <a:xfrm>
            <a:off x="636594" y="4689904"/>
            <a:ext cx="8260270" cy="1131079"/>
          </a:xfrm>
          <a:prstGeom prst="rect">
            <a:avLst/>
          </a:prstGeom>
        </p:spPr>
        <p:txBody>
          <a:bodyPr wrap="square">
            <a:spAutoFit/>
          </a:bodyPr>
          <a:lstStyle/>
          <a:p>
            <a:pPr marL="0" lvl="1">
              <a:lnSpc>
                <a:spcPct val="150000"/>
              </a:lnSpc>
            </a:pPr>
            <a:r>
              <a:rPr lang="fr-FR" sz="1500" b="1" i="1" dirty="0">
                <a:solidFill>
                  <a:schemeClr val="accent5">
                    <a:lumMod val="50000"/>
                  </a:schemeClr>
                </a:solidFill>
                <a:latin typeface="Georgia" panose="02040502050405020303" pitchFamily="18" charset="0"/>
                <a:cs typeface="Times New Roman" panose="02020603050405020304" pitchFamily="18" charset="0"/>
              </a:rPr>
              <a:t>Proposer des méthodes, et de mettre en place des outils pour assister les utilisateurs de l’information biomédical d’y’accéder très rapidement et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facilement.</a:t>
            </a:r>
            <a:endParaRPr lang="fr-FR" sz="1500" b="1" i="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5" name="Rectangle 24"/>
          <p:cNvSpPr/>
          <p:nvPr/>
        </p:nvSpPr>
        <p:spPr>
          <a:xfrm>
            <a:off x="4585881" y="0"/>
            <a:ext cx="4534307" cy="3879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MA"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Introduction &amp; Contexte Général</a:t>
            </a:r>
          </a:p>
        </p:txBody>
      </p:sp>
      <p:sp>
        <p:nvSpPr>
          <p:cNvPr id="29" name="Rectangle 28"/>
          <p:cNvSpPr/>
          <p:nvPr/>
        </p:nvSpPr>
        <p:spPr>
          <a:xfrm>
            <a:off x="-25" y="-1"/>
            <a:ext cx="4585905" cy="38792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endParaRPr lang="en-US" sz="1200" dirty="0">
              <a:latin typeface="Georgia" panose="02040502050405020303" pitchFamily="18" charset="0"/>
              <a:cs typeface="Times New Roman" panose="02020603050405020304" pitchFamily="18" charset="0"/>
            </a:endParaRPr>
          </a:p>
        </p:txBody>
      </p:sp>
      <p:sp>
        <p:nvSpPr>
          <p:cNvPr id="17" name="Rectangle 16"/>
          <p:cNvSpPr/>
          <p:nvPr/>
        </p:nvSpPr>
        <p:spPr>
          <a:xfrm>
            <a:off x="1" y="387926"/>
            <a:ext cx="9120188" cy="429491"/>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300" b="1" dirty="0">
                <a:solidFill>
                  <a:schemeClr val="bg1"/>
                </a:solidFill>
                <a:latin typeface="Georgia" panose="02040502050405020303" pitchFamily="18" charset="0"/>
                <a:cs typeface="Times New Roman" panose="02020603050405020304" pitchFamily="18" charset="0"/>
              </a:rPr>
              <a:t>Fouille de Texte Biomédicale</a:t>
            </a:r>
            <a:r>
              <a:rPr lang="fr-FR" sz="1300" dirty="0">
                <a:solidFill>
                  <a:schemeClr val="bg1"/>
                </a:solidFill>
                <a:latin typeface="Georgia" panose="02040502050405020303" pitchFamily="18" charset="0"/>
                <a:cs typeface="Times New Roman" panose="02020603050405020304" pitchFamily="18" charset="0"/>
              </a:rPr>
              <a:t>          </a:t>
            </a:r>
            <a:r>
              <a:rPr lang="fr-FR" sz="1300" dirty="0" smtClean="0">
                <a:solidFill>
                  <a:schemeClr val="bg1"/>
                </a:solidFill>
                <a:latin typeface="Georgia" panose="02040502050405020303" pitchFamily="18" charset="0"/>
                <a:cs typeface="Times New Roman" panose="02020603050405020304" pitchFamily="18" charset="0"/>
              </a:rPr>
              <a:t>       </a:t>
            </a:r>
            <a:r>
              <a:rPr lang="fr-FR" sz="1200" dirty="0">
                <a:solidFill>
                  <a:schemeClr val="bg1">
                    <a:lumMod val="85000"/>
                  </a:schemeClr>
                </a:solidFill>
                <a:latin typeface="Georgia" panose="02040502050405020303" pitchFamily="18" charset="0"/>
                <a:cs typeface="Times New Roman" panose="02020603050405020304" pitchFamily="18" charset="0"/>
              </a:rPr>
              <a:t>Objectif et Contexte de </a:t>
            </a:r>
            <a:r>
              <a:rPr lang="fr-FR" sz="1200" dirty="0" smtClean="0">
                <a:solidFill>
                  <a:schemeClr val="bg1">
                    <a:lumMod val="85000"/>
                  </a:schemeClr>
                </a:solidFill>
                <a:latin typeface="Georgia" panose="02040502050405020303" pitchFamily="18" charset="0"/>
                <a:cs typeface="Times New Roman" panose="02020603050405020304" pitchFamily="18" charset="0"/>
              </a:rPr>
              <a:t>l’Étude                      Ressources </a:t>
            </a:r>
            <a:r>
              <a:rPr lang="fr-FR" sz="1200" dirty="0">
                <a:solidFill>
                  <a:schemeClr val="bg1">
                    <a:lumMod val="85000"/>
                  </a:schemeClr>
                </a:solidFill>
                <a:latin typeface="Georgia" panose="02040502050405020303" pitchFamily="18" charset="0"/>
                <a:cs typeface="Times New Roman" panose="02020603050405020304" pitchFamily="18" charset="0"/>
              </a:rPr>
              <a:t>pour fouille du </a:t>
            </a:r>
            <a:r>
              <a:rPr lang="fr-FR" sz="1200" dirty="0" smtClean="0">
                <a:solidFill>
                  <a:schemeClr val="bg1">
                    <a:lumMod val="85000"/>
                  </a:schemeClr>
                </a:solidFill>
                <a:latin typeface="Georgia" panose="02040502050405020303" pitchFamily="18" charset="0"/>
                <a:cs typeface="Times New Roman" panose="02020603050405020304" pitchFamily="18" charset="0"/>
              </a:rPr>
              <a:t>texte biomédical </a:t>
            </a:r>
            <a:endParaRPr lang="fr-FR" sz="1200" dirty="0">
              <a:solidFill>
                <a:schemeClr val="bg1">
                  <a:lumMod val="85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77971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descr="E:\DATA RAIS\thèse\article\WSD\Information Retrieval\manuscrit\BMC Bioinformatique\Figures\Figure 2 - Information Retrieval System.png"/>
          <p:cNvPicPr/>
          <p:nvPr/>
        </p:nvPicPr>
        <p:blipFill>
          <a:blip r:embed="rId3">
            <a:extLst>
              <a:ext uri="{28A0092B-C50C-407E-A947-70E740481C1C}">
                <a14:useLocalDpi xmlns:a14="http://schemas.microsoft.com/office/drawing/2010/main" val="0"/>
              </a:ext>
            </a:extLst>
          </a:blip>
          <a:srcRect/>
          <a:stretch>
            <a:fillRect/>
          </a:stretch>
        </p:blipFill>
        <p:spPr bwMode="auto">
          <a:xfrm>
            <a:off x="2279650" y="1155269"/>
            <a:ext cx="4458163" cy="4842027"/>
          </a:xfrm>
          <a:prstGeom prst="rect">
            <a:avLst/>
          </a:prstGeom>
          <a:noFill/>
          <a:ln>
            <a:noFill/>
          </a:ln>
        </p:spPr>
      </p:pic>
      <p:sp>
        <p:nvSpPr>
          <p:cNvPr id="8" name="Rectangle 7"/>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9" name="Rectangle 8"/>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et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r>
              <a:rPr lang="fr-FR" sz="1100" kern="0" dirty="0">
                <a:solidFill>
                  <a:schemeClr val="accent5">
                    <a:lumMod val="50000"/>
                  </a:schemeClr>
                </a:solidFill>
                <a:latin typeface="Georgia" panose="02040502050405020303" pitchFamily="18" charset="0"/>
              </a:rPr>
              <a:t>Processus de recherche d’information</a:t>
            </a:r>
          </a:p>
          <a:p>
            <a:pPr lvl="0"/>
            <a:r>
              <a:rPr lang="fr-FR" sz="1200" b="1" kern="0" dirty="0">
                <a:solidFill>
                  <a:schemeClr val="bg1"/>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&amp; Discussions</a:t>
            </a:r>
          </a:p>
        </p:txBody>
      </p:sp>
      <p:sp>
        <p:nvSpPr>
          <p:cNvPr id="2" name="Rectangle 1"/>
          <p:cNvSpPr/>
          <p:nvPr/>
        </p:nvSpPr>
        <p:spPr>
          <a:xfrm>
            <a:off x="2279650" y="2957810"/>
            <a:ext cx="4559300" cy="369332"/>
          </a:xfrm>
          <a:prstGeom prst="rect">
            <a:avLst/>
          </a:prstGeom>
        </p:spPr>
        <p:txBody>
          <a:bodyPr>
            <a:spAutoFit/>
          </a:bodyPr>
          <a:lstStyle/>
          <a:p>
            <a:endParaRPr lang="fr-FR" dirty="0"/>
          </a:p>
        </p:txBody>
      </p:sp>
      <p:sp>
        <p:nvSpPr>
          <p:cNvPr id="6" name="Rectangle 5"/>
          <p:cNvSpPr/>
          <p:nvPr/>
        </p:nvSpPr>
        <p:spPr>
          <a:xfrm>
            <a:off x="210964" y="606379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14. Organigramme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du système d’évaluation : Système de recherche d'informations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biomédicales</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fld id="{75EDAB94-CD54-409F-8695-4F2B79843608}" type="slidenum">
              <a:rPr lang="fr-FR" smtClean="0"/>
              <a:t>40</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2" name="Rectangle 11"/>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54908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1" name="Rectangle 10"/>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Stratégies de conceptualisation et </a:t>
            </a:r>
            <a:r>
              <a:rPr lang="fr-FR" sz="1100" kern="0">
                <a:solidFill>
                  <a:schemeClr val="accent5">
                    <a:lumMod val="50000"/>
                  </a:schemeClr>
                </a:solidFill>
                <a:latin typeface="Georgia" panose="02040502050405020303" pitchFamily="18" charset="0"/>
              </a:rPr>
              <a:t>de </a:t>
            </a:r>
            <a:r>
              <a:rPr lang="fr-FR" sz="1100" kern="0" smtClean="0">
                <a:solidFill>
                  <a:schemeClr val="accent5">
                    <a:lumMod val="50000"/>
                  </a:schemeClr>
                </a:solidFill>
                <a:latin typeface="Georgia" panose="02040502050405020303" pitchFamily="18" charset="0"/>
              </a:rPr>
              <a:t>désambiguïsation</a:t>
            </a:r>
            <a:endParaRPr lang="fr-FR" sz="1100" kern="0" dirty="0">
              <a:solidFill>
                <a:schemeClr val="accent5">
                  <a:lumMod val="50000"/>
                </a:schemeClr>
              </a:solidFill>
              <a:latin typeface="Georgia" panose="02040502050405020303" pitchFamily="18" charset="0"/>
            </a:endParaRPr>
          </a:p>
          <a:p>
            <a:r>
              <a:rPr lang="fr-FR" sz="1100" kern="0" dirty="0">
                <a:solidFill>
                  <a:schemeClr val="accent5">
                    <a:lumMod val="50000"/>
                  </a:schemeClr>
                </a:solidFill>
                <a:latin typeface="Georgia" panose="02040502050405020303" pitchFamily="18" charset="0"/>
              </a:rPr>
              <a:t>Processus de recherche d’information</a:t>
            </a:r>
          </a:p>
          <a:p>
            <a:pPr lvl="0"/>
            <a:r>
              <a:rPr lang="fr-FR" sz="1100" kern="0" dirty="0">
                <a:solidFill>
                  <a:schemeClr val="accent5">
                    <a:lumMod val="50000"/>
                  </a:schemeClr>
                </a:solidFill>
                <a:latin typeface="Georgia" panose="02040502050405020303" pitchFamily="18" charset="0"/>
              </a:rPr>
              <a:t>Organigramme</a:t>
            </a:r>
          </a:p>
          <a:p>
            <a:pPr lvl="0"/>
            <a:r>
              <a:rPr lang="fr-FR" sz="1200" b="1" kern="0" dirty="0">
                <a:solidFill>
                  <a:schemeClr val="bg1"/>
                </a:solidFill>
                <a:latin typeface="Georgia" panose="02040502050405020303" pitchFamily="18" charset="0"/>
              </a:rPr>
              <a:t>Résultats &amp; Discussions</a:t>
            </a:r>
          </a:p>
        </p:txBody>
      </p:sp>
      <p:graphicFrame>
        <p:nvGraphicFramePr>
          <p:cNvPr id="18" name="Tableau 17"/>
          <p:cNvGraphicFramePr>
            <a:graphicFrameLocks noGrp="1"/>
          </p:cNvGraphicFramePr>
          <p:nvPr>
            <p:extLst>
              <p:ext uri="{D42A27DB-BD31-4B8C-83A1-F6EECF244321}">
                <p14:modId xmlns:p14="http://schemas.microsoft.com/office/powerpoint/2010/main" val="2979181923"/>
              </p:ext>
            </p:extLst>
          </p:nvPr>
        </p:nvGraphicFramePr>
        <p:xfrm>
          <a:off x="120823" y="1186394"/>
          <a:ext cx="4984815" cy="4791145"/>
        </p:xfrm>
        <a:graphic>
          <a:graphicData uri="http://schemas.openxmlformats.org/drawingml/2006/table">
            <a:tbl>
              <a:tblPr/>
              <a:tblGrid>
                <a:gridCol w="1629855"/>
                <a:gridCol w="1661604"/>
                <a:gridCol w="846678"/>
                <a:gridCol w="846678"/>
              </a:tblGrid>
              <a:tr h="360155">
                <a:tc gridSpan="4">
                  <a:txBody>
                    <a:bodyPr/>
                    <a:lstStyle/>
                    <a:p>
                      <a:pPr algn="ctr" fontAlgn="ctr"/>
                      <a:r>
                        <a:rPr lang="fr-FR" sz="2000" b="1" i="0" u="none" strike="noStrike" dirty="0">
                          <a:solidFill>
                            <a:srgbClr val="44546A"/>
                          </a:solidFill>
                          <a:effectLst/>
                          <a:latin typeface="Calibri Light" panose="020F0302020204030204" pitchFamily="34" charset="0"/>
                        </a:rPr>
                        <a:t>MAP</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9D08E"/>
                    </a:solidFill>
                  </a:tcPr>
                </a:tc>
                <a:tc hMerge="1">
                  <a:txBody>
                    <a:bodyPr/>
                    <a:lstStyle/>
                    <a:p>
                      <a:endParaRPr lang="fr-FR"/>
                    </a:p>
                  </a:txBody>
                  <a:tcPr/>
                </a:tc>
                <a:tc hMerge="1">
                  <a:txBody>
                    <a:bodyPr/>
                    <a:lstStyle/>
                    <a:p>
                      <a:endParaRPr lang="fr-FR"/>
                    </a:p>
                  </a:txBody>
                  <a:tcPr/>
                </a:tc>
                <a:tc hMerge="1">
                  <a:txBody>
                    <a:bodyPr/>
                    <a:lstStyle/>
                    <a:p>
                      <a:endParaRPr lang="fr-FR"/>
                    </a:p>
                  </a:txBody>
                  <a:tcPr/>
                </a:tc>
              </a:tr>
              <a:tr h="294671">
                <a:tc>
                  <a:txBody>
                    <a:bodyPr/>
                    <a:lstStyle/>
                    <a:p>
                      <a:pPr algn="ctr" fontAlgn="ctr"/>
                      <a:r>
                        <a:rPr lang="fr-FR" sz="1400" b="1" i="0" u="none" strike="noStrike">
                          <a:solidFill>
                            <a:srgbClr val="000000"/>
                          </a:solidFill>
                          <a:effectLst/>
                          <a:latin typeface="Calibri" panose="020F0502020204030204" pitchFamily="34" charset="0"/>
                        </a:rPr>
                        <a:t>Conceptualization</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fr-FR" sz="1400" b="1" i="0" u="none" strike="noStrike" smtClean="0">
                          <a:solidFill>
                            <a:srgbClr val="000000"/>
                          </a:solidFill>
                          <a:effectLst/>
                          <a:latin typeface="Calibri" panose="020F0502020204030204" pitchFamily="34" charset="0"/>
                        </a:rPr>
                        <a:t>Disambiguation</a:t>
                      </a:r>
                      <a:endParaRPr lang="fr-FR" sz="1400" b="1" i="0" u="none" strike="noStrike" dirty="0">
                        <a:solidFill>
                          <a:srgbClr val="000000"/>
                        </a:solidFill>
                        <a:effectLst/>
                        <a:latin typeface="Calibri" panose="020F0502020204030204" pitchFamily="34" charset="0"/>
                      </a:endParaRP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fr-FR" sz="1400" b="1" i="0" u="none" strike="noStrike">
                          <a:solidFill>
                            <a:srgbClr val="000000"/>
                          </a:solidFill>
                          <a:effectLst/>
                          <a:latin typeface="Calibri" panose="020F0502020204030204" pitchFamily="34" charset="0"/>
                        </a:rPr>
                        <a:t>BM25</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fr-FR" sz="1400" b="1" i="0" u="none" strike="noStrike">
                          <a:solidFill>
                            <a:srgbClr val="000000"/>
                          </a:solidFill>
                          <a:effectLst/>
                          <a:latin typeface="Calibri" panose="020F0502020204030204" pitchFamily="34" charset="0"/>
                        </a:rPr>
                        <a:t>TF-IDF</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r>
              <a:tr h="240103">
                <a:tc gridSpan="2">
                  <a:txBody>
                    <a:bodyPr/>
                    <a:lstStyle/>
                    <a:p>
                      <a:pPr algn="ctr" fontAlgn="ctr"/>
                      <a:r>
                        <a:rPr lang="fr-FR" sz="1100" b="1" i="0" u="none" strike="noStrike">
                          <a:solidFill>
                            <a:srgbClr val="000000"/>
                          </a:solidFill>
                          <a:effectLst/>
                          <a:latin typeface="Calibri" panose="020F0502020204030204" pitchFamily="34" charset="0"/>
                        </a:rPr>
                        <a:t>Term Based</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hMerge="1">
                  <a:txBody>
                    <a:bodyPr/>
                    <a:lstStyle/>
                    <a:p>
                      <a:endParaRPr lang="fr-FR"/>
                    </a:p>
                  </a:txBody>
                  <a:tcPr/>
                </a:tc>
                <a:tc>
                  <a:txBody>
                    <a:bodyPr/>
                    <a:lstStyle/>
                    <a:p>
                      <a:pPr algn="ctr" fontAlgn="ctr"/>
                      <a:r>
                        <a:rPr lang="fr-FR" sz="1100" b="1" i="0" u="none" strike="noStrike" dirty="0">
                          <a:solidFill>
                            <a:srgbClr val="000000"/>
                          </a:solidFill>
                          <a:effectLst/>
                          <a:latin typeface="Calibri" panose="020F0502020204030204" pitchFamily="34" charset="0"/>
                        </a:rPr>
                        <a:t>11,16%</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a:solidFill>
                            <a:srgbClr val="000000"/>
                          </a:solidFill>
                          <a:effectLst/>
                          <a:latin typeface="Calibri" panose="020F0502020204030204" pitchFamily="34" charset="0"/>
                        </a:rPr>
                        <a:t>11,13%</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rowSpan="8">
                  <a:txBody>
                    <a:bodyPr/>
                    <a:lstStyle/>
                    <a:p>
                      <a:pPr algn="ctr" fontAlgn="ctr"/>
                      <a:r>
                        <a:rPr lang="fr-FR" sz="1400" b="1" i="0" u="none" strike="noStrike">
                          <a:solidFill>
                            <a:srgbClr val="000000"/>
                          </a:solidFill>
                          <a:effectLst/>
                          <a:latin typeface="Calibri" panose="020F0502020204030204" pitchFamily="34" charset="0"/>
                        </a:rPr>
                        <a:t>Concept only</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rowSpan="2">
                  <a:txBody>
                    <a:bodyPr/>
                    <a:lstStyle/>
                    <a:p>
                      <a:pPr algn="ctr" fontAlgn="ctr"/>
                      <a:r>
                        <a:rPr lang="fr-FR" sz="1100" b="1" i="0" u="none" strike="noStrike">
                          <a:solidFill>
                            <a:srgbClr val="000000"/>
                          </a:solidFill>
                          <a:effectLst/>
                          <a:latin typeface="Calibri" panose="020F0502020204030204" pitchFamily="34" charset="0"/>
                        </a:rPr>
                        <a:t>First Concept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9,74%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a:solidFill>
                            <a:srgbClr val="000000"/>
                          </a:solidFill>
                          <a:effectLst/>
                          <a:latin typeface="Calibri" panose="020F0502020204030204" pitchFamily="34" charset="0"/>
                        </a:rPr>
                        <a:t>9,63%</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-1,42%</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-1,50%</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94671">
                <a:tc vMerge="1">
                  <a:txBody>
                    <a:bodyPr/>
                    <a:lstStyle/>
                    <a:p>
                      <a:endParaRPr lang="fr-FR"/>
                    </a:p>
                  </a:txBody>
                  <a:tcPr/>
                </a:tc>
                <a:tc rowSpan="2">
                  <a:txBody>
                    <a:bodyPr/>
                    <a:lstStyle/>
                    <a:p>
                      <a:pPr algn="ctr" fontAlgn="ctr"/>
                      <a:r>
                        <a:rPr lang="fr-FR" sz="1100" b="1" i="0" u="none" strike="noStrike">
                          <a:solidFill>
                            <a:srgbClr val="000000"/>
                          </a:solidFill>
                          <a:effectLst/>
                          <a:latin typeface="Calibri" panose="020F0502020204030204" pitchFamily="34" charset="0"/>
                        </a:rPr>
                        <a:t>All Concept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4,20%</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dirty="0">
                          <a:solidFill>
                            <a:srgbClr val="000000"/>
                          </a:solidFill>
                          <a:effectLst/>
                          <a:latin typeface="Calibri" panose="020F0502020204030204" pitchFamily="34" charset="0"/>
                        </a:rPr>
                        <a:t>4,09%</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algn="ctr" fontAlgn="ctr"/>
                      <a:r>
                        <a:rPr lang="fr-FR" sz="1300" b="1" i="0" u="none" strike="noStrike" dirty="0">
                          <a:solidFill>
                            <a:srgbClr val="9C0006"/>
                          </a:solidFill>
                          <a:effectLst/>
                          <a:latin typeface="Calibri" panose="020F0502020204030204" pitchFamily="34" charset="0"/>
                        </a:rPr>
                        <a:t>-6,96%</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300" b="1" i="0" u="none" strike="noStrike" dirty="0">
                          <a:solidFill>
                            <a:srgbClr val="9C0006"/>
                          </a:solidFill>
                          <a:effectLst/>
                          <a:latin typeface="Calibri" panose="020F0502020204030204" pitchFamily="34" charset="0"/>
                        </a:rPr>
                        <a:t>-7,04%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rowSpan="2">
                  <a:txBody>
                    <a:bodyPr/>
                    <a:lstStyle/>
                    <a:p>
                      <a:pPr algn="ctr" fontAlgn="ctr"/>
                      <a:r>
                        <a:rPr lang="fr-FR" sz="1100" b="1" i="0" u="none" strike="noStrike" dirty="0" err="1">
                          <a:solidFill>
                            <a:srgbClr val="000000"/>
                          </a:solidFill>
                          <a:effectLst/>
                          <a:latin typeface="Calibri" panose="020F0502020204030204" pitchFamily="34" charset="0"/>
                        </a:rPr>
                        <a:t>NoDistanceSenseRelate</a:t>
                      </a:r>
                      <a:endParaRPr lang="fr-FR" sz="1100" b="1" i="0" u="none" strike="noStrike" dirty="0">
                        <a:solidFill>
                          <a:srgbClr val="000000"/>
                        </a:solidFill>
                        <a:effectLst/>
                        <a:latin typeface="Calibri" panose="020F0502020204030204" pitchFamily="34" charset="0"/>
                      </a:endParaRP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9,86%</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dirty="0">
                          <a:solidFill>
                            <a:srgbClr val="000000"/>
                          </a:solidFill>
                          <a:effectLst/>
                          <a:latin typeface="Calibri" panose="020F0502020204030204" pitchFamily="34" charset="0"/>
                        </a:rPr>
                        <a:t>9,73%</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-1,30%</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-1,40%</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rowSpan="2">
                  <a:txBody>
                    <a:bodyPr/>
                    <a:lstStyle/>
                    <a:p>
                      <a:pPr algn="ctr" fontAlgn="ctr"/>
                      <a:r>
                        <a:rPr lang="fr-FR" sz="1100" b="1" i="0" u="none" strike="noStrike" dirty="0" err="1">
                          <a:solidFill>
                            <a:srgbClr val="000000"/>
                          </a:solidFill>
                          <a:effectLst/>
                          <a:latin typeface="Calibri" panose="020F0502020204030204" pitchFamily="34" charset="0"/>
                        </a:rPr>
                        <a:t>SenseRelate</a:t>
                      </a:r>
                      <a:endParaRPr lang="fr-FR" sz="1100" b="1" i="0" u="none" strike="noStrike" dirty="0">
                        <a:solidFill>
                          <a:srgbClr val="000000"/>
                        </a:solidFill>
                        <a:effectLst/>
                        <a:latin typeface="Calibri" panose="020F0502020204030204" pitchFamily="34" charset="0"/>
                      </a:endParaRP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10,36%</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dirty="0">
                          <a:solidFill>
                            <a:srgbClr val="000000"/>
                          </a:solidFill>
                          <a:effectLst/>
                          <a:latin typeface="Calibri" panose="020F0502020204030204" pitchFamily="34" charset="0"/>
                        </a:rPr>
                        <a:t>10,25%</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-0,80%</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-0,88%</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rowSpan="8">
                  <a:txBody>
                    <a:bodyPr/>
                    <a:lstStyle/>
                    <a:p>
                      <a:pPr algn="ctr" fontAlgn="ctr"/>
                      <a:r>
                        <a:rPr lang="fr-FR" sz="1400" b="1" i="0" u="none" strike="noStrike" dirty="0" err="1">
                          <a:solidFill>
                            <a:srgbClr val="000000"/>
                          </a:solidFill>
                          <a:effectLst/>
                          <a:latin typeface="Calibri" panose="020F0502020204030204" pitchFamily="34" charset="0"/>
                        </a:rPr>
                        <a:t>Adding</a:t>
                      </a:r>
                      <a:r>
                        <a:rPr lang="fr-FR" sz="1400" b="1" i="0" u="none" strike="noStrike" dirty="0">
                          <a:solidFill>
                            <a:srgbClr val="000000"/>
                          </a:solidFill>
                          <a:effectLst/>
                          <a:latin typeface="Calibri" panose="020F0502020204030204" pitchFamily="34" charset="0"/>
                        </a:rPr>
                        <a:t> Concept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rowSpan="2">
                  <a:txBody>
                    <a:bodyPr/>
                    <a:lstStyle/>
                    <a:p>
                      <a:pPr algn="ctr" fontAlgn="ctr"/>
                      <a:r>
                        <a:rPr lang="fr-FR" sz="1100" b="1" i="0" u="none" strike="noStrike" dirty="0">
                          <a:solidFill>
                            <a:srgbClr val="000000"/>
                          </a:solidFill>
                          <a:effectLst/>
                          <a:latin typeface="Calibri" panose="020F0502020204030204" pitchFamily="34" charset="0"/>
                        </a:rPr>
                        <a:t>First Concept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11,35%</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a:solidFill>
                            <a:srgbClr val="000000"/>
                          </a:solidFill>
                          <a:effectLst/>
                          <a:latin typeface="Calibri" panose="020F0502020204030204" pitchFamily="34" charset="0"/>
                        </a:rPr>
                        <a:t>11,19%</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algn="ctr" fontAlgn="ctr"/>
                      <a:r>
                        <a:rPr lang="fr-FR" sz="1300" b="1" i="1" u="none" strike="noStrike" dirty="0">
                          <a:solidFill>
                            <a:srgbClr val="70AD47"/>
                          </a:solidFill>
                          <a:effectLst/>
                          <a:latin typeface="Calibri" panose="020F0502020204030204" pitchFamily="34" charset="0"/>
                        </a:rPr>
                        <a:t>+0,19%</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300" b="1" i="1" u="none" strike="noStrike" dirty="0">
                          <a:solidFill>
                            <a:srgbClr val="70AD47"/>
                          </a:solidFill>
                          <a:effectLst/>
                          <a:latin typeface="Calibri" panose="020F0502020204030204" pitchFamily="34" charset="0"/>
                        </a:rPr>
                        <a:t>+0,06%</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rowSpan="2">
                  <a:txBody>
                    <a:bodyPr/>
                    <a:lstStyle/>
                    <a:p>
                      <a:pPr algn="ctr" fontAlgn="ctr"/>
                      <a:r>
                        <a:rPr lang="fr-FR" sz="1100" b="1" i="0" u="none" strike="noStrike">
                          <a:solidFill>
                            <a:srgbClr val="000000"/>
                          </a:solidFill>
                          <a:effectLst/>
                          <a:latin typeface="Calibri" panose="020F0502020204030204" pitchFamily="34" charset="0"/>
                        </a:rPr>
                        <a:t>All Concept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6,02%</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a:solidFill>
                            <a:srgbClr val="000000"/>
                          </a:solidFill>
                          <a:effectLst/>
                          <a:latin typeface="Calibri" panose="020F0502020204030204" pitchFamily="34" charset="0"/>
                        </a:rPr>
                        <a:t>4,91%</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-5,14%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marL="0" algn="ctr" defTabSz="809977" rtl="0" eaLnBrk="1" fontAlgn="ctr" latinLnBrk="0" hangingPunct="1"/>
                      <a:r>
                        <a:rPr lang="fr-FR" sz="1300" b="1" i="0" u="none" strike="noStrike" kern="1200" dirty="0">
                          <a:solidFill>
                            <a:srgbClr val="9C0006"/>
                          </a:solidFill>
                          <a:effectLst/>
                          <a:latin typeface="Calibri" panose="020F0502020204030204" pitchFamily="34" charset="0"/>
                          <a:ea typeface="+mn-ea"/>
                          <a:cs typeface="+mn-cs"/>
                        </a:rPr>
                        <a:t>-6,22%</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rowSpan="2">
                  <a:txBody>
                    <a:bodyPr/>
                    <a:lstStyle/>
                    <a:p>
                      <a:pPr algn="ctr" fontAlgn="ctr"/>
                      <a:r>
                        <a:rPr lang="fr-FR" sz="1100" b="1" i="0" u="none" strike="noStrike">
                          <a:solidFill>
                            <a:srgbClr val="000000"/>
                          </a:solidFill>
                          <a:effectLst/>
                          <a:latin typeface="Calibri" panose="020F0502020204030204" pitchFamily="34" charset="0"/>
                        </a:rPr>
                        <a:t>NoDistanceSenseRelate</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11,64%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dirty="0">
                          <a:solidFill>
                            <a:srgbClr val="000000"/>
                          </a:solidFill>
                          <a:effectLst/>
                          <a:latin typeface="Calibri" panose="020F0502020204030204" pitchFamily="34" charset="0"/>
                        </a:rPr>
                        <a:t>11,57%</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algn="ctr" fontAlgn="ctr"/>
                      <a:r>
                        <a:rPr lang="fr-FR" sz="1300" b="1" i="1" u="none" strike="noStrike" dirty="0">
                          <a:solidFill>
                            <a:srgbClr val="70AD47"/>
                          </a:solidFill>
                          <a:effectLst/>
                          <a:latin typeface="Calibri" panose="020F0502020204030204" pitchFamily="34" charset="0"/>
                        </a:rPr>
                        <a:t>+0,48%</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300" b="1" i="1" u="none" strike="noStrike" dirty="0">
                          <a:solidFill>
                            <a:srgbClr val="70AD47"/>
                          </a:solidFill>
                          <a:effectLst/>
                          <a:latin typeface="Calibri" panose="020F0502020204030204" pitchFamily="34" charset="0"/>
                        </a:rPr>
                        <a:t>+0,44%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rowSpan="2">
                  <a:txBody>
                    <a:bodyPr/>
                    <a:lstStyle/>
                    <a:p>
                      <a:pPr algn="ctr" fontAlgn="ctr"/>
                      <a:r>
                        <a:rPr lang="fr-FR" sz="1100" b="1" i="0" u="none" strike="noStrike">
                          <a:solidFill>
                            <a:srgbClr val="000000"/>
                          </a:solidFill>
                          <a:effectLst/>
                          <a:latin typeface="Calibri" panose="020F0502020204030204" pitchFamily="34" charset="0"/>
                        </a:rPr>
                        <a:t>SenseRelate</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fr-FR" sz="1100" b="1" i="0" u="none" strike="noStrike" dirty="0">
                          <a:solidFill>
                            <a:srgbClr val="000000"/>
                          </a:solidFill>
                          <a:effectLst/>
                          <a:latin typeface="Calibri" panose="020F0502020204030204" pitchFamily="34" charset="0"/>
                        </a:rPr>
                        <a:t>12,37%</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100" b="1" i="0" u="none" strike="noStrike" dirty="0">
                          <a:solidFill>
                            <a:srgbClr val="000000"/>
                          </a:solidFill>
                          <a:effectLst/>
                          <a:latin typeface="Calibri" panose="020F0502020204030204" pitchFamily="34" charset="0"/>
                        </a:rPr>
                        <a:t>12,33%</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r h="240103">
                <a:tc vMerge="1">
                  <a:txBody>
                    <a:bodyPr/>
                    <a:lstStyle/>
                    <a:p>
                      <a:endParaRPr lang="fr-FR"/>
                    </a:p>
                  </a:txBody>
                  <a:tcPr/>
                </a:tc>
                <a:tc vMerge="1">
                  <a:txBody>
                    <a:bodyPr/>
                    <a:lstStyle/>
                    <a:p>
                      <a:endParaRPr lang="fr-FR"/>
                    </a:p>
                  </a:txBody>
                  <a:tcPr/>
                </a:tc>
                <a:tc>
                  <a:txBody>
                    <a:bodyPr/>
                    <a:lstStyle/>
                    <a:p>
                      <a:pPr algn="ctr" fontAlgn="ctr"/>
                      <a:r>
                        <a:rPr lang="fr-FR" sz="1300" b="1" i="1" u="none" strike="noStrike" dirty="0">
                          <a:solidFill>
                            <a:srgbClr val="70AD47"/>
                          </a:solidFill>
                          <a:effectLst/>
                          <a:latin typeface="Calibri" panose="020F0502020204030204" pitchFamily="34" charset="0"/>
                        </a:rPr>
                        <a:t>+1,21%</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fr-FR" sz="1300" b="1" i="1" u="none" strike="noStrike" dirty="0">
                          <a:solidFill>
                            <a:srgbClr val="70AD47"/>
                          </a:solidFill>
                          <a:effectLst/>
                          <a:latin typeface="Calibri" panose="020F0502020204030204" pitchFamily="34" charset="0"/>
                        </a:rPr>
                        <a:t>+1,20%</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DEDED"/>
                    </a:solidFill>
                  </a:tcPr>
                </a:tc>
              </a:tr>
            </a:tbl>
          </a:graphicData>
        </a:graphic>
      </p:graphicFrame>
      <p:sp>
        <p:nvSpPr>
          <p:cNvPr id="19" name="Rectangle à coins arrondis 18"/>
          <p:cNvSpPr/>
          <p:nvPr/>
        </p:nvSpPr>
        <p:spPr>
          <a:xfrm>
            <a:off x="5200302" y="1255650"/>
            <a:ext cx="2209028" cy="567288"/>
          </a:xfrm>
          <a:prstGeom prst="roundRect">
            <a:avLst/>
          </a:prstGeom>
          <a:solidFill>
            <a:srgbClr val="44546A"/>
          </a:solidFill>
          <a:ln>
            <a:solidFill>
              <a:srgbClr val="44546A"/>
            </a:solidFill>
          </a:ln>
          <a:effectLst>
            <a:softEdge rad="152400"/>
          </a:effectLst>
          <a:scene3d>
            <a:camera prst="orthographicFront">
              <a:rot lat="0" lon="0" rev="0"/>
            </a:camera>
            <a:lightRig rig="contrasting" dir="t">
              <a:rot lat="0" lon="0" rev="7800000"/>
            </a:lightRig>
          </a:scene3d>
          <a:sp3d>
            <a:bevelT w="139700" h="139700" prst="coolSlant"/>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fr-FR" sz="1500" dirty="0">
                <a:solidFill>
                  <a:schemeClr val="bg1">
                    <a:lumMod val="85000"/>
                  </a:schemeClr>
                </a:solidFill>
                <a:latin typeface="Georgia" panose="02040502050405020303" pitchFamily="18" charset="0"/>
                <a:cs typeface="Times New Roman" panose="02020603050405020304" pitchFamily="18" charset="0"/>
              </a:rPr>
              <a:t>Data : </a:t>
            </a:r>
            <a:r>
              <a:rPr lang="en-US" altLang="fr-FR" sz="1500" dirty="0" smtClean="0">
                <a:solidFill>
                  <a:schemeClr val="bg1">
                    <a:lumMod val="85000"/>
                  </a:schemeClr>
                </a:solidFill>
                <a:latin typeface="Georgia" panose="02040502050405020303" pitchFamily="18" charset="0"/>
                <a:cs typeface="Times New Roman" panose="02020603050405020304" pitchFamily="18" charset="0"/>
              </a:rPr>
              <a:t>TREC-9</a:t>
            </a:r>
          </a:p>
          <a:p>
            <a:pPr algn="ctr"/>
            <a:r>
              <a:rPr lang="en-US" altLang="fr-FR" sz="1500" dirty="0" smtClean="0">
                <a:solidFill>
                  <a:schemeClr val="bg1">
                    <a:lumMod val="85000"/>
                  </a:schemeClr>
                </a:solidFill>
                <a:latin typeface="Georgia" panose="02040502050405020303" pitchFamily="18" charset="0"/>
                <a:cs typeface="Times New Roman" panose="02020603050405020304" pitchFamily="18" charset="0"/>
              </a:rPr>
              <a:t>Filtering </a:t>
            </a:r>
            <a:r>
              <a:rPr lang="en-US" altLang="fr-FR" sz="1500" dirty="0">
                <a:solidFill>
                  <a:schemeClr val="bg1">
                    <a:lumMod val="85000"/>
                  </a:schemeClr>
                </a:solidFill>
                <a:latin typeface="Georgia" panose="02040502050405020303" pitchFamily="18" charset="0"/>
                <a:cs typeface="Times New Roman" panose="02020603050405020304" pitchFamily="18" charset="0"/>
              </a:rPr>
              <a:t>Track</a:t>
            </a:r>
          </a:p>
        </p:txBody>
      </p:sp>
      <p:sp>
        <p:nvSpPr>
          <p:cNvPr id="20" name="Rectangle à coins arrondis 19"/>
          <p:cNvSpPr/>
          <p:nvPr/>
        </p:nvSpPr>
        <p:spPr>
          <a:xfrm>
            <a:off x="5280985" y="1794392"/>
            <a:ext cx="3620968" cy="2265712"/>
          </a:xfrm>
          <a:prstGeom prst="roundRect">
            <a:avLst/>
          </a:prstGeom>
          <a:noFill/>
          <a:ln w="31750" cmpd="sng">
            <a:solidFill>
              <a:srgbClr val="44546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
            </a:pPr>
            <a:r>
              <a:rPr lang="fr-FR" alt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Un </a:t>
            </a:r>
            <a:r>
              <a:rPr lang="fr-FR" alt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ensemble de 348 566 références provenant de </a:t>
            </a:r>
            <a:r>
              <a:rPr lang="fr-FR" alt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MEDLINE</a:t>
            </a: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 </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sur une période de cinq ans (1987-1991)</a:t>
            </a:r>
            <a:r>
              <a:rPr lang="en-US"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a:t>
            </a:r>
          </a:p>
          <a:p>
            <a:pPr marL="285750" indent="-285750">
              <a:buFont typeface="Wingdings" panose="05000000000000000000" pitchFamily="2" charset="2"/>
              <a:buChar char="§"/>
            </a:pP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106 requêtes, </a:t>
            </a: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Un </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sous-ensemble de 63 </a:t>
            </a: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intégré dans le </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jeu de </a:t>
            </a: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requêtes</a:t>
            </a:r>
          </a:p>
          <a:p>
            <a:pPr marL="285750" indent="-285750">
              <a:buFont typeface="Wingdings" panose="05000000000000000000" pitchFamily="2" charset="2"/>
              <a:buChar char="§"/>
            </a:pP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La </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pertinence des résultats a été évaluée par un groupe de différents médecins, [</a:t>
            </a:r>
            <a:r>
              <a:rPr lang="fr-FR" sz="1400" b="1" i="1"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absolument</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 </a:t>
            </a:r>
            <a:r>
              <a:rPr lang="fr-FR" sz="1400" b="1" i="1"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éventuellement</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 ou </a:t>
            </a:r>
            <a:r>
              <a:rPr lang="fr-FR" sz="1400" b="1" i="1"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non</a:t>
            </a: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a:t>
            </a:r>
            <a:endParaRPr lang="en-US"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21" name="Rectangle à coins arrondis 20"/>
          <p:cNvSpPr/>
          <p:nvPr/>
        </p:nvSpPr>
        <p:spPr>
          <a:xfrm>
            <a:off x="5300648" y="4226541"/>
            <a:ext cx="3439940" cy="624908"/>
          </a:xfrm>
          <a:prstGeom prst="roundRect">
            <a:avLst/>
          </a:prstGeom>
          <a:solidFill>
            <a:srgbClr val="44546A"/>
          </a:solidFill>
          <a:ln>
            <a:solidFill>
              <a:srgbClr val="44546A"/>
            </a:solidFill>
          </a:ln>
          <a:effectLst>
            <a:softEdge rad="152400"/>
          </a:effectLst>
          <a:scene3d>
            <a:camera prst="orthographicFront">
              <a:rot lat="0" lon="0" rev="0"/>
            </a:camera>
            <a:lightRig rig="contrasting" dir="t">
              <a:rot lat="0" lon="0" rev="7800000"/>
            </a:lightRig>
          </a:scene3d>
          <a:sp3d>
            <a:bevelT w="139700" h="139700" prst="coolSlant"/>
          </a:sp3d>
        </p:spPr>
        <p:style>
          <a:lnRef idx="0">
            <a:schemeClr val="accent3"/>
          </a:lnRef>
          <a:fillRef idx="3">
            <a:schemeClr val="accent3"/>
          </a:fillRef>
          <a:effectRef idx="3">
            <a:schemeClr val="accent3"/>
          </a:effectRef>
          <a:fontRef idx="minor">
            <a:schemeClr val="lt1"/>
          </a:fontRef>
        </p:style>
        <p:txBody>
          <a:bodyPr rtlCol="0" anchor="ctr"/>
          <a:lstStyle/>
          <a:p>
            <a:pPr marL="0" lvl="4" algn="ctr"/>
            <a:r>
              <a:rPr lang="fr-FR" sz="1500" dirty="0">
                <a:solidFill>
                  <a:schemeClr val="bg1">
                    <a:lumMod val="85000"/>
                  </a:schemeClr>
                </a:solidFill>
                <a:latin typeface="Georgia" panose="02040502050405020303" pitchFamily="18" charset="0"/>
                <a:cs typeface="Times New Roman" panose="02020603050405020304" pitchFamily="18" charset="0"/>
              </a:rPr>
              <a:t>Moyen de la Précision Moyenne </a:t>
            </a:r>
            <a:endParaRPr lang="fr-FR" sz="1500" dirty="0" smtClean="0">
              <a:solidFill>
                <a:schemeClr val="bg1">
                  <a:lumMod val="85000"/>
                </a:schemeClr>
              </a:solidFill>
              <a:latin typeface="Georgia" panose="02040502050405020303" pitchFamily="18" charset="0"/>
              <a:cs typeface="Times New Roman" panose="02020603050405020304" pitchFamily="18" charset="0"/>
            </a:endParaRPr>
          </a:p>
          <a:p>
            <a:pPr marL="0" lvl="4" algn="ctr"/>
            <a:r>
              <a:rPr lang="fr-FR" sz="1500" dirty="0" smtClean="0">
                <a:solidFill>
                  <a:schemeClr val="bg1">
                    <a:lumMod val="85000"/>
                  </a:schemeClr>
                </a:solidFill>
                <a:latin typeface="Georgia" panose="02040502050405020303" pitchFamily="18" charset="0"/>
                <a:cs typeface="Times New Roman" panose="02020603050405020304" pitchFamily="18" charset="0"/>
              </a:rPr>
              <a:t>MAP </a:t>
            </a:r>
            <a:r>
              <a:rPr lang="fr-FR" sz="1500" dirty="0">
                <a:solidFill>
                  <a:schemeClr val="bg1">
                    <a:lumMod val="85000"/>
                  </a:schemeClr>
                </a:solidFill>
                <a:latin typeface="Georgia" panose="02040502050405020303" pitchFamily="18" charset="0"/>
                <a:cs typeface="Times New Roman" panose="02020603050405020304" pitchFamily="18" charset="0"/>
              </a:rPr>
              <a:t>(</a:t>
            </a:r>
            <a:r>
              <a:rPr lang="fr-FR" sz="1500" dirty="0" err="1">
                <a:solidFill>
                  <a:schemeClr val="bg1">
                    <a:lumMod val="85000"/>
                  </a:schemeClr>
                </a:solidFill>
                <a:latin typeface="Georgia" panose="02040502050405020303" pitchFamily="18" charset="0"/>
                <a:cs typeface="Times New Roman" panose="02020603050405020304" pitchFamily="18" charset="0"/>
              </a:rPr>
              <a:t>Mean</a:t>
            </a:r>
            <a:r>
              <a:rPr lang="fr-FR" sz="1500" dirty="0">
                <a:solidFill>
                  <a:schemeClr val="bg1">
                    <a:lumMod val="85000"/>
                  </a:schemeClr>
                </a:solidFill>
                <a:latin typeface="Georgia" panose="02040502050405020303" pitchFamily="18" charset="0"/>
                <a:cs typeface="Times New Roman" panose="02020603050405020304" pitchFamily="18" charset="0"/>
              </a:rPr>
              <a:t> </a:t>
            </a:r>
            <a:r>
              <a:rPr lang="fr-FR" sz="1500" dirty="0" err="1">
                <a:solidFill>
                  <a:schemeClr val="bg1">
                    <a:lumMod val="85000"/>
                  </a:schemeClr>
                </a:solidFill>
                <a:latin typeface="Georgia" panose="02040502050405020303" pitchFamily="18" charset="0"/>
                <a:cs typeface="Times New Roman" panose="02020603050405020304" pitchFamily="18" charset="0"/>
              </a:rPr>
              <a:t>Average</a:t>
            </a:r>
            <a:r>
              <a:rPr lang="fr-FR" sz="1500" dirty="0">
                <a:solidFill>
                  <a:schemeClr val="bg1">
                    <a:lumMod val="85000"/>
                  </a:schemeClr>
                </a:solidFill>
                <a:latin typeface="Georgia" panose="02040502050405020303" pitchFamily="18" charset="0"/>
                <a:cs typeface="Times New Roman" panose="02020603050405020304" pitchFamily="18" charset="0"/>
              </a:rPr>
              <a:t> </a:t>
            </a:r>
            <a:r>
              <a:rPr lang="fr-FR" sz="1500" dirty="0" err="1">
                <a:solidFill>
                  <a:schemeClr val="bg1">
                    <a:lumMod val="85000"/>
                  </a:schemeClr>
                </a:solidFill>
                <a:latin typeface="Georgia" panose="02040502050405020303" pitchFamily="18" charset="0"/>
                <a:cs typeface="Times New Roman" panose="02020603050405020304" pitchFamily="18" charset="0"/>
              </a:rPr>
              <a:t>Precision</a:t>
            </a:r>
            <a:r>
              <a:rPr lang="fr-FR" sz="1500" dirty="0">
                <a:solidFill>
                  <a:schemeClr val="bg1">
                    <a:lumMod val="85000"/>
                  </a:schemeClr>
                </a:solidFill>
                <a:latin typeface="Georgia" panose="02040502050405020303" pitchFamily="18" charset="0"/>
                <a:cs typeface="Times New Roman" panose="02020603050405020304" pitchFamily="18" charset="0"/>
              </a:rPr>
              <a:t>) </a:t>
            </a:r>
          </a:p>
        </p:txBody>
      </p:sp>
      <p:sp>
        <p:nvSpPr>
          <p:cNvPr id="22" name="Rectangle à coins arrondis 21"/>
          <p:cNvSpPr/>
          <p:nvPr/>
        </p:nvSpPr>
        <p:spPr>
          <a:xfrm>
            <a:off x="5300650" y="4839243"/>
            <a:ext cx="3601304" cy="1467428"/>
          </a:xfrm>
          <a:prstGeom prst="roundRect">
            <a:avLst/>
          </a:prstGeom>
          <a:noFill/>
          <a:ln w="31750" cmpd="sng">
            <a:solidFill>
              <a:srgbClr val="44546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
            </a:pP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La précision moyenne est la moyenne des précisions des documents les plus pertinents</a:t>
            </a:r>
            <a:endParaRPr lang="en-US" alt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endParaRPr>
          </a:p>
          <a:p>
            <a:pPr marL="285750" indent="-285750">
              <a:buFont typeface="Wingdings" panose="05000000000000000000" pitchFamily="2" charset="2"/>
              <a:buChar char="§"/>
            </a:pP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MAP est La </a:t>
            </a:r>
            <a:r>
              <a:rPr lang="fr-FR"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moyenne des scores de précision moyenne pour chaque </a:t>
            </a:r>
            <a:r>
              <a:rPr lang="fr-FR" sz="1400" dirty="0" smtClean="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requête,</a:t>
            </a:r>
            <a:endParaRPr lang="en-US" sz="14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9" name="Rectangle 8"/>
          <p:cNvSpPr/>
          <p:nvPr/>
        </p:nvSpPr>
        <p:spPr>
          <a:xfrm>
            <a:off x="331838" y="5976246"/>
            <a:ext cx="4535583" cy="584775"/>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15. Résultats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du système d’évaluation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avec les modèles TF-IDF et BM25</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41</a:t>
            </a:fld>
            <a:endParaRPr lang="fr-FR"/>
          </a:p>
        </p:txBody>
      </p:sp>
      <p:sp>
        <p:nvSpPr>
          <p:cNvPr id="12" name="Rectangle 1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8076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childTnLst>
                                    <p:set>
                                      <p:cBhvr>
                                        <p:cTn id="9" dur="1" fill="hold">
                                          <p:stCondLst>
                                            <p:cond delay="0"/>
                                          </p:stCondLst>
                                        </p:cTn>
                                        <p:tgtEl>
                                          <p:spTgt spid="20"/>
                                        </p:tgtEl>
                                        <p:attrNameLst>
                                          <p:attrName>style.visibility</p:attrName>
                                        </p:attrNameLst>
                                      </p:cBhvr>
                                      <p:to>
                                        <p:strVal val="visible"/>
                                      </p:to>
                                    </p:set>
                                  </p:childTnLst>
                                </p:cTn>
                              </p:par>
                            </p:childTnLst>
                          </p:cTn>
                        </p:par>
                        <p:par>
                          <p:cTn id="10" fill="hold">
                            <p:stCondLst>
                              <p:cond delay="0"/>
                            </p:stCondLst>
                            <p:childTnLst>
                              <p:par>
                                <p:cTn id="11" presetID="27" presetClass="emph" presetSubtype="0" fill="remove" grpId="0" nodeType="afterEffect">
                                  <p:stCondLst>
                                    <p:cond delay="0"/>
                                  </p:stCondLst>
                                  <p:childTnLst>
                                    <p:animClr clrSpc="rgb" dir="cw">
                                      <p:cBhvr override="childStyle">
                                        <p:cTn id="12" dur="250" autoRev="1" fill="remove"/>
                                        <p:tgtEl>
                                          <p:spTgt spid="19"/>
                                        </p:tgtEl>
                                        <p:attrNameLst>
                                          <p:attrName>style.color</p:attrName>
                                        </p:attrNameLst>
                                      </p:cBhvr>
                                      <p:to>
                                        <a:schemeClr val="bg1"/>
                                      </p:to>
                                    </p:animClr>
                                    <p:animClr clrSpc="rgb" dir="cw">
                                      <p:cBhvr>
                                        <p:cTn id="13" dur="250" autoRev="1" fill="remove"/>
                                        <p:tgtEl>
                                          <p:spTgt spid="19"/>
                                        </p:tgtEl>
                                        <p:attrNameLst>
                                          <p:attrName>fillcolor</p:attrName>
                                        </p:attrNameLst>
                                      </p:cBhvr>
                                      <p:to>
                                        <a:schemeClr val="bg1"/>
                                      </p:to>
                                    </p:animClr>
                                    <p:set>
                                      <p:cBhvr>
                                        <p:cTn id="14" dur="250" autoRev="1" fill="remove"/>
                                        <p:tgtEl>
                                          <p:spTgt spid="19"/>
                                        </p:tgtEl>
                                        <p:attrNameLst>
                                          <p:attrName>fill.type</p:attrName>
                                        </p:attrNameLst>
                                      </p:cBhvr>
                                      <p:to>
                                        <p:strVal val="solid"/>
                                      </p:to>
                                    </p:set>
                                    <p:set>
                                      <p:cBhvr>
                                        <p:cTn id="15" dur="250" autoRev="1" fill="remove"/>
                                        <p:tgtEl>
                                          <p:spTgt spid="19"/>
                                        </p:tgtEl>
                                        <p:attrNameLst>
                                          <p:attrName>fill.on</p:attrName>
                                        </p:attrNameLst>
                                      </p:cBhvr>
                                      <p:to>
                                        <p:strVal val="true"/>
                                      </p:to>
                                    </p:set>
                                  </p:childTnLst>
                                </p:cTn>
                              </p:par>
                            </p:childTnLst>
                          </p:cTn>
                        </p:par>
                        <p:par>
                          <p:cTn id="16" fill="hold">
                            <p:stCondLst>
                              <p:cond delay="500"/>
                            </p:stCondLst>
                            <p:childTnLst>
                              <p:par>
                                <p:cTn id="17" presetID="27" presetClass="emph" presetSubtype="0" fill="remove" grpId="0" nodeType="afterEffect">
                                  <p:stCondLst>
                                    <p:cond delay="0"/>
                                  </p:stCondLst>
                                  <p:childTnLst>
                                    <p:animClr clrSpc="rgb" dir="cw">
                                      <p:cBhvr override="childStyle">
                                        <p:cTn id="18" dur="250" autoRev="1" fill="remove"/>
                                        <p:tgtEl>
                                          <p:spTgt spid="20"/>
                                        </p:tgtEl>
                                        <p:attrNameLst>
                                          <p:attrName>style.color</p:attrName>
                                        </p:attrNameLst>
                                      </p:cBhvr>
                                      <p:to>
                                        <a:schemeClr val="bg1"/>
                                      </p:to>
                                    </p:animClr>
                                    <p:animClr clrSpc="rgb" dir="cw">
                                      <p:cBhvr>
                                        <p:cTn id="19" dur="250" autoRev="1" fill="remove"/>
                                        <p:tgtEl>
                                          <p:spTgt spid="20"/>
                                        </p:tgtEl>
                                        <p:attrNameLst>
                                          <p:attrName>fillcolor</p:attrName>
                                        </p:attrNameLst>
                                      </p:cBhvr>
                                      <p:to>
                                        <a:schemeClr val="bg1"/>
                                      </p:to>
                                    </p:animClr>
                                    <p:set>
                                      <p:cBhvr>
                                        <p:cTn id="20" dur="250" autoRev="1" fill="remove"/>
                                        <p:tgtEl>
                                          <p:spTgt spid="20"/>
                                        </p:tgtEl>
                                        <p:attrNameLst>
                                          <p:attrName>fill.type</p:attrName>
                                        </p:attrNameLst>
                                      </p:cBhvr>
                                      <p:to>
                                        <p:strVal val="solid"/>
                                      </p:to>
                                    </p:set>
                                    <p:set>
                                      <p:cBhvr>
                                        <p:cTn id="21" dur="250" autoRev="1" fill="remove"/>
                                        <p:tgtEl>
                                          <p:spTgt spid="20"/>
                                        </p:tgtEl>
                                        <p:attrNameLst>
                                          <p:attrName>fill.on</p:attrName>
                                        </p:attrNameLst>
                                      </p:cBhvr>
                                      <p:to>
                                        <p:strVal val="true"/>
                                      </p:to>
                                    </p:set>
                                  </p:childTnLst>
                                </p:cTn>
                              </p:par>
                            </p:childTnLst>
                          </p:cTn>
                        </p:par>
                        <p:par>
                          <p:cTn id="22" fill="hold">
                            <p:stCondLst>
                              <p:cond delay="1000"/>
                            </p:stCondLst>
                            <p:childTnLst>
                              <p:par>
                                <p:cTn id="23" presetID="1" presetClass="entr" presetSubtype="0" fill="hold" grpId="1" nodeType="after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par>
                          <p:cTn id="25" fill="hold">
                            <p:stCondLst>
                              <p:cond delay="1000"/>
                            </p:stCondLst>
                            <p:childTnLst>
                              <p:par>
                                <p:cTn id="26" presetID="1" presetClass="entr" presetSubtype="0" fill="hold" grpId="1" nodeType="afterEffect">
                                  <p:stCondLst>
                                    <p:cond delay="0"/>
                                  </p:stCondLst>
                                  <p:childTnLst>
                                    <p:set>
                                      <p:cBhvr>
                                        <p:cTn id="27" dur="1" fill="hold">
                                          <p:stCondLst>
                                            <p:cond delay="0"/>
                                          </p:stCondLst>
                                        </p:cTn>
                                        <p:tgtEl>
                                          <p:spTgt spid="22"/>
                                        </p:tgtEl>
                                        <p:attrNameLst>
                                          <p:attrName>style.visibility</p:attrName>
                                        </p:attrNameLst>
                                      </p:cBhvr>
                                      <p:to>
                                        <p:strVal val="visible"/>
                                      </p:to>
                                    </p:set>
                                  </p:childTnLst>
                                </p:cTn>
                              </p:par>
                            </p:childTnLst>
                          </p:cTn>
                        </p:par>
                        <p:par>
                          <p:cTn id="28" fill="hold">
                            <p:stCondLst>
                              <p:cond delay="1000"/>
                            </p:stCondLst>
                            <p:childTnLst>
                              <p:par>
                                <p:cTn id="29" presetID="27" presetClass="emph" presetSubtype="0" fill="remove" grpId="0" nodeType="afterEffect">
                                  <p:stCondLst>
                                    <p:cond delay="0"/>
                                  </p:stCondLst>
                                  <p:childTnLst>
                                    <p:animClr clrSpc="rgb" dir="cw">
                                      <p:cBhvr override="childStyle">
                                        <p:cTn id="30" dur="250" autoRev="1" fill="remove"/>
                                        <p:tgtEl>
                                          <p:spTgt spid="21"/>
                                        </p:tgtEl>
                                        <p:attrNameLst>
                                          <p:attrName>style.color</p:attrName>
                                        </p:attrNameLst>
                                      </p:cBhvr>
                                      <p:to>
                                        <a:schemeClr val="bg1"/>
                                      </p:to>
                                    </p:animClr>
                                    <p:animClr clrSpc="rgb" dir="cw">
                                      <p:cBhvr>
                                        <p:cTn id="31" dur="250" autoRev="1" fill="remove"/>
                                        <p:tgtEl>
                                          <p:spTgt spid="21"/>
                                        </p:tgtEl>
                                        <p:attrNameLst>
                                          <p:attrName>fillcolor</p:attrName>
                                        </p:attrNameLst>
                                      </p:cBhvr>
                                      <p:to>
                                        <a:schemeClr val="bg1"/>
                                      </p:to>
                                    </p:animClr>
                                    <p:set>
                                      <p:cBhvr>
                                        <p:cTn id="32" dur="250" autoRev="1" fill="remove"/>
                                        <p:tgtEl>
                                          <p:spTgt spid="21"/>
                                        </p:tgtEl>
                                        <p:attrNameLst>
                                          <p:attrName>fill.type</p:attrName>
                                        </p:attrNameLst>
                                      </p:cBhvr>
                                      <p:to>
                                        <p:strVal val="solid"/>
                                      </p:to>
                                    </p:set>
                                    <p:set>
                                      <p:cBhvr>
                                        <p:cTn id="33" dur="250" autoRev="1" fill="remove"/>
                                        <p:tgtEl>
                                          <p:spTgt spid="21"/>
                                        </p:tgtEl>
                                        <p:attrNameLst>
                                          <p:attrName>fill.on</p:attrName>
                                        </p:attrNameLst>
                                      </p:cBhvr>
                                      <p:to>
                                        <p:strVal val="true"/>
                                      </p:to>
                                    </p:set>
                                  </p:childTnLst>
                                </p:cTn>
                              </p:par>
                            </p:childTnLst>
                          </p:cTn>
                        </p:par>
                        <p:par>
                          <p:cTn id="34" fill="hold">
                            <p:stCondLst>
                              <p:cond delay="1500"/>
                            </p:stCondLst>
                            <p:childTnLst>
                              <p:par>
                                <p:cTn id="35" presetID="27" presetClass="emph" presetSubtype="0" fill="remove" grpId="0" nodeType="afterEffect">
                                  <p:stCondLst>
                                    <p:cond delay="0"/>
                                  </p:stCondLst>
                                  <p:childTnLst>
                                    <p:animClr clrSpc="rgb" dir="cw">
                                      <p:cBhvr override="childStyle">
                                        <p:cTn id="36" dur="250" autoRev="1" fill="remove"/>
                                        <p:tgtEl>
                                          <p:spTgt spid="22"/>
                                        </p:tgtEl>
                                        <p:attrNameLst>
                                          <p:attrName>style.color</p:attrName>
                                        </p:attrNameLst>
                                      </p:cBhvr>
                                      <p:to>
                                        <a:schemeClr val="bg1"/>
                                      </p:to>
                                    </p:animClr>
                                    <p:animClr clrSpc="rgb" dir="cw">
                                      <p:cBhvr>
                                        <p:cTn id="37" dur="250" autoRev="1" fill="remove"/>
                                        <p:tgtEl>
                                          <p:spTgt spid="22"/>
                                        </p:tgtEl>
                                        <p:attrNameLst>
                                          <p:attrName>fillcolor</p:attrName>
                                        </p:attrNameLst>
                                      </p:cBhvr>
                                      <p:to>
                                        <a:schemeClr val="bg1"/>
                                      </p:to>
                                    </p:animClr>
                                    <p:set>
                                      <p:cBhvr>
                                        <p:cTn id="38" dur="250" autoRev="1" fill="remove"/>
                                        <p:tgtEl>
                                          <p:spTgt spid="22"/>
                                        </p:tgtEl>
                                        <p:attrNameLst>
                                          <p:attrName>fill.type</p:attrName>
                                        </p:attrNameLst>
                                      </p:cBhvr>
                                      <p:to>
                                        <p:strVal val="solid"/>
                                      </p:to>
                                    </p:set>
                                    <p:set>
                                      <p:cBhvr>
                                        <p:cTn id="39" dur="250" autoRev="1" fill="remove"/>
                                        <p:tgtEl>
                                          <p:spTgt spid="2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1" grpId="1" animBg="1"/>
      <p:bldP spid="22" grpId="0" animBg="1"/>
      <p:bldP spid="22"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4085390" y="3717304"/>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2" name="Rectangle 1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100" kern="0" dirty="0">
                <a:solidFill>
                  <a:schemeClr val="accent5">
                    <a:lumMod val="50000"/>
                  </a:schemeClr>
                </a:solidFill>
                <a:latin typeface="Georgia" panose="02040502050405020303" pitchFamily="18" charset="0"/>
              </a:rPr>
              <a:t>Analyse de Concepts Formels FCA</a:t>
            </a: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et discussions</a:t>
            </a:r>
          </a:p>
        </p:txBody>
      </p:sp>
      <p:sp>
        <p:nvSpPr>
          <p:cNvPr id="8" name="ZoneTexte 7"/>
          <p:cNvSpPr txBox="1"/>
          <p:nvPr/>
        </p:nvSpPr>
        <p:spPr>
          <a:xfrm>
            <a:off x="209096" y="1475915"/>
            <a:ext cx="8911091" cy="5009064"/>
          </a:xfrm>
          <a:prstGeom prst="rect">
            <a:avLst/>
          </a:prstGeom>
          <a:noFill/>
        </p:spPr>
        <p:txBody>
          <a:bodyPr wrap="square" rtlCol="0">
            <a:spAutoFit/>
          </a:bodyPr>
          <a:lstStyle/>
          <a:p>
            <a:pPr marL="342900" indent="-342900" fontAlgn="base">
              <a:lnSpc>
                <a:spcPct val="150000"/>
              </a:lnSpc>
              <a:spcBef>
                <a:spcPct val="20000"/>
              </a:spcBef>
              <a:spcAft>
                <a:spcPct val="0"/>
              </a:spcAft>
              <a:buSzPct val="85000"/>
              <a:buFont typeface="Wingdings" panose="05000000000000000000" pitchFamily="2" charset="2"/>
              <a:buChar char="§"/>
            </a:pPr>
            <a:r>
              <a:rPr lang="fr-FR" sz="1500" b="1" i="1" u="sng" dirty="0">
                <a:solidFill>
                  <a:schemeClr val="accent5">
                    <a:lumMod val="50000"/>
                  </a:schemeClr>
                </a:solidFill>
                <a:latin typeface="Georgia" panose="02040502050405020303" pitchFamily="18" charset="0"/>
                <a:cs typeface="Times New Roman" panose="02020603050405020304" pitchFamily="18" charset="0"/>
              </a:rPr>
              <a:t>Le processus de navigation des résultats de recherche </a:t>
            </a:r>
          </a:p>
          <a:p>
            <a:pPr marL="742950" lvl="1" indent="-285750"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L’un </a:t>
            </a:r>
            <a:r>
              <a:rPr lang="fr-FR" sz="1500" dirty="0">
                <a:solidFill>
                  <a:schemeClr val="tx2">
                    <a:lumMod val="50000"/>
                  </a:schemeClr>
                </a:solidFill>
                <a:latin typeface="Georgia" panose="02040502050405020303" pitchFamily="18" charset="0"/>
                <a:cs typeface="Times New Roman" panose="02020603050405020304" pitchFamily="18" charset="0"/>
              </a:rPr>
              <a:t>des problèmes des moteurs de recherche Web</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b="1" i="1" dirty="0" err="1">
                <a:solidFill>
                  <a:schemeClr val="accent5">
                    <a:lumMod val="50000"/>
                  </a:schemeClr>
                </a:solidFill>
                <a:latin typeface="Georgia" panose="02040502050405020303" pitchFamily="18" charset="0"/>
                <a:cs typeface="Times New Roman" panose="02020603050405020304" pitchFamily="18" charset="0"/>
              </a:rPr>
              <a:t>PubMed</a:t>
            </a:r>
            <a:r>
              <a:rPr lang="fr-FR" sz="1500" dirty="0">
                <a:solidFill>
                  <a:schemeClr val="accent5">
                    <a:lumMod val="50000"/>
                  </a:schemeClr>
                </a:solidFill>
                <a:latin typeface="Georgia" panose="02040502050405020303" pitchFamily="18" charset="0"/>
                <a:cs typeface="Times New Roman" panose="02020603050405020304" pitchFamily="18" charset="0"/>
              </a:rPr>
              <a:t> </a:t>
            </a:r>
            <a:r>
              <a:rPr lang="fr-FR" sz="1500" dirty="0">
                <a:solidFill>
                  <a:schemeClr val="tx2">
                    <a:lumMod val="50000"/>
                  </a:schemeClr>
                </a:solidFill>
                <a:latin typeface="Georgia" panose="02040502050405020303" pitchFamily="18" charset="0"/>
                <a:cs typeface="Times New Roman" panose="02020603050405020304" pitchFamily="18" charset="0"/>
              </a:rPr>
              <a:t>est un moteur de recherche très populaire dans le domaine des sciences de la vie et de la recherche biomédicale</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Accès gratuit aux bases de données </a:t>
            </a:r>
            <a:r>
              <a:rPr lang="fr-FR" sz="1500" dirty="0" smtClean="0">
                <a:solidFill>
                  <a:schemeClr val="tx2">
                    <a:lumMod val="50000"/>
                  </a:schemeClr>
                </a:solidFill>
                <a:latin typeface="Georgia" panose="02040502050405020303" pitchFamily="18" charset="0"/>
                <a:cs typeface="Times New Roman" panose="02020603050405020304" pitchFamily="18" charset="0"/>
              </a:rPr>
              <a:t>biomédicale </a:t>
            </a:r>
            <a:r>
              <a:rPr lang="fr-FR" sz="1500" dirty="0" err="1" smtClean="0">
                <a:solidFill>
                  <a:schemeClr val="tx2">
                    <a:lumMod val="50000"/>
                  </a:schemeClr>
                </a:solidFill>
                <a:latin typeface="Georgia" panose="02040502050405020303" pitchFamily="18" charset="0"/>
                <a:cs typeface="Times New Roman" panose="02020603050405020304" pitchFamily="18" charset="0"/>
              </a:rPr>
              <a:t>notament</a:t>
            </a:r>
            <a:r>
              <a:rPr lang="fr-FR" sz="1500" dirty="0" smtClean="0">
                <a:solidFill>
                  <a:schemeClr val="tx2">
                    <a:lumMod val="50000"/>
                  </a:schemeClr>
                </a:solidFill>
                <a:latin typeface="Georgia" panose="02040502050405020303" pitchFamily="18" charset="0"/>
                <a:cs typeface="Times New Roman" panose="02020603050405020304" pitchFamily="18" charset="0"/>
              </a:rPr>
              <a:t> </a:t>
            </a:r>
            <a:r>
              <a:rPr lang="fr-FR" sz="1500" b="1" i="1" dirty="0">
                <a:solidFill>
                  <a:schemeClr val="accent5">
                    <a:lumMod val="50000"/>
                  </a:schemeClr>
                </a:solidFill>
                <a:latin typeface="Georgia" panose="02040502050405020303" pitchFamily="18" charset="0"/>
                <a:cs typeface="Times New Roman" panose="02020603050405020304" pitchFamily="18" charset="0"/>
              </a:rPr>
              <a:t>MEDLINE</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Récupérer les citations jugées pertinentes pour une requête utilisateur</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Moteurs de recherche modernes : optimisation du classement des résultats de recherche</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Placer les plus pertinents en haut de la liste</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Aucune solution de classement n'est parfaite: complexité </a:t>
            </a:r>
            <a:r>
              <a:rPr lang="fr-FR" sz="1500" dirty="0" smtClean="0">
                <a:solidFill>
                  <a:schemeClr val="tx2">
                    <a:lumMod val="50000"/>
                  </a:schemeClr>
                </a:solidFill>
                <a:latin typeface="Georgia" panose="02040502050405020303" pitchFamily="18" charset="0"/>
                <a:cs typeface="Times New Roman" panose="02020603050405020304" pitchFamily="18" charset="0"/>
              </a:rPr>
              <a:t>au </a:t>
            </a:r>
            <a:r>
              <a:rPr lang="fr-FR" sz="1500" dirty="0">
                <a:solidFill>
                  <a:schemeClr val="tx2">
                    <a:lumMod val="50000"/>
                  </a:schemeClr>
                </a:solidFill>
                <a:latin typeface="Georgia" panose="02040502050405020303" pitchFamily="18" charset="0"/>
                <a:cs typeface="Times New Roman" panose="02020603050405020304" pitchFamily="18" charset="0"/>
              </a:rPr>
              <a:t>classement des résultats de recherche</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Les utilisateurs Parcourent généralement la première page ou même les dix premiers résultats,</a:t>
            </a:r>
          </a:p>
          <a:p>
            <a:pPr marL="285750"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Nombreuses solutions de moteurs de recherche ont été proposées, tel que </a:t>
            </a:r>
            <a:r>
              <a:rPr lang="fr-FR" sz="1500" b="1" i="1" dirty="0" err="1">
                <a:solidFill>
                  <a:schemeClr val="accent5">
                    <a:lumMod val="50000"/>
                  </a:schemeClr>
                </a:solidFill>
                <a:latin typeface="Georgia" panose="02040502050405020303" pitchFamily="18" charset="0"/>
                <a:cs typeface="Times New Roman" panose="02020603050405020304" pitchFamily="18" charset="0"/>
              </a:rPr>
              <a:t>Carrot</a:t>
            </a:r>
            <a:r>
              <a:rPr lang="fr-FR" sz="1500" b="1" i="1" dirty="0">
                <a:solidFill>
                  <a:schemeClr val="accent5">
                    <a:lumMod val="50000"/>
                  </a:schemeClr>
                </a:solidFill>
                <a:latin typeface="Georgia" panose="02040502050405020303" pitchFamily="18" charset="0"/>
                <a:cs typeface="Times New Roman" panose="02020603050405020304" pitchFamily="18" charset="0"/>
              </a:rPr>
              <a:t> 2</a:t>
            </a:r>
          </a:p>
          <a:p>
            <a:pPr marL="742950" lvl="2" indent="-285750"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Améliorer et faciliter la navigation sur les pages Web sous une forme plus compacte et thématique par le regroupement des documents similaires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42</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27143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latin typeface="Georgia" panose="02040502050405020303" pitchFamily="18" charset="0"/>
              </a:endParaRPr>
            </a:p>
          </p:txBody>
        </p:sp>
      </p:grpSp>
      <p:pic>
        <p:nvPicPr>
          <p:cNvPr id="3074" name="Picture 2" descr="Image associée"/>
          <p:cNvPicPr>
            <a:picLocks noChangeAspect="1" noChangeArrowheads="1"/>
          </p:cNvPicPr>
          <p:nvPr/>
        </p:nvPicPr>
        <p:blipFill rotWithShape="1">
          <a:blip r:embed="rId3">
            <a:extLst>
              <a:ext uri="{28A0092B-C50C-407E-A947-70E740481C1C}">
                <a14:useLocalDpi xmlns:a14="http://schemas.microsoft.com/office/drawing/2010/main" val="0"/>
              </a:ext>
            </a:extLst>
          </a:blip>
          <a:srcRect t="9690" r="11467" b="45852"/>
          <a:stretch/>
        </p:blipFill>
        <p:spPr bwMode="auto">
          <a:xfrm>
            <a:off x="1100634" y="3012376"/>
            <a:ext cx="6578709" cy="2476342"/>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sp>
        <p:nvSpPr>
          <p:cNvPr id="12" name="Rectangle à coins arrondis 11"/>
          <p:cNvSpPr/>
          <p:nvPr/>
        </p:nvSpPr>
        <p:spPr>
          <a:xfrm>
            <a:off x="107946" y="1203739"/>
            <a:ext cx="9012241" cy="1044313"/>
          </a:xfrm>
          <a:prstGeom prst="roundRect">
            <a:avLst>
              <a:gd name="adj" fmla="val 17977"/>
            </a:avLst>
          </a:prstGeom>
          <a:solidFill>
            <a:schemeClr val="bg2">
              <a:lumMod val="90000"/>
            </a:schemeClr>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Regroupement des résultats de recherche WEB</a:t>
            </a:r>
            <a:r>
              <a:rPr lang="en-US" sz="1500" b="1" i="1" dirty="0">
                <a:solidFill>
                  <a:schemeClr val="accent5">
                    <a:lumMod val="50000"/>
                  </a:schemeClr>
                </a:solidFill>
                <a:latin typeface="Georgia" panose="02040502050405020303" pitchFamily="18" charset="0"/>
                <a:cs typeface="Times New Roman" panose="02020603050405020304" pitchFamily="18" charset="0"/>
              </a:rPr>
              <a:t>  (Web Search Results </a:t>
            </a:r>
            <a:r>
              <a:rPr lang="en-US" sz="1500" b="1" i="1" dirty="0" smtClean="0">
                <a:solidFill>
                  <a:schemeClr val="accent5">
                    <a:lumMod val="50000"/>
                  </a:schemeClr>
                </a:solidFill>
                <a:latin typeface="Georgia" panose="02040502050405020303" pitchFamily="18" charset="0"/>
                <a:cs typeface="Times New Roman" panose="02020603050405020304" pitchFamily="18" charset="0"/>
              </a:rPr>
              <a:t>Clustering, WSRC</a:t>
            </a:r>
            <a:r>
              <a:rPr lang="en-US" sz="1500" b="1" i="1" dirty="0">
                <a:solidFill>
                  <a:schemeClr val="accent5">
                    <a:lumMod val="50000"/>
                  </a:schemeClr>
                </a:solidFill>
                <a:latin typeface="Georgia" panose="02040502050405020303" pitchFamily="18" charset="0"/>
                <a:cs typeface="Times New Roman" panose="02020603050405020304" pitchFamily="18" charset="0"/>
              </a:rPr>
              <a:t>) </a:t>
            </a:r>
          </a:p>
          <a:p>
            <a:pPr marL="742950" lvl="2"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accent5">
                    <a:lumMod val="50000"/>
                  </a:schemeClr>
                </a:solidFill>
                <a:latin typeface="Georgia" panose="02040502050405020303" pitchFamily="18" charset="0"/>
                <a:cs typeface="Times New Roman" panose="02020603050405020304" pitchFamily="18" charset="0"/>
              </a:rPr>
              <a:t>Organiser les extraits partageant un sujet commun dans un même cluster</a:t>
            </a:r>
          </a:p>
          <a:p>
            <a:pPr marL="742950" lvl="2" indent="-285750" fontAlgn="base">
              <a:spcBef>
                <a:spcPct val="20000"/>
              </a:spcBef>
              <a:spcAft>
                <a:spcPct val="0"/>
              </a:spcAft>
              <a:buClr>
                <a:schemeClr val="tx2"/>
              </a:buClr>
              <a:buSzPct val="85000"/>
              <a:buFont typeface="Wingdings" panose="05000000000000000000" pitchFamily="2" charset="2"/>
              <a:buChar char="ü"/>
            </a:pPr>
            <a:r>
              <a:rPr lang="fr-FR" sz="1500" dirty="0">
                <a:solidFill>
                  <a:schemeClr val="accent5">
                    <a:lumMod val="50000"/>
                  </a:schemeClr>
                </a:solidFill>
                <a:latin typeface="Georgia" panose="02040502050405020303" pitchFamily="18" charset="0"/>
                <a:cs typeface="Times New Roman" panose="02020603050405020304" pitchFamily="18" charset="0"/>
              </a:rPr>
              <a:t>Former des étiquettes correspondantes pour la description du cluster</a:t>
            </a:r>
          </a:p>
        </p:txBody>
      </p:sp>
      <p:sp>
        <p:nvSpPr>
          <p:cNvPr id="19" name="Rectangle 18"/>
          <p:cNvSpPr/>
          <p:nvPr/>
        </p:nvSpPr>
        <p:spPr>
          <a:xfrm>
            <a:off x="245495" y="2317311"/>
            <a:ext cx="7433848" cy="600164"/>
          </a:xfrm>
          <a:prstGeom prst="rect">
            <a:avLst/>
          </a:prstGeom>
        </p:spPr>
        <p:txBody>
          <a:bodyPr wrap="square">
            <a:spAutoFit/>
          </a:bodyPr>
          <a:lstStyle/>
          <a:p>
            <a:pPr marL="285750" lvl="1" indent="-285750" fontAlgn="base">
              <a:spcBef>
                <a:spcPct val="20000"/>
              </a:spcBef>
              <a:spcAft>
                <a:spcPct val="0"/>
              </a:spcAft>
              <a:buClr>
                <a:schemeClr val="tx2"/>
              </a:buClr>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Répondre au problème de surcharge d’information</a:t>
            </a:r>
          </a:p>
          <a:p>
            <a:pPr marL="742950" lvl="2" indent="-285750" fontAlgn="base">
              <a:spcBef>
                <a:spcPct val="20000"/>
              </a:spcBef>
              <a:spcAft>
                <a:spcPct val="0"/>
              </a:spcAft>
              <a:buClr>
                <a:schemeClr val="tx2"/>
              </a:buClr>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Les utilisateurs sont submergés par une longue liste de documents retournés</a:t>
            </a:r>
          </a:p>
        </p:txBody>
      </p:sp>
      <p:sp>
        <p:nvSpPr>
          <p:cNvPr id="20" name="Rectangle 19"/>
          <p:cNvSpPr/>
          <p:nvPr/>
        </p:nvSpPr>
        <p:spPr>
          <a:xfrm>
            <a:off x="245495" y="5559058"/>
            <a:ext cx="8289700" cy="742832"/>
          </a:xfrm>
          <a:prstGeom prst="rect">
            <a:avLst/>
          </a:prstGeom>
        </p:spPr>
        <p:txBody>
          <a:bodyPr wrap="square">
            <a:spAutoFit/>
          </a:bodyPr>
          <a:lstStyle/>
          <a:p>
            <a:pPr algn="just" fontAlgn="base">
              <a:lnSpc>
                <a:spcPct val="150000"/>
              </a:lnSpc>
              <a:spcBef>
                <a:spcPct val="0"/>
              </a:spcBef>
              <a:spcAft>
                <a:spcPct val="0"/>
              </a:spcAft>
            </a:pPr>
            <a:r>
              <a:rPr lang="fr-FR" sz="1500" i="1" dirty="0" smtClean="0">
                <a:solidFill>
                  <a:schemeClr val="accent5">
                    <a:lumMod val="50000"/>
                  </a:schemeClr>
                </a:solidFill>
                <a:latin typeface="Georgia" panose="02040502050405020303" pitchFamily="18" charset="0"/>
                <a:cs typeface="Times New Roman" panose="02020603050405020304" pitchFamily="18" charset="0"/>
              </a:rPr>
              <a:t>Nouveau système de navigation basé sur le regroupement des résultats de recherches retournées par </a:t>
            </a:r>
            <a:r>
              <a:rPr lang="fr-FR" sz="1500" b="1" i="1" dirty="0" err="1" smtClean="0">
                <a:solidFill>
                  <a:schemeClr val="accent5">
                    <a:lumMod val="50000"/>
                  </a:schemeClr>
                </a:solidFill>
                <a:latin typeface="Georgia" panose="02040502050405020303" pitchFamily="18" charset="0"/>
                <a:cs typeface="Times New Roman" panose="02020603050405020304" pitchFamily="18" charset="0"/>
              </a:rPr>
              <a:t>PubMed</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 </a:t>
            </a:r>
            <a:r>
              <a:rPr lang="fr-FR" sz="1500" i="1" dirty="0">
                <a:solidFill>
                  <a:schemeClr val="accent5">
                    <a:lumMod val="50000"/>
                  </a:schemeClr>
                </a:solidFill>
                <a:latin typeface="Georgia" panose="02040502050405020303" pitchFamily="18" charset="0"/>
                <a:cs typeface="Times New Roman" panose="02020603050405020304" pitchFamily="18" charset="0"/>
              </a:rPr>
              <a:t>=&gt; Créer des groupes distincts d’extraits Web étiquetés</a:t>
            </a:r>
          </a:p>
        </p:txBody>
      </p:sp>
      <p:sp>
        <p:nvSpPr>
          <p:cNvPr id="13" name="Rectangle 12"/>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4" name="Rectangle 13"/>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200" b="1" kern="0" dirty="0">
                <a:solidFill>
                  <a:schemeClr val="bg1"/>
                </a:solidFill>
                <a:latin typeface="Georgia" panose="02040502050405020303" pitchFamily="18" charset="0"/>
              </a:rPr>
              <a:t>Regroupement des résultats de recherche</a:t>
            </a:r>
          </a:p>
          <a:p>
            <a:r>
              <a:rPr lang="fr-FR" sz="1100" kern="0" dirty="0">
                <a:solidFill>
                  <a:schemeClr val="accent5">
                    <a:lumMod val="50000"/>
                  </a:schemeClr>
                </a:solidFill>
                <a:latin typeface="Georgia" panose="02040502050405020303" pitchFamily="18" charset="0"/>
              </a:rPr>
              <a:t>Analyse de Concepts Formels FCA</a:t>
            </a: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et discussions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43</a:t>
            </a:fld>
            <a:endParaRPr lang="fr-FR"/>
          </a:p>
        </p:txBody>
      </p:sp>
      <p:sp>
        <p:nvSpPr>
          <p:cNvPr id="15" name="Rectangle 14"/>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7" name="Rectangle 16"/>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125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1000"/>
                                        <p:tgtEl>
                                          <p:spTgt spid="20">
                                            <p:txEl>
                                              <p:pRg st="0" end="0"/>
                                            </p:txEl>
                                          </p:spTgt>
                                        </p:tgtEl>
                                      </p:cBhvr>
                                    </p:animEffect>
                                    <p:anim calcmode="lin" valueType="num">
                                      <p:cBhvr>
                                        <p:cTn id="8"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251317"/>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solidFill>
                  <a:schemeClr val="tx1"/>
                </a:solidFill>
                <a:latin typeface="Georgia" panose="02040502050405020303" pitchFamily="18" charset="0"/>
              </a:endParaRPr>
            </a:p>
          </p:txBody>
        </p:sp>
      </p:grpSp>
      <p:cxnSp>
        <p:nvCxnSpPr>
          <p:cNvPr id="18" name="Connecteur en angle 17"/>
          <p:cNvCxnSpPr/>
          <p:nvPr/>
        </p:nvCxnSpPr>
        <p:spPr>
          <a:xfrm rot="5400000">
            <a:off x="-1301996" y="3629140"/>
            <a:ext cx="3660476" cy="128223"/>
          </a:xfrm>
          <a:prstGeom prst="bentConnector4">
            <a:avLst>
              <a:gd name="adj1" fmla="val -235"/>
              <a:gd name="adj2" fmla="val 256339"/>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a:endCxn id="15" idx="1"/>
          </p:cNvCxnSpPr>
          <p:nvPr/>
        </p:nvCxnSpPr>
        <p:spPr>
          <a:xfrm rot="5400000">
            <a:off x="180577" y="2110347"/>
            <a:ext cx="739122" cy="116514"/>
          </a:xfrm>
          <a:prstGeom prst="bentConnector4">
            <a:avLst>
              <a:gd name="adj1" fmla="val 3349"/>
              <a:gd name="adj2" fmla="val 296200"/>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28" name="Rogner un rectangle à un seul coin 27"/>
          <p:cNvSpPr/>
          <p:nvPr/>
        </p:nvSpPr>
        <p:spPr>
          <a:xfrm>
            <a:off x="621841" y="1210237"/>
            <a:ext cx="8359325" cy="838288"/>
          </a:xfrm>
          <a:prstGeom prst="snip1Rect">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Analyse de Concepts Formels (</a:t>
            </a:r>
            <a:r>
              <a:rPr lang="fr-FR" sz="1500" b="1" i="1" dirty="0" err="1">
                <a:solidFill>
                  <a:schemeClr val="accent5">
                    <a:lumMod val="50000"/>
                  </a:schemeClr>
                </a:solidFill>
                <a:latin typeface="Georgia" panose="02040502050405020303" pitchFamily="18" charset="0"/>
                <a:cs typeface="Times New Roman" panose="02020603050405020304" pitchFamily="18" charset="0"/>
              </a:rPr>
              <a:t>Formal</a:t>
            </a:r>
            <a:r>
              <a:rPr lang="fr-FR" sz="1500" b="1" i="1" dirty="0">
                <a:solidFill>
                  <a:schemeClr val="accent5">
                    <a:lumMod val="50000"/>
                  </a:schemeClr>
                </a:solidFill>
                <a:latin typeface="Georgia" panose="02040502050405020303" pitchFamily="18" charset="0"/>
                <a:cs typeface="Times New Roman" panose="02020603050405020304" pitchFamily="18" charset="0"/>
              </a:rPr>
              <a:t> Concept </a:t>
            </a:r>
            <a:r>
              <a:rPr lang="fr-FR" sz="1500" b="1" i="1" dirty="0" err="1">
                <a:solidFill>
                  <a:schemeClr val="accent5">
                    <a:lumMod val="50000"/>
                  </a:schemeClr>
                </a:solidFill>
                <a:latin typeface="Georgia" panose="02040502050405020303" pitchFamily="18" charset="0"/>
                <a:cs typeface="Times New Roman" panose="02020603050405020304" pitchFamily="18" charset="0"/>
              </a:rPr>
              <a:t>Analysis</a:t>
            </a:r>
            <a:r>
              <a:rPr lang="fr-FR" sz="1500" b="1" i="1" dirty="0">
                <a:solidFill>
                  <a:schemeClr val="accent5">
                    <a:lumMod val="50000"/>
                  </a:schemeClr>
                </a:solidFill>
                <a:latin typeface="Georgia" panose="02040502050405020303" pitchFamily="18" charset="0"/>
                <a:cs typeface="Times New Roman" panose="02020603050405020304" pitchFamily="18" charset="0"/>
              </a:rPr>
              <a:t> - FCA)</a:t>
            </a:r>
          </a:p>
          <a:p>
            <a:pPr marL="285750" lvl="1" indent="-285750">
              <a:buClr>
                <a:schemeClr val="tx2"/>
              </a:buClr>
              <a:buSzPct val="120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Explorer le contexte formel entre les extraits d’objets classés par les moteurs de recherche</a:t>
            </a:r>
          </a:p>
          <a:p>
            <a:pPr marL="285750" lvl="1" indent="-285750">
              <a:buClr>
                <a:schemeClr val="tx2"/>
              </a:buClr>
              <a:buSzPct val="120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Construire le Treillis de concepts en tant que représentation des nouveaux extraits</a:t>
            </a:r>
          </a:p>
        </p:txBody>
      </p:sp>
      <p:sp>
        <p:nvSpPr>
          <p:cNvPr id="15" name="Rectangle à coins arrondis 14"/>
          <p:cNvSpPr/>
          <p:nvPr/>
        </p:nvSpPr>
        <p:spPr>
          <a:xfrm>
            <a:off x="491881" y="2143153"/>
            <a:ext cx="8517036" cy="790023"/>
          </a:xfrm>
          <a:prstGeom prst="roundRect">
            <a:avLst>
              <a:gd name="adj" fmla="val 34117"/>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pt-BR" sz="1500" b="1" i="1" dirty="0">
                <a:solidFill>
                  <a:schemeClr val="accent5">
                    <a:lumMod val="50000"/>
                  </a:schemeClr>
                </a:solidFill>
                <a:latin typeface="Georgia" panose="02040502050405020303" pitchFamily="18" charset="0"/>
                <a:cs typeface="Times New Roman" panose="02020603050405020304" pitchFamily="18" charset="0"/>
              </a:rPr>
              <a:t>Contexte Formel (G, M, I)</a:t>
            </a:r>
            <a:r>
              <a:rPr lang="en-US" sz="1500" b="1" i="1" dirty="0">
                <a:solidFill>
                  <a:schemeClr val="accent5">
                    <a:lumMod val="50000"/>
                  </a:schemeClr>
                </a:solidFill>
                <a:latin typeface="Georgia" panose="02040502050405020303" pitchFamily="18" charset="0"/>
                <a:cs typeface="Times New Roman" panose="02020603050405020304" pitchFamily="18" charset="0"/>
              </a:rPr>
              <a:t> : </a:t>
            </a:r>
          </a:p>
          <a:p>
            <a:pPr marL="285750" lvl="1" indent="-285750">
              <a:buClr>
                <a:schemeClr val="tx2"/>
              </a:buClr>
              <a:buSzPct val="120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Ensemble </a:t>
            </a:r>
            <a:r>
              <a:rPr lang="fr-FR" sz="1500" b="1" i="1" dirty="0">
                <a:solidFill>
                  <a:schemeClr val="tx2">
                    <a:lumMod val="50000"/>
                  </a:schemeClr>
                </a:solidFill>
                <a:latin typeface="Georgia" panose="02040502050405020303" pitchFamily="18" charset="0"/>
                <a:cs typeface="Times New Roman" panose="02020603050405020304" pitchFamily="18" charset="0"/>
              </a:rPr>
              <a:t>d'objets G</a:t>
            </a:r>
            <a:r>
              <a:rPr lang="fr-FR" sz="1500" dirty="0">
                <a:solidFill>
                  <a:schemeClr val="tx2">
                    <a:lumMod val="50000"/>
                  </a:schemeClr>
                </a:solidFill>
                <a:latin typeface="Georgia" panose="02040502050405020303" pitchFamily="18" charset="0"/>
                <a:cs typeface="Times New Roman" panose="02020603050405020304" pitchFamily="18" charset="0"/>
              </a:rPr>
              <a:t>, ensemble d'</a:t>
            </a:r>
            <a:r>
              <a:rPr lang="fr-FR" sz="1500" b="1" i="1" dirty="0">
                <a:solidFill>
                  <a:schemeClr val="tx2">
                    <a:lumMod val="50000"/>
                  </a:schemeClr>
                </a:solidFill>
                <a:latin typeface="Georgia" panose="02040502050405020303" pitchFamily="18" charset="0"/>
                <a:cs typeface="Times New Roman" panose="02020603050405020304" pitchFamily="18" charset="0"/>
              </a:rPr>
              <a:t>attributs M</a:t>
            </a:r>
            <a:r>
              <a:rPr lang="fr-FR" sz="1500" dirty="0">
                <a:solidFill>
                  <a:schemeClr val="tx2">
                    <a:lumMod val="50000"/>
                  </a:schemeClr>
                </a:solidFill>
                <a:latin typeface="Georgia" panose="02040502050405020303" pitchFamily="18" charset="0"/>
                <a:cs typeface="Times New Roman" panose="02020603050405020304" pitchFamily="18" charset="0"/>
              </a:rPr>
              <a:t> et I une relation binaire entre les </a:t>
            </a:r>
            <a:r>
              <a:rPr lang="fr-FR" sz="1500" b="1" i="1" dirty="0">
                <a:solidFill>
                  <a:schemeClr val="tx2">
                    <a:lumMod val="50000"/>
                  </a:schemeClr>
                </a:solidFill>
                <a:latin typeface="Georgia" panose="02040502050405020303" pitchFamily="18" charset="0"/>
                <a:cs typeface="Times New Roman" panose="02020603050405020304" pitchFamily="18" charset="0"/>
              </a:rPr>
              <a:t>objets G </a:t>
            </a:r>
            <a:r>
              <a:rPr lang="fr-FR" sz="1500" dirty="0">
                <a:solidFill>
                  <a:schemeClr val="tx2">
                    <a:lumMod val="50000"/>
                  </a:schemeClr>
                </a:solidFill>
                <a:latin typeface="Georgia" panose="02040502050405020303" pitchFamily="18" charset="0"/>
                <a:cs typeface="Times New Roman" panose="02020603050405020304" pitchFamily="18" charset="0"/>
              </a:rPr>
              <a:t>et les </a:t>
            </a:r>
            <a:r>
              <a:rPr lang="fr-FR" sz="1500" b="1" i="1" dirty="0">
                <a:solidFill>
                  <a:schemeClr val="tx2">
                    <a:lumMod val="50000"/>
                  </a:schemeClr>
                </a:solidFill>
                <a:latin typeface="Georgia" panose="02040502050405020303" pitchFamily="18" charset="0"/>
                <a:cs typeface="Times New Roman" panose="02020603050405020304" pitchFamily="18" charset="0"/>
              </a:rPr>
              <a:t>attributs M</a:t>
            </a:r>
          </a:p>
        </p:txBody>
      </p:sp>
      <p:graphicFrame>
        <p:nvGraphicFramePr>
          <p:cNvPr id="3" name="Tableau 2"/>
          <p:cNvGraphicFramePr>
            <a:graphicFrameLocks noGrp="1"/>
          </p:cNvGraphicFramePr>
          <p:nvPr>
            <p:extLst>
              <p:ext uri="{D42A27DB-BD31-4B8C-83A1-F6EECF244321}">
                <p14:modId xmlns:p14="http://schemas.microsoft.com/office/powerpoint/2010/main" val="1980135510"/>
              </p:ext>
            </p:extLst>
          </p:nvPr>
        </p:nvGraphicFramePr>
        <p:xfrm>
          <a:off x="1531890" y="3019877"/>
          <a:ext cx="5952122" cy="2293744"/>
        </p:xfrm>
        <a:graphic>
          <a:graphicData uri="http://schemas.openxmlformats.org/drawingml/2006/table">
            <a:tbl>
              <a:tblPr firstRow="1" firstCol="1" bandRow="1"/>
              <a:tblGrid>
                <a:gridCol w="529774"/>
                <a:gridCol w="731413"/>
                <a:gridCol w="851019"/>
                <a:gridCol w="616816"/>
                <a:gridCol w="562963"/>
                <a:gridCol w="749572"/>
                <a:gridCol w="1000056"/>
                <a:gridCol w="910509"/>
              </a:tblGrid>
              <a:tr h="340902">
                <a:tc>
                  <a:txBody>
                    <a:bodyPr/>
                    <a:lstStyle/>
                    <a:p>
                      <a:pPr algn="ctr" hangingPunct="0">
                        <a:lnSpc>
                          <a:spcPts val="1200"/>
                        </a:lnSpc>
                        <a:spcAft>
                          <a:spcPts val="0"/>
                        </a:spcAft>
                      </a:pPr>
                      <a:r>
                        <a:rPr lang="fr-FR" sz="1000" kern="800" dirty="0">
                          <a:solidFill>
                            <a:srgbClr val="000000"/>
                          </a:solidFill>
                          <a:effectLst/>
                          <a:latin typeface="Georgia" panose="02040502050405020303" pitchFamily="18" charset="0"/>
                          <a:ea typeface="Times New Roman"/>
                          <a:cs typeface="Times New Roman"/>
                        </a:rPr>
                        <a:t> </a:t>
                      </a:r>
                      <a:endParaRPr lang="fr-FR" sz="800" dirty="0">
                        <a:effectLst/>
                        <a:latin typeface="Georgia" panose="02040502050405020303" pitchFamily="18" charset="0"/>
                        <a:ea typeface="Calibri"/>
                        <a:cs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b="1" i="1" kern="800" dirty="0">
                          <a:solidFill>
                            <a:srgbClr val="000000"/>
                          </a:solidFill>
                          <a:effectLst/>
                          <a:latin typeface="Georgia" panose="02040502050405020303" pitchFamily="18" charset="0"/>
                          <a:ea typeface="Times New Roman"/>
                          <a:cs typeface="Times New Roman"/>
                        </a:rPr>
                        <a:t>Protein</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b="1" i="1" kern="800" dirty="0">
                          <a:solidFill>
                            <a:srgbClr val="000000"/>
                          </a:solidFill>
                          <a:effectLst/>
                          <a:latin typeface="Georgia" panose="02040502050405020303" pitchFamily="18" charset="0"/>
                          <a:ea typeface="Times New Roman"/>
                          <a:cs typeface="Times New Roman"/>
                        </a:rPr>
                        <a:t>Arthropod</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b="1" i="1" kern="800">
                          <a:solidFill>
                            <a:srgbClr val="000000"/>
                          </a:solidFill>
                          <a:effectLst/>
                          <a:latin typeface="Georgia" panose="02040502050405020303" pitchFamily="18" charset="0"/>
                          <a:ea typeface="Times New Roman"/>
                          <a:cs typeface="Times New Roman"/>
                        </a:rPr>
                        <a:t>Human</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b="1" i="1" kern="800" dirty="0" smtClean="0">
                          <a:solidFill>
                            <a:srgbClr val="000000"/>
                          </a:solidFill>
                          <a:effectLst/>
                          <a:latin typeface="Georgia" panose="02040502050405020303" pitchFamily="18" charset="0"/>
                          <a:ea typeface="Times New Roman"/>
                          <a:cs typeface="Times New Roman"/>
                        </a:rPr>
                        <a:t>Tick</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b="1" i="1" kern="800">
                          <a:solidFill>
                            <a:srgbClr val="000000"/>
                          </a:solidFill>
                          <a:effectLst/>
                          <a:latin typeface="Georgia" panose="02040502050405020303" pitchFamily="18" charset="0"/>
                          <a:ea typeface="Times New Roman"/>
                          <a:cs typeface="Times New Roman"/>
                        </a:rPr>
                        <a:t>West nile</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b="1" i="1" kern="800">
                          <a:solidFill>
                            <a:srgbClr val="000000"/>
                          </a:solidFill>
                          <a:effectLst/>
                          <a:latin typeface="Georgia" panose="02040502050405020303" pitchFamily="18" charset="0"/>
                          <a:ea typeface="Times New Roman"/>
                          <a:cs typeface="Times New Roman"/>
                        </a:rPr>
                        <a:t>Yellow Fever</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b="1" i="1" kern="800">
                          <a:solidFill>
                            <a:srgbClr val="000000"/>
                          </a:solidFill>
                          <a:effectLst/>
                          <a:latin typeface="Georgia" panose="02040502050405020303" pitchFamily="18" charset="0"/>
                          <a:ea typeface="Times New Roman"/>
                          <a:cs typeface="Times New Roman"/>
                        </a:rPr>
                        <a:t>secretin test</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243882">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G1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G2</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G3</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G4</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G5</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G6</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G7</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G8</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1</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20">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G9</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1</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a:solidFill>
                            <a:srgbClr val="000000"/>
                          </a:solidFill>
                          <a:effectLst/>
                          <a:latin typeface="Georgia" panose="02040502050405020303" pitchFamily="18" charset="0"/>
                          <a:ea typeface="Times New Roman"/>
                          <a:cs typeface="Times New Roman"/>
                        </a:rPr>
                        <a:t>0</a:t>
                      </a:r>
                      <a:endParaRPr lang="fr-FR" sz="80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ts val="1200"/>
                        </a:lnSpc>
                        <a:spcAft>
                          <a:spcPts val="0"/>
                        </a:spcAft>
                      </a:pPr>
                      <a:r>
                        <a:rPr lang="en-US" sz="1000" kern="800" dirty="0">
                          <a:solidFill>
                            <a:srgbClr val="000000"/>
                          </a:solidFill>
                          <a:effectLst/>
                          <a:latin typeface="Georgia" panose="02040502050405020303" pitchFamily="18" charset="0"/>
                          <a:ea typeface="Times New Roman"/>
                          <a:cs typeface="Times New Roman"/>
                        </a:rPr>
                        <a:t>0</a:t>
                      </a:r>
                      <a:endParaRPr lang="fr-FR" sz="800" dirty="0">
                        <a:effectLst/>
                        <a:latin typeface="Georgia" panose="02040502050405020303" pitchFamily="18" charset="0"/>
                        <a:ea typeface="Calibri"/>
                        <a:cs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 name="Rectangle à coins arrondis 22"/>
          <p:cNvSpPr/>
          <p:nvPr/>
        </p:nvSpPr>
        <p:spPr>
          <a:xfrm>
            <a:off x="464131" y="5337558"/>
            <a:ext cx="8517036" cy="553415"/>
          </a:xfrm>
          <a:prstGeom prst="roundRect">
            <a:avLst>
              <a:gd name="adj" fmla="val 32745"/>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Concept Formel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a:t>
            </a:r>
            <a:r>
              <a:rPr lang="fr-FR" sz="1500" b="1" i="1" dirty="0">
                <a:solidFill>
                  <a:schemeClr val="accent5">
                    <a:lumMod val="50000"/>
                  </a:schemeClr>
                </a:solidFill>
                <a:latin typeface="Georgia" panose="02040502050405020303" pitchFamily="18" charset="0"/>
                <a:cs typeface="Times New Roman" panose="02020603050405020304" pitchFamily="18" charset="0"/>
              </a:rPr>
              <a:t>G, M, I)</a:t>
            </a:r>
            <a:r>
              <a:rPr lang="en-US" sz="1500" b="1" i="1" dirty="0">
                <a:solidFill>
                  <a:schemeClr val="accent5">
                    <a:lumMod val="50000"/>
                  </a:schemeClr>
                </a:solidFill>
                <a:latin typeface="Georgia" panose="02040502050405020303" pitchFamily="18" charset="0"/>
                <a:cs typeface="Times New Roman" panose="02020603050405020304" pitchFamily="18" charset="0"/>
              </a:rPr>
              <a:t> : </a:t>
            </a:r>
          </a:p>
          <a:p>
            <a:pPr marL="285750" lvl="1" indent="-285750">
              <a:buClr>
                <a:schemeClr val="tx2"/>
              </a:buClr>
              <a:buSzPct val="120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Ensemble d'objets partageant des caractéristiques similaires, </a:t>
            </a:r>
          </a:p>
        </p:txBody>
      </p:sp>
      <p:sp>
        <p:nvSpPr>
          <p:cNvPr id="34" name="Rectangle à coins arrondis 33"/>
          <p:cNvSpPr/>
          <p:nvPr/>
        </p:nvSpPr>
        <p:spPr>
          <a:xfrm>
            <a:off x="480173" y="5971184"/>
            <a:ext cx="8517036" cy="475361"/>
          </a:xfrm>
          <a:prstGeom prst="roundRect">
            <a:avLst>
              <a:gd name="adj" fmla="val 32585"/>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Treillis de Concepts (G, M, I) - Concept </a:t>
            </a:r>
            <a:r>
              <a:rPr lang="fr-FR" sz="1500" b="1" i="1" dirty="0" err="1">
                <a:solidFill>
                  <a:schemeClr val="accent5">
                    <a:lumMod val="50000"/>
                  </a:schemeClr>
                </a:solidFill>
                <a:latin typeface="Georgia" panose="02040502050405020303" pitchFamily="18" charset="0"/>
                <a:cs typeface="Times New Roman" panose="02020603050405020304" pitchFamily="18" charset="0"/>
              </a:rPr>
              <a:t>lattice</a:t>
            </a:r>
            <a:r>
              <a:rPr lang="en-US" sz="1500" b="1" i="1" dirty="0">
                <a:solidFill>
                  <a:schemeClr val="accent5">
                    <a:lumMod val="50000"/>
                  </a:schemeClr>
                </a:solidFill>
                <a:latin typeface="Georgia" panose="02040502050405020303" pitchFamily="18" charset="0"/>
                <a:cs typeface="Times New Roman" panose="02020603050405020304" pitchFamily="18" charset="0"/>
              </a:rPr>
              <a:t>: </a:t>
            </a:r>
          </a:p>
          <a:p>
            <a:pPr marL="285750" lvl="1" indent="-285750">
              <a:buClr>
                <a:schemeClr val="tx2"/>
              </a:buClr>
              <a:buSzPct val="120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Hiérarchie ordonnée de tous les concepts formels du contexte formel (G, M, I), </a:t>
            </a:r>
          </a:p>
        </p:txBody>
      </p:sp>
      <p:cxnSp>
        <p:nvCxnSpPr>
          <p:cNvPr id="36" name="Connecteur en angle 35"/>
          <p:cNvCxnSpPr>
            <a:endCxn id="34" idx="1"/>
          </p:cNvCxnSpPr>
          <p:nvPr/>
        </p:nvCxnSpPr>
        <p:spPr>
          <a:xfrm rot="5400000">
            <a:off x="-1650945" y="3965995"/>
            <a:ext cx="4373988" cy="111752"/>
          </a:xfrm>
          <a:prstGeom prst="bentConnector4">
            <a:avLst>
              <a:gd name="adj1" fmla="val -639"/>
              <a:gd name="adj2" fmla="val 291972"/>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33" name="Rectangle 32"/>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200" b="1" kern="0" dirty="0">
                <a:solidFill>
                  <a:schemeClr val="bg1"/>
                </a:solidFill>
                <a:latin typeface="Georgia" panose="02040502050405020303" pitchFamily="18" charset="0"/>
              </a:rPr>
              <a:t>Analyse de Concepts Formels FCA</a:t>
            </a: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et discussions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44</a:t>
            </a:fld>
            <a:endParaRPr lang="fr-FR"/>
          </a:p>
        </p:txBody>
      </p:sp>
      <p:sp>
        <p:nvSpPr>
          <p:cNvPr id="16" name="Rectangle 1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0" name="Rectangle 19"/>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006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2.24543E-6 4.81782E-6 L -0.02593 -0.69181 " pathEditMode="relative" rAng="0" ptsTypes="AA">
                                      <p:cBhvr>
                                        <p:cTn id="6" dur="2000" fill="hold"/>
                                        <p:tgtEl>
                                          <p:spTgt spid="34"/>
                                        </p:tgtEl>
                                        <p:attrNameLst>
                                          <p:attrName>ppt_x</p:attrName>
                                          <p:attrName>ppt_y</p:attrName>
                                        </p:attrNameLst>
                                      </p:cBhvr>
                                      <p:rCtr x="-1305" y="-34602"/>
                                    </p:animMotion>
                                  </p:childTnLst>
                                </p:cTn>
                              </p:par>
                              <p:par>
                                <p:cTn id="7" presetID="53" presetClass="exit" presetSubtype="32" fill="hold" grpId="0" nodeType="withEffect">
                                  <p:stCondLst>
                                    <p:cond delay="0"/>
                                  </p:stCondLst>
                                  <p:childTnLst>
                                    <p:anim calcmode="lin" valueType="num">
                                      <p:cBhvr>
                                        <p:cTn id="8" dur="500"/>
                                        <p:tgtEl>
                                          <p:spTgt spid="28"/>
                                        </p:tgtEl>
                                        <p:attrNameLst>
                                          <p:attrName>ppt_w</p:attrName>
                                        </p:attrNameLst>
                                      </p:cBhvr>
                                      <p:tavLst>
                                        <p:tav tm="0">
                                          <p:val>
                                            <p:strVal val="ppt_w"/>
                                          </p:val>
                                        </p:tav>
                                        <p:tav tm="100000">
                                          <p:val>
                                            <p:fltVal val="0"/>
                                          </p:val>
                                        </p:tav>
                                      </p:tavLst>
                                    </p:anim>
                                    <p:anim calcmode="lin" valueType="num">
                                      <p:cBhvr>
                                        <p:cTn id="9" dur="500"/>
                                        <p:tgtEl>
                                          <p:spTgt spid="28"/>
                                        </p:tgtEl>
                                        <p:attrNameLst>
                                          <p:attrName>ppt_h</p:attrName>
                                        </p:attrNameLst>
                                      </p:cBhvr>
                                      <p:tavLst>
                                        <p:tav tm="0">
                                          <p:val>
                                            <p:strVal val="ppt_h"/>
                                          </p:val>
                                        </p:tav>
                                        <p:tav tm="100000">
                                          <p:val>
                                            <p:fltVal val="0"/>
                                          </p:val>
                                        </p:tav>
                                      </p:tavLst>
                                    </p:anim>
                                    <p:animEffect transition="out" filter="fade">
                                      <p:cBhvr>
                                        <p:cTn id="10" dur="500"/>
                                        <p:tgtEl>
                                          <p:spTgt spid="28"/>
                                        </p:tgtEl>
                                      </p:cBhvr>
                                    </p:animEffect>
                                    <p:set>
                                      <p:cBhvr>
                                        <p:cTn id="11" dur="1" fill="hold">
                                          <p:stCondLst>
                                            <p:cond delay="499"/>
                                          </p:stCondLst>
                                        </p:cTn>
                                        <p:tgtEl>
                                          <p:spTgt spid="28"/>
                                        </p:tgtEl>
                                        <p:attrNameLst>
                                          <p:attrName>style.visibility</p:attrName>
                                        </p:attrNameLst>
                                      </p:cBhvr>
                                      <p:to>
                                        <p:strVal val="hidden"/>
                                      </p:to>
                                    </p:set>
                                  </p:childTnLst>
                                </p:cTn>
                              </p:par>
                              <p:par>
                                <p:cTn id="12" presetID="53" presetClass="exit" presetSubtype="32" fill="hold" nodeType="withEffect">
                                  <p:stCondLst>
                                    <p:cond delay="0"/>
                                  </p:stCondLst>
                                  <p:childTnLst>
                                    <p:anim calcmode="lin" valueType="num">
                                      <p:cBhvr>
                                        <p:cTn id="13" dur="500"/>
                                        <p:tgtEl>
                                          <p:spTgt spid="36"/>
                                        </p:tgtEl>
                                        <p:attrNameLst>
                                          <p:attrName>ppt_w</p:attrName>
                                        </p:attrNameLst>
                                      </p:cBhvr>
                                      <p:tavLst>
                                        <p:tav tm="0">
                                          <p:val>
                                            <p:strVal val="ppt_w"/>
                                          </p:val>
                                        </p:tav>
                                        <p:tav tm="100000">
                                          <p:val>
                                            <p:fltVal val="0"/>
                                          </p:val>
                                        </p:tav>
                                      </p:tavLst>
                                    </p:anim>
                                    <p:anim calcmode="lin" valueType="num">
                                      <p:cBhvr>
                                        <p:cTn id="14" dur="500"/>
                                        <p:tgtEl>
                                          <p:spTgt spid="36"/>
                                        </p:tgtEl>
                                        <p:attrNameLst>
                                          <p:attrName>ppt_h</p:attrName>
                                        </p:attrNameLst>
                                      </p:cBhvr>
                                      <p:tavLst>
                                        <p:tav tm="0">
                                          <p:val>
                                            <p:strVal val="ppt_h"/>
                                          </p:val>
                                        </p:tav>
                                        <p:tav tm="100000">
                                          <p:val>
                                            <p:fltVal val="0"/>
                                          </p:val>
                                        </p:tav>
                                      </p:tavLst>
                                    </p:anim>
                                    <p:animEffect transition="out" filter="fade">
                                      <p:cBhvr>
                                        <p:cTn id="15" dur="500"/>
                                        <p:tgtEl>
                                          <p:spTgt spid="36"/>
                                        </p:tgtEl>
                                      </p:cBhvr>
                                    </p:animEffect>
                                    <p:set>
                                      <p:cBhvr>
                                        <p:cTn id="16" dur="1" fill="hold">
                                          <p:stCondLst>
                                            <p:cond delay="499"/>
                                          </p:stCondLst>
                                        </p:cTn>
                                        <p:tgtEl>
                                          <p:spTgt spid="36"/>
                                        </p:tgtEl>
                                        <p:attrNameLst>
                                          <p:attrName>style.visibility</p:attrName>
                                        </p:attrNameLst>
                                      </p:cBhvr>
                                      <p:to>
                                        <p:strVal val="hidden"/>
                                      </p:to>
                                    </p:set>
                                  </p:childTnLst>
                                </p:cTn>
                              </p:par>
                              <p:par>
                                <p:cTn id="17" presetID="53" presetClass="exit" presetSubtype="32" fill="hold" grpId="0" nodeType="withEffect">
                                  <p:stCondLst>
                                    <p:cond delay="0"/>
                                  </p:stCondLst>
                                  <p:childTnLst>
                                    <p:anim calcmode="lin" valueType="num">
                                      <p:cBhvr>
                                        <p:cTn id="18" dur="500"/>
                                        <p:tgtEl>
                                          <p:spTgt spid="15"/>
                                        </p:tgtEl>
                                        <p:attrNameLst>
                                          <p:attrName>ppt_w</p:attrName>
                                        </p:attrNameLst>
                                      </p:cBhvr>
                                      <p:tavLst>
                                        <p:tav tm="0">
                                          <p:val>
                                            <p:strVal val="ppt_w"/>
                                          </p:val>
                                        </p:tav>
                                        <p:tav tm="100000">
                                          <p:val>
                                            <p:fltVal val="0"/>
                                          </p:val>
                                        </p:tav>
                                      </p:tavLst>
                                    </p:anim>
                                    <p:anim calcmode="lin" valueType="num">
                                      <p:cBhvr>
                                        <p:cTn id="19" dur="500"/>
                                        <p:tgtEl>
                                          <p:spTgt spid="15"/>
                                        </p:tgtEl>
                                        <p:attrNameLst>
                                          <p:attrName>ppt_h</p:attrName>
                                        </p:attrNameLst>
                                      </p:cBhvr>
                                      <p:tavLst>
                                        <p:tav tm="0">
                                          <p:val>
                                            <p:strVal val="ppt_h"/>
                                          </p:val>
                                        </p:tav>
                                        <p:tav tm="100000">
                                          <p:val>
                                            <p:fltVal val="0"/>
                                          </p:val>
                                        </p:tav>
                                      </p:tavLst>
                                    </p:anim>
                                    <p:animEffect transition="out" filter="fade">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par>
                                <p:cTn id="22" presetID="53" presetClass="exit" presetSubtype="32" fill="hold" nodeType="withEffect">
                                  <p:stCondLst>
                                    <p:cond delay="0"/>
                                  </p:stCondLst>
                                  <p:childTnLst>
                                    <p:anim calcmode="lin" valueType="num">
                                      <p:cBhvr>
                                        <p:cTn id="23" dur="500"/>
                                        <p:tgtEl>
                                          <p:spTgt spid="19"/>
                                        </p:tgtEl>
                                        <p:attrNameLst>
                                          <p:attrName>ppt_w</p:attrName>
                                        </p:attrNameLst>
                                      </p:cBhvr>
                                      <p:tavLst>
                                        <p:tav tm="0">
                                          <p:val>
                                            <p:strVal val="ppt_w"/>
                                          </p:val>
                                        </p:tav>
                                        <p:tav tm="100000">
                                          <p:val>
                                            <p:fltVal val="0"/>
                                          </p:val>
                                        </p:tav>
                                      </p:tavLst>
                                    </p:anim>
                                    <p:anim calcmode="lin" valueType="num">
                                      <p:cBhvr>
                                        <p:cTn id="24" dur="500"/>
                                        <p:tgtEl>
                                          <p:spTgt spid="19"/>
                                        </p:tgtEl>
                                        <p:attrNameLst>
                                          <p:attrName>ppt_h</p:attrName>
                                        </p:attrNameLst>
                                      </p:cBhvr>
                                      <p:tavLst>
                                        <p:tav tm="0">
                                          <p:val>
                                            <p:strVal val="ppt_h"/>
                                          </p:val>
                                        </p:tav>
                                        <p:tav tm="100000">
                                          <p:val>
                                            <p:fltVal val="0"/>
                                          </p:val>
                                        </p:tav>
                                      </p:tavLst>
                                    </p:anim>
                                    <p:animEffect transition="out" filter="fade">
                                      <p:cBhvr>
                                        <p:cTn id="25" dur="500"/>
                                        <p:tgtEl>
                                          <p:spTgt spid="19"/>
                                        </p:tgtEl>
                                      </p:cBhvr>
                                    </p:animEffect>
                                    <p:set>
                                      <p:cBhvr>
                                        <p:cTn id="26" dur="1" fill="hold">
                                          <p:stCondLst>
                                            <p:cond delay="499"/>
                                          </p:stCondLst>
                                        </p:cTn>
                                        <p:tgtEl>
                                          <p:spTgt spid="19"/>
                                        </p:tgtEl>
                                        <p:attrNameLst>
                                          <p:attrName>style.visibility</p:attrName>
                                        </p:attrNameLst>
                                      </p:cBhvr>
                                      <p:to>
                                        <p:strVal val="hidden"/>
                                      </p:to>
                                    </p:set>
                                  </p:childTnLst>
                                </p:cTn>
                              </p:par>
                              <p:par>
                                <p:cTn id="27" presetID="53" presetClass="exit" presetSubtype="32" fill="hold" nodeType="withEffect">
                                  <p:stCondLst>
                                    <p:cond delay="0"/>
                                  </p:stCondLst>
                                  <p:childTnLst>
                                    <p:anim calcmode="lin" valueType="num">
                                      <p:cBhvr>
                                        <p:cTn id="28" dur="500"/>
                                        <p:tgtEl>
                                          <p:spTgt spid="18"/>
                                        </p:tgtEl>
                                        <p:attrNameLst>
                                          <p:attrName>ppt_w</p:attrName>
                                        </p:attrNameLst>
                                      </p:cBhvr>
                                      <p:tavLst>
                                        <p:tav tm="0">
                                          <p:val>
                                            <p:strVal val="ppt_w"/>
                                          </p:val>
                                        </p:tav>
                                        <p:tav tm="100000">
                                          <p:val>
                                            <p:fltVal val="0"/>
                                          </p:val>
                                        </p:tav>
                                      </p:tavLst>
                                    </p:anim>
                                    <p:anim calcmode="lin" valueType="num">
                                      <p:cBhvr>
                                        <p:cTn id="29" dur="500"/>
                                        <p:tgtEl>
                                          <p:spTgt spid="18"/>
                                        </p:tgtEl>
                                        <p:attrNameLst>
                                          <p:attrName>ppt_h</p:attrName>
                                        </p:attrNameLst>
                                      </p:cBhvr>
                                      <p:tavLst>
                                        <p:tav tm="0">
                                          <p:val>
                                            <p:strVal val="ppt_h"/>
                                          </p:val>
                                        </p:tav>
                                        <p:tav tm="100000">
                                          <p:val>
                                            <p:fltVal val="0"/>
                                          </p:val>
                                        </p:tav>
                                      </p:tavLst>
                                    </p:anim>
                                    <p:animEffect transition="out" filter="fade">
                                      <p:cBhvr>
                                        <p:cTn id="30" dur="500"/>
                                        <p:tgtEl>
                                          <p:spTgt spid="18"/>
                                        </p:tgtEl>
                                      </p:cBhvr>
                                    </p:animEffect>
                                    <p:set>
                                      <p:cBhvr>
                                        <p:cTn id="31" dur="1" fill="hold">
                                          <p:stCondLst>
                                            <p:cond delay="499"/>
                                          </p:stCondLst>
                                        </p:cTn>
                                        <p:tgtEl>
                                          <p:spTgt spid="18"/>
                                        </p:tgtEl>
                                        <p:attrNameLst>
                                          <p:attrName>style.visibility</p:attrName>
                                        </p:attrNameLst>
                                      </p:cBhvr>
                                      <p:to>
                                        <p:strVal val="hidden"/>
                                      </p:to>
                                    </p:set>
                                  </p:childTnLst>
                                </p:cTn>
                              </p:par>
                              <p:par>
                                <p:cTn id="32" presetID="53" presetClass="exit" presetSubtype="32" fill="hold" grpId="0" nodeType="withEffect">
                                  <p:stCondLst>
                                    <p:cond delay="0"/>
                                  </p:stCondLst>
                                  <p:childTnLst>
                                    <p:anim calcmode="lin" valueType="num">
                                      <p:cBhvr>
                                        <p:cTn id="33" dur="500"/>
                                        <p:tgtEl>
                                          <p:spTgt spid="23"/>
                                        </p:tgtEl>
                                        <p:attrNameLst>
                                          <p:attrName>ppt_w</p:attrName>
                                        </p:attrNameLst>
                                      </p:cBhvr>
                                      <p:tavLst>
                                        <p:tav tm="0">
                                          <p:val>
                                            <p:strVal val="ppt_w"/>
                                          </p:val>
                                        </p:tav>
                                        <p:tav tm="100000">
                                          <p:val>
                                            <p:fltVal val="0"/>
                                          </p:val>
                                        </p:tav>
                                      </p:tavLst>
                                    </p:anim>
                                    <p:anim calcmode="lin" valueType="num">
                                      <p:cBhvr>
                                        <p:cTn id="34" dur="500"/>
                                        <p:tgtEl>
                                          <p:spTgt spid="23"/>
                                        </p:tgtEl>
                                        <p:attrNameLst>
                                          <p:attrName>ppt_h</p:attrName>
                                        </p:attrNameLst>
                                      </p:cBhvr>
                                      <p:tavLst>
                                        <p:tav tm="0">
                                          <p:val>
                                            <p:strVal val="ppt_h"/>
                                          </p:val>
                                        </p:tav>
                                        <p:tav tm="100000">
                                          <p:val>
                                            <p:fltVal val="0"/>
                                          </p:val>
                                        </p:tav>
                                      </p:tavLst>
                                    </p:anim>
                                    <p:animEffect transition="out" filter="fade">
                                      <p:cBhvr>
                                        <p:cTn id="35" dur="500"/>
                                        <p:tgtEl>
                                          <p:spTgt spid="23"/>
                                        </p:tgtEl>
                                      </p:cBhvr>
                                    </p:animEffect>
                                    <p:set>
                                      <p:cBhvr>
                                        <p:cTn id="36" dur="1" fill="hold">
                                          <p:stCondLst>
                                            <p:cond delay="499"/>
                                          </p:stCondLst>
                                        </p:cTn>
                                        <p:tgtEl>
                                          <p:spTgt spid="23"/>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6" presetClass="emph" presetSubtype="0" fill="hold" nodeType="clickEffect">
                                  <p:stCondLst>
                                    <p:cond delay="0"/>
                                  </p:stCondLst>
                                  <p:childTnLst>
                                    <p:animScale>
                                      <p:cBhvr>
                                        <p:cTn id="40"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5" grpId="0" animBg="1"/>
      <p:bldP spid="23" grpId="0" animBg="1"/>
      <p:bldP spid="3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pic>
        <p:nvPicPr>
          <p:cNvPr id="27" name="Image 26" descr="E:\DATA RAIS\thèse\article\graphe.png"/>
          <p:cNvPicPr/>
          <p:nvPr/>
        </p:nvPicPr>
        <p:blipFill>
          <a:blip r:embed="rId3">
            <a:extLst>
              <a:ext uri="{28A0092B-C50C-407E-A947-70E740481C1C}">
                <a14:useLocalDpi xmlns:a14="http://schemas.microsoft.com/office/drawing/2010/main" val="0"/>
              </a:ext>
            </a:extLst>
          </a:blip>
          <a:srcRect/>
          <a:stretch>
            <a:fillRect/>
          </a:stretch>
        </p:blipFill>
        <p:spPr bwMode="auto">
          <a:xfrm>
            <a:off x="1167618" y="2046942"/>
            <a:ext cx="6672657" cy="4041170"/>
          </a:xfrm>
          <a:prstGeom prst="rect">
            <a:avLst/>
          </a:prstGeom>
          <a:noFill/>
          <a:ln>
            <a:noFill/>
          </a:ln>
        </p:spPr>
      </p:pic>
      <p:sp>
        <p:nvSpPr>
          <p:cNvPr id="11" name="Rectangle 10"/>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3" name="Rectangle 12"/>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200" b="1" kern="0" dirty="0">
                <a:solidFill>
                  <a:schemeClr val="bg1"/>
                </a:solidFill>
                <a:latin typeface="Georgia" panose="02040502050405020303" pitchFamily="18" charset="0"/>
              </a:rPr>
              <a:t>Analyse de Concepts Formels FCA</a:t>
            </a:r>
          </a:p>
          <a:p>
            <a:pPr lvl="0"/>
            <a:r>
              <a:rPr lang="fr-FR" sz="1100" kern="0" dirty="0">
                <a:solidFill>
                  <a:schemeClr val="accent5">
                    <a:lumMod val="50000"/>
                  </a:schemeClr>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et discussions</a:t>
            </a:r>
          </a:p>
        </p:txBody>
      </p:sp>
      <p:sp>
        <p:nvSpPr>
          <p:cNvPr id="9" name="Rectangle à coins arrondis 8"/>
          <p:cNvSpPr/>
          <p:nvPr/>
        </p:nvSpPr>
        <p:spPr>
          <a:xfrm>
            <a:off x="249433" y="1271609"/>
            <a:ext cx="8517036" cy="475361"/>
          </a:xfrm>
          <a:prstGeom prst="roundRect">
            <a:avLst>
              <a:gd name="adj" fmla="val 32585"/>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Clr>
                <a:schemeClr val="tx2"/>
              </a:buClr>
              <a:buSzPct val="120000"/>
            </a:pPr>
            <a:r>
              <a:rPr lang="fr-FR" sz="1500" b="1" i="1" dirty="0">
                <a:solidFill>
                  <a:schemeClr val="accent5">
                    <a:lumMod val="50000"/>
                  </a:schemeClr>
                </a:solidFill>
                <a:latin typeface="Georgia" panose="02040502050405020303" pitchFamily="18" charset="0"/>
                <a:cs typeface="Times New Roman" panose="02020603050405020304" pitchFamily="18" charset="0"/>
              </a:rPr>
              <a:t>Treillis de Concepts (G, M, I) - Concept </a:t>
            </a:r>
            <a:r>
              <a:rPr lang="fr-FR" sz="1500" b="1" i="1" dirty="0" err="1">
                <a:solidFill>
                  <a:schemeClr val="accent5">
                    <a:lumMod val="50000"/>
                  </a:schemeClr>
                </a:solidFill>
                <a:latin typeface="Georgia" panose="02040502050405020303" pitchFamily="18" charset="0"/>
                <a:cs typeface="Times New Roman" panose="02020603050405020304" pitchFamily="18" charset="0"/>
              </a:rPr>
              <a:t>lattice</a:t>
            </a:r>
            <a:r>
              <a:rPr lang="en-US" sz="1500" b="1" i="1" dirty="0">
                <a:solidFill>
                  <a:schemeClr val="accent5">
                    <a:lumMod val="50000"/>
                  </a:schemeClr>
                </a:solidFill>
                <a:latin typeface="Georgia" panose="02040502050405020303" pitchFamily="18" charset="0"/>
                <a:cs typeface="Times New Roman" panose="02020603050405020304" pitchFamily="18" charset="0"/>
              </a:rPr>
              <a:t>: </a:t>
            </a:r>
          </a:p>
          <a:p>
            <a:pPr marL="285750" lvl="1" indent="-285750">
              <a:buClr>
                <a:schemeClr val="tx2"/>
              </a:buClr>
              <a:buSzPct val="120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Hiérarchie ordonnée de tous les concepts formels du contexte formel (G, M, I), </a:t>
            </a:r>
          </a:p>
        </p:txBody>
      </p:sp>
      <p:sp>
        <p:nvSpPr>
          <p:cNvPr id="12" name="Rectangle 11"/>
          <p:cNvSpPr/>
          <p:nvPr/>
        </p:nvSpPr>
        <p:spPr>
          <a:xfrm>
            <a:off x="210964" y="6088112"/>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16. Treillis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de concepts correspondant au contexte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formel</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45</a:t>
            </a:fld>
            <a:endParaRPr lang="fr-FR"/>
          </a:p>
        </p:txBody>
      </p:sp>
      <p:sp>
        <p:nvSpPr>
          <p:cNvPr id="14" name="Rectangle 13"/>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6" name="Rectangle 15"/>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30504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pic>
        <p:nvPicPr>
          <p:cNvPr id="15" name="Image 14" descr="E:\DATA RAIS\thèse\article\Pubmed Search clustring\manuscrit\Pubmed WEB Search Clustering.png"/>
          <p:cNvPicPr/>
          <p:nvPr/>
        </p:nvPicPr>
        <p:blipFill>
          <a:blip r:embed="rId3">
            <a:extLst>
              <a:ext uri="{28A0092B-C50C-407E-A947-70E740481C1C}">
                <a14:useLocalDpi xmlns:a14="http://schemas.microsoft.com/office/drawing/2010/main" val="0"/>
              </a:ext>
            </a:extLst>
          </a:blip>
          <a:srcRect/>
          <a:stretch>
            <a:fillRect/>
          </a:stretch>
        </p:blipFill>
        <p:spPr bwMode="auto">
          <a:xfrm>
            <a:off x="2097741" y="1157863"/>
            <a:ext cx="4605457" cy="4943376"/>
          </a:xfrm>
          <a:prstGeom prst="rect">
            <a:avLst/>
          </a:prstGeom>
          <a:noFill/>
          <a:ln>
            <a:noFill/>
          </a:ln>
        </p:spPr>
      </p:pic>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2" name="Rectangle 1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100" kern="0" dirty="0">
                <a:solidFill>
                  <a:schemeClr val="accent5">
                    <a:lumMod val="50000"/>
                  </a:schemeClr>
                </a:solidFill>
                <a:latin typeface="Georgia" panose="02040502050405020303" pitchFamily="18" charset="0"/>
              </a:rPr>
              <a:t>Analyse de Concepts Formels FCA</a:t>
            </a:r>
          </a:p>
          <a:p>
            <a:pPr lvl="0"/>
            <a:r>
              <a:rPr lang="fr-FR" sz="1200" b="1" kern="0" dirty="0">
                <a:solidFill>
                  <a:schemeClr val="bg1"/>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et discussions</a:t>
            </a:r>
          </a:p>
        </p:txBody>
      </p:sp>
      <p:sp>
        <p:nvSpPr>
          <p:cNvPr id="9" name="Rectangle 8"/>
          <p:cNvSpPr/>
          <p:nvPr/>
        </p:nvSpPr>
        <p:spPr>
          <a:xfrm>
            <a:off x="208677" y="612376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17.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Organigramme des résultats de système de recherche d’information biomédicale</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46</a:t>
            </a:fld>
            <a:endParaRPr lang="fr-FR"/>
          </a:p>
        </p:txBody>
      </p:sp>
      <p:sp>
        <p:nvSpPr>
          <p:cNvPr id="11" name="Rectangle 10"/>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11472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3962419" y="4103400"/>
            <a:ext cx="1756636" cy="1272173"/>
            <a:chOff x="2892176" y="1994870"/>
            <a:chExt cx="3933273" cy="2429513"/>
          </a:xfrm>
        </p:grpSpPr>
        <p:sp>
          <p:nvSpPr>
            <p:cNvPr id="25" name="Rectangle 24"/>
            <p:cNvSpPr/>
            <p:nvPr/>
          </p:nvSpPr>
          <p:spPr>
            <a:xfrm>
              <a:off x="2892176" y="1994870"/>
              <a:ext cx="3933273" cy="2429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2892176" y="1994870"/>
              <a:ext cx="3933273" cy="24295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09136" tIns="209136" rIns="209136" bIns="209136" numCol="1" spcCol="1270" anchor="ctr" anchorCtr="0">
              <a:noAutofit/>
            </a:bodyPr>
            <a:lstStyle/>
            <a:p>
              <a:pPr algn="ctr" defTabSz="2439972">
                <a:lnSpc>
                  <a:spcPct val="90000"/>
                </a:lnSpc>
                <a:spcBef>
                  <a:spcPct val="0"/>
                </a:spcBef>
                <a:spcAft>
                  <a:spcPct val="35000"/>
                </a:spcAft>
              </a:pPr>
              <a:endParaRPr lang="fr-FR" sz="5489"/>
            </a:p>
          </p:txBody>
        </p:sp>
      </p:grpSp>
      <p:sp>
        <p:nvSpPr>
          <p:cNvPr id="10" name="Rectangle 9"/>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2" name="Rectangle 1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100" kern="0" dirty="0">
                <a:solidFill>
                  <a:schemeClr val="accent5">
                    <a:lumMod val="50000"/>
                  </a:schemeClr>
                </a:solidFill>
                <a:latin typeface="Georgia" panose="02040502050405020303" pitchFamily="18" charset="0"/>
              </a:rPr>
              <a:t>Analyse de Concepts Formels FCA</a:t>
            </a:r>
          </a:p>
          <a:p>
            <a:pPr lvl="0"/>
            <a:r>
              <a:rPr lang="fr-FR" sz="1200" b="1" kern="0" dirty="0">
                <a:solidFill>
                  <a:schemeClr val="bg1"/>
                </a:solidFill>
                <a:latin typeface="Georgia" panose="02040502050405020303" pitchFamily="18" charset="0"/>
              </a:rPr>
              <a:t>Organigramme</a:t>
            </a:r>
          </a:p>
          <a:p>
            <a:pPr lvl="0"/>
            <a:r>
              <a:rPr lang="fr-FR" sz="1100" kern="0" dirty="0">
                <a:solidFill>
                  <a:schemeClr val="accent5">
                    <a:lumMod val="50000"/>
                  </a:schemeClr>
                </a:solidFill>
                <a:latin typeface="Georgia" panose="02040502050405020303" pitchFamily="18" charset="0"/>
              </a:rPr>
              <a:t>Résultats et discussions</a:t>
            </a:r>
          </a:p>
        </p:txBody>
      </p:sp>
      <p:sp>
        <p:nvSpPr>
          <p:cNvPr id="9" name="Rectangle 8"/>
          <p:cNvSpPr/>
          <p:nvPr/>
        </p:nvSpPr>
        <p:spPr>
          <a:xfrm>
            <a:off x="208677" y="6157018"/>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18. Système de regroupement des résultats de recherche retourné par </a:t>
            </a:r>
            <a:r>
              <a:rPr lang="fr-FR" sz="1600" b="1" i="1" dirty="0" err="1" smtClean="0">
                <a:solidFill>
                  <a:srgbClr val="44546A"/>
                </a:solidFill>
                <a:latin typeface="Calibri" panose="020F0502020204030204" pitchFamily="34" charset="0"/>
                <a:ea typeface="Calibri" panose="020F0502020204030204" pitchFamily="34" charset="0"/>
                <a:cs typeface="Arial" panose="020B0604020202020204" pitchFamily="34" charset="0"/>
              </a:rPr>
              <a:t>PubMed</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260" y="1154816"/>
            <a:ext cx="6722488" cy="4985577"/>
          </a:xfrm>
          <a:prstGeom prst="rect">
            <a:avLst/>
          </a:prstGeom>
          <a:ln w="38100" cap="sq">
            <a:solidFill>
              <a:srgbClr val="87ADBF"/>
            </a:solidFill>
            <a:prstDash val="solid"/>
            <a:miter lim="800000"/>
          </a:ln>
          <a:effectLst>
            <a:outerShdw blurRad="50800" dist="38100" dir="2700000" algn="tl" rotWithShape="0">
              <a:srgbClr val="000000">
                <a:alpha val="43000"/>
              </a:srgbClr>
            </a:outerShdw>
          </a:effectLst>
        </p:spPr>
      </p:pic>
      <p:sp>
        <p:nvSpPr>
          <p:cNvPr id="3" name="Espace réservé du numéro de diapositive 2"/>
          <p:cNvSpPr>
            <a:spLocks noGrp="1"/>
          </p:cNvSpPr>
          <p:nvPr>
            <p:ph type="sldNum" sz="quarter" idx="12"/>
          </p:nvPr>
        </p:nvSpPr>
        <p:spPr/>
        <p:txBody>
          <a:bodyPr/>
          <a:lstStyle/>
          <a:p>
            <a:fld id="{75EDAB94-CD54-409F-8695-4F2B79843608}" type="slidenum">
              <a:rPr lang="fr-FR" smtClean="0"/>
              <a:t>47</a:t>
            </a:fld>
            <a:endParaRPr lang="fr-FR"/>
          </a:p>
        </p:txBody>
      </p:sp>
      <p:sp>
        <p:nvSpPr>
          <p:cNvPr id="11" name="Rectangle 10"/>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987364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à coins arrondis 11"/>
          <p:cNvSpPr/>
          <p:nvPr/>
        </p:nvSpPr>
        <p:spPr>
          <a:xfrm>
            <a:off x="378087" y="2587326"/>
            <a:ext cx="2115935" cy="760132"/>
          </a:xfrm>
          <a:prstGeom prst="roundRect">
            <a:avLst/>
          </a:prstGeom>
          <a:solidFill>
            <a:schemeClr val="bg2">
              <a:lumMod val="90000"/>
            </a:schemeClr>
          </a:solidFill>
          <a:ln>
            <a:noFill/>
          </a:ln>
          <a:effectLst>
            <a:softEdge rad="152400"/>
          </a:effectLst>
          <a:scene3d>
            <a:camera prst="orthographicFront">
              <a:rot lat="0" lon="0" rev="0"/>
            </a:camera>
            <a:lightRig rig="contrasting" dir="t">
              <a:rot lat="0" lon="0" rev="7800000"/>
            </a:lightRig>
          </a:scene3d>
          <a:sp3d>
            <a:bevelT w="139700" h="139700" prst="coolSlant"/>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5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rPr>
              <a:t>Regroupement et la qualité des résultats</a:t>
            </a:r>
            <a:endParaRPr lang="en-US" sz="1500" dirty="0">
              <a:solidFill>
                <a:schemeClr val="tx2"/>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16" name="Rectangle à coins arrondis 15"/>
          <p:cNvSpPr/>
          <p:nvPr/>
        </p:nvSpPr>
        <p:spPr>
          <a:xfrm>
            <a:off x="378088" y="3253345"/>
            <a:ext cx="4231871" cy="2125479"/>
          </a:xfrm>
          <a:prstGeom prst="roundRect">
            <a:avLst/>
          </a:prstGeom>
          <a:noFill/>
          <a:ln w="31750" cmpd="sng">
            <a:solidFill>
              <a:schemeClr val="bg2">
                <a:lumMod val="90000"/>
                <a:alpha val="91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41316" indent="-241316" algn="just">
              <a:spcAft>
                <a:spcPts val="200"/>
              </a:spcAft>
              <a:buFont typeface="Wingdings" panose="05000000000000000000" pitchFamily="2" charset="2"/>
              <a:buChar char="§"/>
            </a:pPr>
            <a:r>
              <a:rPr lang="fr-FR" altLang="fr-FR" sz="1500" b="1" i="1" dirty="0">
                <a:solidFill>
                  <a:schemeClr val="tx1"/>
                </a:solidFill>
                <a:latin typeface="Georgia" panose="02040502050405020303" pitchFamily="18" charset="0"/>
                <a:cs typeface="Times New Roman" panose="02020603050405020304" pitchFamily="18" charset="0"/>
              </a:rPr>
              <a:t>STC</a:t>
            </a:r>
            <a:r>
              <a:rPr lang="fr-FR" altLang="fr-FR" sz="1500" dirty="0">
                <a:solidFill>
                  <a:schemeClr val="tx1"/>
                </a:solidFill>
                <a:latin typeface="Georgia" panose="02040502050405020303" pitchFamily="18" charset="0"/>
                <a:cs typeface="Times New Roman" panose="02020603050405020304" pitchFamily="18" charset="0"/>
              </a:rPr>
              <a:t> est un </a:t>
            </a:r>
            <a:r>
              <a:rPr lang="fr-FR" altLang="fr-FR" sz="1500" b="1" i="1" dirty="0">
                <a:solidFill>
                  <a:schemeClr val="tx1"/>
                </a:solidFill>
                <a:latin typeface="Georgia" panose="02040502050405020303" pitchFamily="18" charset="0"/>
                <a:cs typeface="Times New Roman" panose="02020603050405020304" pitchFamily="18" charset="0"/>
              </a:rPr>
              <a:t>WSRC</a:t>
            </a:r>
            <a:r>
              <a:rPr lang="fr-FR" altLang="fr-FR" sz="1500" dirty="0">
                <a:solidFill>
                  <a:schemeClr val="tx1"/>
                </a:solidFill>
                <a:latin typeface="Georgia" panose="02040502050405020303" pitchFamily="18" charset="0"/>
                <a:cs typeface="Times New Roman" panose="02020603050405020304" pitchFamily="18" charset="0"/>
              </a:rPr>
              <a:t> classique basé sur une structure de données d'arbre de suffixe</a:t>
            </a:r>
          </a:p>
          <a:p>
            <a:pPr marL="241316" indent="-241316" algn="just">
              <a:spcAft>
                <a:spcPts val="200"/>
              </a:spcAft>
              <a:buFont typeface="Wingdings" panose="05000000000000000000" pitchFamily="2" charset="2"/>
              <a:buChar char="§"/>
            </a:pPr>
            <a:r>
              <a:rPr lang="fr-FR" altLang="fr-FR" sz="1500" b="1" i="1" dirty="0" err="1">
                <a:solidFill>
                  <a:schemeClr val="tx1"/>
                </a:solidFill>
                <a:latin typeface="Georgia" panose="02040502050405020303" pitchFamily="18" charset="0"/>
                <a:cs typeface="Times New Roman" panose="02020603050405020304" pitchFamily="18" charset="0"/>
              </a:rPr>
              <a:t>Lingo</a:t>
            </a:r>
            <a:r>
              <a:rPr lang="fr-FR" altLang="fr-FR" sz="1500" dirty="0">
                <a:solidFill>
                  <a:schemeClr val="tx1"/>
                </a:solidFill>
                <a:latin typeface="Georgia" panose="02040502050405020303" pitchFamily="18" charset="0"/>
                <a:cs typeface="Times New Roman" panose="02020603050405020304" pitchFamily="18" charset="0"/>
              </a:rPr>
              <a:t> est un algorithme bien connu du </a:t>
            </a:r>
            <a:r>
              <a:rPr lang="fr-FR" altLang="fr-FR" sz="1500" b="1" i="1" dirty="0">
                <a:solidFill>
                  <a:schemeClr val="tx1"/>
                </a:solidFill>
                <a:latin typeface="Georgia" panose="02040502050405020303" pitchFamily="18" charset="0"/>
                <a:cs typeface="Times New Roman" panose="02020603050405020304" pitchFamily="18" charset="0"/>
              </a:rPr>
              <a:t>WSRC</a:t>
            </a:r>
            <a:r>
              <a:rPr lang="fr-FR" altLang="fr-FR" sz="1500" dirty="0">
                <a:solidFill>
                  <a:schemeClr val="tx1"/>
                </a:solidFill>
                <a:latin typeface="Georgia" panose="02040502050405020303" pitchFamily="18" charset="0"/>
                <a:cs typeface="Times New Roman" panose="02020603050405020304" pitchFamily="18" charset="0"/>
              </a:rPr>
              <a:t> dans le domaine universitaire</a:t>
            </a:r>
          </a:p>
          <a:p>
            <a:pPr marL="241316" indent="-241316" algn="just">
              <a:spcAft>
                <a:spcPts val="200"/>
              </a:spcAft>
              <a:buFont typeface="Wingdings" panose="05000000000000000000" pitchFamily="2" charset="2"/>
              <a:buChar char="§"/>
            </a:pPr>
            <a:r>
              <a:rPr lang="fr-FR" altLang="fr-FR" sz="1500" dirty="0">
                <a:solidFill>
                  <a:schemeClr val="tx1"/>
                </a:solidFill>
                <a:latin typeface="Georgia" panose="02040502050405020303" pitchFamily="18" charset="0"/>
                <a:cs typeface="Times New Roman" panose="02020603050405020304" pitchFamily="18" charset="0"/>
              </a:rPr>
              <a:t>Intégrés à la plate-forme </a:t>
            </a:r>
            <a:r>
              <a:rPr lang="fr-FR" altLang="fr-FR" sz="1500" b="1" i="1" dirty="0">
                <a:solidFill>
                  <a:schemeClr val="tx1"/>
                </a:solidFill>
                <a:latin typeface="Georgia" panose="02040502050405020303" pitchFamily="18" charset="0"/>
                <a:cs typeface="Times New Roman" panose="02020603050405020304" pitchFamily="18" charset="0"/>
              </a:rPr>
              <a:t>Carrot2</a:t>
            </a:r>
            <a:r>
              <a:rPr lang="fr-FR" altLang="fr-FR" sz="1500" dirty="0">
                <a:solidFill>
                  <a:schemeClr val="tx1"/>
                </a:solidFill>
                <a:latin typeface="Georgia" panose="02040502050405020303" pitchFamily="18" charset="0"/>
                <a:cs typeface="Times New Roman" panose="02020603050405020304" pitchFamily="18" charset="0"/>
              </a:rPr>
              <a:t> (</a:t>
            </a:r>
            <a:r>
              <a:rPr lang="fr-FR" altLang="fr-FR" sz="1500" i="1" dirty="0">
                <a:solidFill>
                  <a:schemeClr val="tx1"/>
                </a:solidFill>
                <a:latin typeface="Georgia" panose="02040502050405020303" pitchFamily="18" charset="0"/>
                <a:cs typeface="Times New Roman" panose="02020603050405020304" pitchFamily="18" charset="0"/>
              </a:rPr>
              <a:t>un moteur de regroupement des résultats de recherche open source)</a:t>
            </a:r>
            <a:r>
              <a:rPr lang="en-US" altLang="fr-FR" sz="1500" dirty="0">
                <a:solidFill>
                  <a:schemeClr val="tx1"/>
                </a:solidFill>
                <a:latin typeface="Georgia" panose="02040502050405020303" pitchFamily="18" charset="0"/>
                <a:cs typeface="Times New Roman" panose="02020603050405020304" pitchFamily="18" charset="0"/>
              </a:rPr>
              <a:t>.</a:t>
            </a:r>
          </a:p>
        </p:txBody>
      </p:sp>
      <p:sp>
        <p:nvSpPr>
          <p:cNvPr id="17" name="Text Box 13"/>
          <p:cNvSpPr txBox="1">
            <a:spLocks noChangeArrowheads="1"/>
          </p:cNvSpPr>
          <p:nvPr/>
        </p:nvSpPr>
        <p:spPr bwMode="auto">
          <a:xfrm>
            <a:off x="2494023" y="1960071"/>
            <a:ext cx="3108664" cy="357545"/>
          </a:xfrm>
          <a:prstGeom prst="round2DiagRect">
            <a:avLst/>
          </a:prstGeom>
          <a:ln w="38100">
            <a:solidFill>
              <a:srgbClr val="002060"/>
            </a:solidFill>
          </a:ln>
          <a:extLst/>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fr-FR" sz="1500" b="1" i="1" dirty="0">
                <a:solidFill>
                  <a:schemeClr val="accent5">
                    <a:lumMod val="50000"/>
                  </a:schemeClr>
                </a:solidFill>
                <a:latin typeface="Georgia" panose="02040502050405020303" pitchFamily="18" charset="0"/>
                <a:cs typeface="Times New Roman" panose="02020603050405020304" pitchFamily="18" charset="0"/>
              </a:rPr>
              <a:t>Étude comparative</a:t>
            </a:r>
            <a:endParaRPr lang="en-US" sz="1500" b="1" i="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18" name="Rectangle à coins arrondis 17"/>
          <p:cNvSpPr/>
          <p:nvPr/>
        </p:nvSpPr>
        <p:spPr>
          <a:xfrm>
            <a:off x="4609959" y="2587326"/>
            <a:ext cx="2114398" cy="760132"/>
          </a:xfrm>
          <a:prstGeom prst="roundRect">
            <a:avLst/>
          </a:prstGeom>
          <a:solidFill>
            <a:srgbClr val="44546A"/>
          </a:solidFill>
          <a:ln>
            <a:solidFill>
              <a:srgbClr val="44546A"/>
            </a:solidFill>
          </a:ln>
          <a:effectLst>
            <a:softEdge rad="152400"/>
          </a:effectLst>
          <a:scene3d>
            <a:camera prst="orthographicFront">
              <a:rot lat="0" lon="0" rev="0"/>
            </a:camera>
            <a:lightRig rig="contrasting" dir="t">
              <a:rot lat="0" lon="0" rev="7800000"/>
            </a:lightRig>
          </a:scene3d>
          <a:sp3d>
            <a:bevelT w="139700" h="139700" prst="coolSlant"/>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fr-FR" sz="1500" dirty="0" err="1" smtClean="0">
                <a:solidFill>
                  <a:schemeClr val="bg1"/>
                </a:solidFill>
                <a:latin typeface="Georgia" panose="02040502050405020303" pitchFamily="18" charset="0"/>
                <a:ea typeface="Arial Unicode MS" panose="020B0604020202020204" pitchFamily="34" charset="-128"/>
                <a:cs typeface="Times New Roman" panose="02020603050405020304" pitchFamily="18" charset="0"/>
              </a:rPr>
              <a:t>Évaluation</a:t>
            </a:r>
            <a:r>
              <a:rPr lang="en-US" altLang="fr-FR" sz="1500" dirty="0" smtClean="0">
                <a:solidFill>
                  <a:schemeClr val="bg1"/>
                </a:solidFill>
                <a:latin typeface="Georgia" panose="02040502050405020303" pitchFamily="18" charset="0"/>
                <a:ea typeface="Arial Unicode MS" panose="020B0604020202020204" pitchFamily="34" charset="-128"/>
                <a:cs typeface="Times New Roman" panose="02020603050405020304" pitchFamily="18" charset="0"/>
              </a:rPr>
              <a:t> </a:t>
            </a:r>
            <a:r>
              <a:rPr lang="en-US" altLang="fr-FR" sz="1500" dirty="0">
                <a:solidFill>
                  <a:schemeClr val="bg1"/>
                </a:solidFill>
                <a:latin typeface="Georgia" panose="02040502050405020303" pitchFamily="18" charset="0"/>
                <a:ea typeface="Arial Unicode MS" panose="020B0604020202020204" pitchFamily="34" charset="-128"/>
                <a:cs typeface="Times New Roman" panose="02020603050405020304" pitchFamily="18" charset="0"/>
              </a:rPr>
              <a:t>: Corpus TREC Genomics</a:t>
            </a:r>
          </a:p>
        </p:txBody>
      </p:sp>
      <p:sp>
        <p:nvSpPr>
          <p:cNvPr id="19" name="Rectangle à coins arrondis 18"/>
          <p:cNvSpPr/>
          <p:nvPr/>
        </p:nvSpPr>
        <p:spPr>
          <a:xfrm>
            <a:off x="4840941" y="3289546"/>
            <a:ext cx="4215782" cy="2089278"/>
          </a:xfrm>
          <a:prstGeom prst="roundRect">
            <a:avLst/>
          </a:prstGeom>
          <a:noFill/>
          <a:ln w="31750" cmpd="sng">
            <a:solidFill>
              <a:srgbClr val="44546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41316" indent="-241316" algn="just">
              <a:spcAft>
                <a:spcPts val="200"/>
              </a:spcAft>
              <a:buFont typeface="Wingdings" panose="05000000000000000000" pitchFamily="2" charset="2"/>
              <a:buChar char="§"/>
            </a:pPr>
            <a:r>
              <a:rPr lang="fr-FR" sz="1500" b="1" i="1"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TREC </a:t>
            </a:r>
            <a:r>
              <a:rPr lang="fr-FR" sz="1500" b="1" i="1" dirty="0" err="1">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Genomics</a:t>
            </a:r>
            <a:r>
              <a:rPr lang="fr-FR" sz="1500" b="1" i="1"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 2007</a:t>
            </a:r>
            <a:r>
              <a:rPr lang="fr-FR" sz="15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 [Les liaisons et les annotations]</a:t>
            </a:r>
          </a:p>
          <a:p>
            <a:pPr marL="241316" indent="-241316" algn="just">
              <a:spcAft>
                <a:spcPts val="200"/>
              </a:spcAft>
              <a:buFont typeface="Wingdings" panose="05000000000000000000" pitchFamily="2" charset="2"/>
              <a:buChar char="§"/>
            </a:pPr>
            <a:r>
              <a:rPr lang="fr-FR" sz="15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La liaison entre les ressources permet à l'utilisateur d'explorer différents types de connaissances</a:t>
            </a:r>
          </a:p>
          <a:p>
            <a:pPr marL="241316" indent="-241316" algn="just">
              <a:spcAft>
                <a:spcPts val="200"/>
              </a:spcAft>
              <a:buFont typeface="Wingdings" panose="05000000000000000000" pitchFamily="2" charset="2"/>
              <a:buChar char="§"/>
            </a:pPr>
            <a:r>
              <a:rPr lang="fr-FR" sz="15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Une annotation de thème pour chacun des </a:t>
            </a:r>
            <a:r>
              <a:rPr lang="fr-FR" sz="1500" dirty="0" smtClean="0">
                <a:solidFill>
                  <a:schemeClr val="tx1"/>
                </a:solidFill>
                <a:latin typeface="Georgia" panose="02040502050405020303" pitchFamily="18" charset="0"/>
                <a:ea typeface="Arial Unicode MS" panose="020B0604020202020204" pitchFamily="34" charset="-128"/>
                <a:cs typeface="Times New Roman" panose="02020603050405020304" pitchFamily="18" charset="0"/>
              </a:rPr>
              <a:t>documents</a:t>
            </a:r>
            <a:endParaRPr lang="fr-FR" sz="1500" dirty="0">
              <a:solidFill>
                <a:schemeClr val="tx1"/>
              </a:solidFill>
              <a:latin typeface="Georgia" panose="02040502050405020303" pitchFamily="18" charset="0"/>
              <a:ea typeface="Arial Unicode MS" panose="020B0604020202020204" pitchFamily="34" charset="-128"/>
              <a:cs typeface="Times New Roman" panose="02020603050405020304" pitchFamily="18" charset="0"/>
            </a:endParaRPr>
          </a:p>
        </p:txBody>
      </p:sp>
      <p:sp>
        <p:nvSpPr>
          <p:cNvPr id="14" name="Rectangle 13"/>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2" name="Rectangle 21"/>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100" kern="0" dirty="0">
                <a:solidFill>
                  <a:schemeClr val="accent5">
                    <a:lumMod val="50000"/>
                  </a:schemeClr>
                </a:solidFill>
                <a:latin typeface="Georgia" panose="02040502050405020303" pitchFamily="18" charset="0"/>
              </a:rPr>
              <a:t>Analyse de Concepts Formels FCA</a:t>
            </a:r>
          </a:p>
          <a:p>
            <a:pPr lvl="0"/>
            <a:r>
              <a:rPr lang="fr-FR" sz="1100" kern="0" dirty="0">
                <a:solidFill>
                  <a:schemeClr val="accent5">
                    <a:lumMod val="50000"/>
                  </a:schemeClr>
                </a:solidFill>
                <a:latin typeface="Georgia" panose="02040502050405020303" pitchFamily="18" charset="0"/>
              </a:rPr>
              <a:t>Organigramme</a:t>
            </a:r>
          </a:p>
          <a:p>
            <a:pPr lvl="0"/>
            <a:r>
              <a:rPr lang="fr-FR" sz="1200" b="1" kern="0" dirty="0">
                <a:solidFill>
                  <a:schemeClr val="bg1"/>
                </a:solidFill>
                <a:latin typeface="Georgia" panose="02040502050405020303" pitchFamily="18" charset="0"/>
              </a:rPr>
              <a:t>Résultats et discussions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48</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4579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0"/>
                            </p:stCondLst>
                            <p:childTnLst>
                              <p:par>
                                <p:cTn id="11" presetID="26" presetClass="emph" presetSubtype="0" fill="hold" grpId="0" nodeType="afterEffect">
                                  <p:stCondLst>
                                    <p:cond delay="0"/>
                                  </p:stCondLst>
                                  <p:childTnLst>
                                    <p:animEffect transition="out" filter="fade">
                                      <p:cBhvr>
                                        <p:cTn id="12" dur="500" tmFilter="0, 0; .2, .5; .8, .5; 1, 0"/>
                                        <p:tgtEl>
                                          <p:spTgt spid="12"/>
                                        </p:tgtEl>
                                      </p:cBhvr>
                                    </p:animEffect>
                                    <p:animScale>
                                      <p:cBhvr>
                                        <p:cTn id="13" dur="250" autoRev="1" fill="hold"/>
                                        <p:tgtEl>
                                          <p:spTgt spid="12"/>
                                        </p:tgtEl>
                                      </p:cBhvr>
                                      <p:by x="105000" y="105000"/>
                                    </p:animScale>
                                  </p:childTnLst>
                                </p:cTn>
                              </p:par>
                            </p:childTnLst>
                          </p:cTn>
                        </p:par>
                        <p:par>
                          <p:cTn id="14" fill="hold">
                            <p:stCondLst>
                              <p:cond delay="500"/>
                            </p:stCondLst>
                            <p:childTnLst>
                              <p:par>
                                <p:cTn id="15" presetID="26" presetClass="emph" presetSubtype="0" fill="hold" grpId="0" nodeType="afterEffect">
                                  <p:stCondLst>
                                    <p:cond delay="0"/>
                                  </p:stCondLst>
                                  <p:childTnLst>
                                    <p:animEffect transition="out" filter="fade">
                                      <p:cBhvr>
                                        <p:cTn id="16" dur="500" tmFilter="0, 0; .2, .5; .8, .5; 1, 0"/>
                                        <p:tgtEl>
                                          <p:spTgt spid="16"/>
                                        </p:tgtEl>
                                      </p:cBhvr>
                                    </p:animEffect>
                                    <p:animScale>
                                      <p:cBhvr>
                                        <p:cTn id="17" dur="250" autoRev="1" fill="hold"/>
                                        <p:tgtEl>
                                          <p:spTgt spid="16"/>
                                        </p:tgtEl>
                                      </p:cBhvr>
                                      <p:by x="105000" y="105000"/>
                                    </p:animScale>
                                  </p:childTnLst>
                                </p:cTn>
                              </p:par>
                            </p:childTnLst>
                          </p:cTn>
                        </p:par>
                        <p:par>
                          <p:cTn id="18" fill="hold">
                            <p:stCondLst>
                              <p:cond delay="1000"/>
                            </p:stCondLst>
                            <p:childTnLst>
                              <p:par>
                                <p:cTn id="19" presetID="1" presetClass="entr" presetSubtype="0" fill="hold" grpId="1" nodeType="after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grpId="1" nodeType="after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par>
                          <p:cTn id="24" fill="hold">
                            <p:stCondLst>
                              <p:cond delay="1000"/>
                            </p:stCondLst>
                            <p:childTnLst>
                              <p:par>
                                <p:cTn id="25" presetID="27" presetClass="emph" presetSubtype="0" fill="remove" grpId="0" nodeType="afterEffect">
                                  <p:stCondLst>
                                    <p:cond delay="0"/>
                                  </p:stCondLst>
                                  <p:childTnLst>
                                    <p:animClr clrSpc="rgb" dir="cw">
                                      <p:cBhvr override="childStyle">
                                        <p:cTn id="26" dur="250" autoRev="1" fill="remove"/>
                                        <p:tgtEl>
                                          <p:spTgt spid="18"/>
                                        </p:tgtEl>
                                        <p:attrNameLst>
                                          <p:attrName>style.color</p:attrName>
                                        </p:attrNameLst>
                                      </p:cBhvr>
                                      <p:to>
                                        <a:schemeClr val="bg1"/>
                                      </p:to>
                                    </p:animClr>
                                    <p:animClr clrSpc="rgb" dir="cw">
                                      <p:cBhvr>
                                        <p:cTn id="27" dur="250" autoRev="1" fill="remove"/>
                                        <p:tgtEl>
                                          <p:spTgt spid="18"/>
                                        </p:tgtEl>
                                        <p:attrNameLst>
                                          <p:attrName>fillcolor</p:attrName>
                                        </p:attrNameLst>
                                      </p:cBhvr>
                                      <p:to>
                                        <a:schemeClr val="bg1"/>
                                      </p:to>
                                    </p:animClr>
                                    <p:set>
                                      <p:cBhvr>
                                        <p:cTn id="28" dur="250" autoRev="1" fill="remove"/>
                                        <p:tgtEl>
                                          <p:spTgt spid="18"/>
                                        </p:tgtEl>
                                        <p:attrNameLst>
                                          <p:attrName>fill.type</p:attrName>
                                        </p:attrNameLst>
                                      </p:cBhvr>
                                      <p:to>
                                        <p:strVal val="solid"/>
                                      </p:to>
                                    </p:set>
                                    <p:set>
                                      <p:cBhvr>
                                        <p:cTn id="29" dur="250" autoRev="1" fill="remove"/>
                                        <p:tgtEl>
                                          <p:spTgt spid="18"/>
                                        </p:tgtEl>
                                        <p:attrNameLst>
                                          <p:attrName>fill.on</p:attrName>
                                        </p:attrNameLst>
                                      </p:cBhvr>
                                      <p:to>
                                        <p:strVal val="true"/>
                                      </p:to>
                                    </p:set>
                                  </p:childTnLst>
                                </p:cTn>
                              </p:par>
                            </p:childTnLst>
                          </p:cTn>
                        </p:par>
                        <p:par>
                          <p:cTn id="30" fill="hold">
                            <p:stCondLst>
                              <p:cond delay="1500"/>
                            </p:stCondLst>
                            <p:childTnLst>
                              <p:par>
                                <p:cTn id="31" presetID="27" presetClass="emph" presetSubtype="0" fill="remove" grpId="0" nodeType="afterEffect">
                                  <p:stCondLst>
                                    <p:cond delay="0"/>
                                  </p:stCondLst>
                                  <p:childTnLst>
                                    <p:animClr clrSpc="rgb" dir="cw">
                                      <p:cBhvr override="childStyle">
                                        <p:cTn id="32" dur="250" autoRev="1" fill="remove"/>
                                        <p:tgtEl>
                                          <p:spTgt spid="19"/>
                                        </p:tgtEl>
                                        <p:attrNameLst>
                                          <p:attrName>style.color</p:attrName>
                                        </p:attrNameLst>
                                      </p:cBhvr>
                                      <p:to>
                                        <a:schemeClr val="bg1"/>
                                      </p:to>
                                    </p:animClr>
                                    <p:animClr clrSpc="rgb" dir="cw">
                                      <p:cBhvr>
                                        <p:cTn id="33" dur="250" autoRev="1" fill="remove"/>
                                        <p:tgtEl>
                                          <p:spTgt spid="19"/>
                                        </p:tgtEl>
                                        <p:attrNameLst>
                                          <p:attrName>fillcolor</p:attrName>
                                        </p:attrNameLst>
                                      </p:cBhvr>
                                      <p:to>
                                        <a:schemeClr val="bg1"/>
                                      </p:to>
                                    </p:animClr>
                                    <p:set>
                                      <p:cBhvr>
                                        <p:cTn id="34" dur="250" autoRev="1" fill="remove"/>
                                        <p:tgtEl>
                                          <p:spTgt spid="19"/>
                                        </p:tgtEl>
                                        <p:attrNameLst>
                                          <p:attrName>fill.type</p:attrName>
                                        </p:attrNameLst>
                                      </p:cBhvr>
                                      <p:to>
                                        <p:strVal val="solid"/>
                                      </p:to>
                                    </p:set>
                                    <p:set>
                                      <p:cBhvr>
                                        <p:cTn id="35" dur="250" autoRev="1" fill="remove"/>
                                        <p:tgtEl>
                                          <p:spTgt spid="1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6" grpId="0" animBg="1"/>
      <p:bldP spid="16" grpId="1" animBg="1"/>
      <p:bldP spid="18" grpId="0" animBg="1"/>
      <p:bldP spid="18" grpId="1" animBg="1"/>
      <p:bldP spid="19" grpId="0" animBg="1"/>
      <p:bldP spid="19"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Graphique 14"/>
          <p:cNvGraphicFramePr/>
          <p:nvPr>
            <p:extLst>
              <p:ext uri="{D42A27DB-BD31-4B8C-83A1-F6EECF244321}">
                <p14:modId xmlns:p14="http://schemas.microsoft.com/office/powerpoint/2010/main" val="2543545167"/>
              </p:ext>
            </p:extLst>
          </p:nvPr>
        </p:nvGraphicFramePr>
        <p:xfrm>
          <a:off x="1731992" y="2994114"/>
          <a:ext cx="5344057" cy="3199994"/>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0" y="-9259"/>
            <a:ext cx="5320132"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b="1" dirty="0" err="1">
                <a:solidFill>
                  <a:schemeClr val="bg1"/>
                </a:solidFill>
                <a:latin typeface="Georgia" panose="02040502050405020303" pitchFamily="18" charset="0"/>
                <a:ea typeface="Tahoma" panose="020B0604030504040204" pitchFamily="34" charset="0"/>
                <a:cs typeface="Times New Roman" panose="02020603050405020304" pitchFamily="18" charset="0"/>
              </a:rPr>
              <a:t>PubMed</a:t>
            </a:r>
            <a:endParaRPr lang="en-US" sz="11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0" name="Rectangle 9"/>
          <p:cNvSpPr/>
          <p:nvPr/>
        </p:nvSpPr>
        <p:spPr>
          <a:xfrm>
            <a:off x="5320134" y="-9256"/>
            <a:ext cx="3800054"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a:solidFill>
                  <a:schemeClr val="accent5">
                    <a:lumMod val="50000"/>
                  </a:schemeClr>
                </a:solidFill>
                <a:latin typeface="Georgia" panose="02040502050405020303" pitchFamily="18" charset="0"/>
              </a:rPr>
              <a:t>Regroupement des résultats de recherche</a:t>
            </a:r>
          </a:p>
          <a:p>
            <a:r>
              <a:rPr lang="fr-FR" sz="1100" kern="0" dirty="0">
                <a:solidFill>
                  <a:schemeClr val="accent5">
                    <a:lumMod val="50000"/>
                  </a:schemeClr>
                </a:solidFill>
                <a:latin typeface="Georgia" panose="02040502050405020303" pitchFamily="18" charset="0"/>
              </a:rPr>
              <a:t>Analyse de Concepts Formels FCA</a:t>
            </a:r>
          </a:p>
          <a:p>
            <a:pPr lvl="0"/>
            <a:r>
              <a:rPr lang="fr-FR" sz="1100" kern="0" dirty="0">
                <a:solidFill>
                  <a:schemeClr val="accent5">
                    <a:lumMod val="50000"/>
                  </a:schemeClr>
                </a:solidFill>
                <a:latin typeface="Georgia" panose="02040502050405020303" pitchFamily="18" charset="0"/>
              </a:rPr>
              <a:t>Organigramme</a:t>
            </a:r>
          </a:p>
          <a:p>
            <a:pPr lvl="0"/>
            <a:r>
              <a:rPr lang="fr-FR" sz="1200" b="1" kern="0" dirty="0">
                <a:solidFill>
                  <a:schemeClr val="bg1"/>
                </a:solidFill>
                <a:latin typeface="Georgia" panose="02040502050405020303" pitchFamily="18" charset="0"/>
              </a:rPr>
              <a:t>Résultats et discussions</a:t>
            </a:r>
          </a:p>
        </p:txBody>
      </p:sp>
      <p:sp>
        <p:nvSpPr>
          <p:cNvPr id="2" name="Rectangle 1"/>
          <p:cNvSpPr/>
          <p:nvPr/>
        </p:nvSpPr>
        <p:spPr>
          <a:xfrm>
            <a:off x="209095" y="1475915"/>
            <a:ext cx="8794227" cy="1615827"/>
          </a:xfrm>
          <a:prstGeom prst="rect">
            <a:avLst/>
          </a:prstGeom>
        </p:spPr>
        <p:txBody>
          <a:bodyPr wrap="square">
            <a:spAutoFit/>
          </a:bodyPr>
          <a:lstStyle/>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La qualité des résultats de regroupement : l’</a:t>
            </a:r>
            <a:r>
              <a:rPr lang="fr-FR" sz="1500" b="1" i="1" dirty="0">
                <a:solidFill>
                  <a:schemeClr val="accent5">
                    <a:lumMod val="50000"/>
                  </a:schemeClr>
                </a:solidFill>
                <a:latin typeface="Georgia" panose="02040502050405020303" pitchFamily="18" charset="0"/>
                <a:cs typeface="Times New Roman" panose="02020603050405020304" pitchFamily="18" charset="0"/>
              </a:rPr>
              <a:t>Information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Mutuelle Normalisée </a:t>
            </a:r>
            <a:r>
              <a:rPr lang="fr-FR" sz="1500" b="1" i="1" dirty="0">
                <a:solidFill>
                  <a:schemeClr val="accent5">
                    <a:lumMod val="50000"/>
                  </a:schemeClr>
                </a:solidFill>
                <a:latin typeface="Georgia" panose="02040502050405020303" pitchFamily="18" charset="0"/>
                <a:cs typeface="Times New Roman" panose="02020603050405020304" pitchFamily="18" charset="0"/>
              </a:rPr>
              <a:t>(NMI)</a:t>
            </a:r>
          </a:p>
          <a:p>
            <a:pPr marL="742950" lvl="4"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Un regroupement sans chevauchement</a:t>
            </a:r>
          </a:p>
          <a:p>
            <a:pPr marL="742950" lvl="4"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Nous avons utilisé la version </a:t>
            </a:r>
            <a:r>
              <a:rPr lang="fr-FR" sz="1500" b="1" i="1" dirty="0">
                <a:solidFill>
                  <a:schemeClr val="accent5">
                    <a:lumMod val="50000"/>
                  </a:schemeClr>
                </a:solidFill>
                <a:latin typeface="Georgia" panose="02040502050405020303" pitchFamily="18" charset="0"/>
                <a:cs typeface="Times New Roman" panose="02020603050405020304" pitchFamily="18" charset="0"/>
              </a:rPr>
              <a:t>A-NMI@K</a:t>
            </a:r>
            <a:r>
              <a:rPr lang="fr-FR" sz="1500" dirty="0">
                <a:solidFill>
                  <a:schemeClr val="accent5">
                    <a:lumMod val="50000"/>
                  </a:schemeClr>
                </a:solidFill>
                <a:latin typeface="Georgia" panose="02040502050405020303" pitchFamily="18" charset="0"/>
                <a:cs typeface="Times New Roman" panose="02020603050405020304" pitchFamily="18" charset="0"/>
              </a:rPr>
              <a:t> </a:t>
            </a:r>
            <a:r>
              <a:rPr lang="fr-FR" sz="1500" dirty="0" smtClean="0">
                <a:solidFill>
                  <a:schemeClr val="tx2">
                    <a:lumMod val="50000"/>
                  </a:schemeClr>
                </a:solidFill>
                <a:latin typeface="Georgia" panose="02040502050405020303" pitchFamily="18" charset="0"/>
                <a:cs typeface="Times New Roman" panose="02020603050405020304" pitchFamily="18" charset="0"/>
              </a:rPr>
              <a:t>proposée </a:t>
            </a:r>
            <a:r>
              <a:rPr lang="fr-FR" sz="1500" dirty="0">
                <a:solidFill>
                  <a:schemeClr val="tx2">
                    <a:lumMod val="50000"/>
                  </a:schemeClr>
                </a:solidFill>
                <a:latin typeface="Georgia" panose="02040502050405020303" pitchFamily="18" charset="0"/>
                <a:cs typeface="Times New Roman" panose="02020603050405020304" pitchFamily="18" charset="0"/>
              </a:rPr>
              <a:t>par les </a:t>
            </a:r>
            <a:r>
              <a:rPr lang="fr-FR" sz="1500" dirty="0" smtClean="0">
                <a:solidFill>
                  <a:schemeClr val="tx2">
                    <a:lumMod val="50000"/>
                  </a:schemeClr>
                </a:solidFill>
                <a:latin typeface="Georgia" panose="02040502050405020303" pitchFamily="18" charset="0"/>
                <a:cs typeface="Times New Roman" panose="02020603050405020304" pitchFamily="18" charset="0"/>
              </a:rPr>
              <a:t>auteurs </a:t>
            </a:r>
            <a:r>
              <a:rPr lang="fr-FR" sz="1500" b="1" i="1" dirty="0">
                <a:solidFill>
                  <a:schemeClr val="accent5">
                    <a:lumMod val="50000"/>
                  </a:schemeClr>
                </a:solidFill>
                <a:latin typeface="Georgia" panose="02040502050405020303" pitchFamily="18" charset="0"/>
                <a:cs typeface="Times New Roman" panose="02020603050405020304" pitchFamily="18" charset="0"/>
              </a:rPr>
              <a:t>Zhang et Feng </a:t>
            </a:r>
          </a:p>
          <a:p>
            <a:pPr marL="742950" lvl="4" indent="-285750" algn="just" fontAlgn="base">
              <a:lnSpc>
                <a:spcPct val="150000"/>
              </a:lnSpc>
              <a:spcBef>
                <a:spcPct val="20000"/>
              </a:spcBef>
              <a:spcAft>
                <a:spcPct val="0"/>
              </a:spcAft>
              <a:buSzPct val="85000"/>
              <a:buFont typeface="Wingdings" panose="05000000000000000000" pitchFamily="2" charset="2"/>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A</a:t>
            </a:r>
            <a:r>
              <a:rPr lang="fr-FR" sz="1500" dirty="0">
                <a:solidFill>
                  <a:schemeClr val="accent5">
                    <a:lumMod val="50000"/>
                  </a:schemeClr>
                </a:solidFill>
                <a:latin typeface="Georgia" panose="02040502050405020303" pitchFamily="18" charset="0"/>
                <a:cs typeface="Times New Roman" panose="02020603050405020304" pitchFamily="18" charset="0"/>
              </a:rPr>
              <a:t> </a:t>
            </a:r>
            <a:r>
              <a:rPr lang="fr-FR" sz="1500" dirty="0">
                <a:solidFill>
                  <a:schemeClr val="tx2">
                    <a:lumMod val="50000"/>
                  </a:schemeClr>
                </a:solidFill>
                <a:latin typeface="Georgia" panose="02040502050405020303" pitchFamily="18" charset="0"/>
                <a:cs typeface="Times New Roman" panose="02020603050405020304" pitchFamily="18" charset="0"/>
              </a:rPr>
              <a:t>: la moyenne de résultat des catégories, </a:t>
            </a:r>
            <a:r>
              <a:rPr lang="fr-FR" sz="1500" b="1" dirty="0">
                <a:solidFill>
                  <a:schemeClr val="accent5">
                    <a:lumMod val="50000"/>
                  </a:schemeClr>
                </a:solidFill>
                <a:latin typeface="Georgia" panose="02040502050405020303" pitchFamily="18" charset="0"/>
                <a:cs typeface="Times New Roman" panose="02020603050405020304" pitchFamily="18" charset="0"/>
              </a:rPr>
              <a:t>K</a:t>
            </a:r>
            <a:r>
              <a:rPr lang="fr-FR" sz="1500" dirty="0">
                <a:solidFill>
                  <a:schemeClr val="tx2">
                    <a:lumMod val="50000"/>
                  </a:schemeClr>
                </a:solidFill>
                <a:latin typeface="Georgia" panose="02040502050405020303" pitchFamily="18" charset="0"/>
                <a:cs typeface="Times New Roman" panose="02020603050405020304" pitchFamily="18" charset="0"/>
              </a:rPr>
              <a:t>: le nombre de clusters </a:t>
            </a:r>
            <a:r>
              <a:rPr lang="fr-FR" sz="1500" dirty="0" smtClean="0">
                <a:solidFill>
                  <a:schemeClr val="tx2">
                    <a:lumMod val="50000"/>
                  </a:schemeClr>
                </a:solidFill>
                <a:latin typeface="Georgia" panose="02040502050405020303" pitchFamily="18" charset="0"/>
                <a:cs typeface="Times New Roman" panose="02020603050405020304" pitchFamily="18" charset="0"/>
              </a:rPr>
              <a:t>sélectionnés</a:t>
            </a: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12" name="Rectangle 11"/>
          <p:cNvSpPr/>
          <p:nvPr/>
        </p:nvSpPr>
        <p:spPr>
          <a:xfrm>
            <a:off x="208677" y="6151904"/>
            <a:ext cx="8785654" cy="338554"/>
          </a:xfrm>
          <a:prstGeom prst="rect">
            <a:avLst/>
          </a:prstGeom>
        </p:spPr>
        <p:txBody>
          <a:bodyPr wrap="square">
            <a:spAutoFit/>
          </a:bodyPr>
          <a:lstStyle/>
          <a:p>
            <a:pPr algn="ctr">
              <a:spcAft>
                <a:spcPts val="1000"/>
              </a:spcAft>
            </a:pPr>
            <a:r>
              <a:rPr lang="fr-FR" sz="1600" b="1" i="1" dirty="0" err="1">
                <a:solidFill>
                  <a:srgbClr val="44546A"/>
                </a:solidFill>
                <a:latin typeface="Calibri" panose="020F0502020204030204" pitchFamily="34" charset="0"/>
                <a:ea typeface="Calibri" panose="020F0502020204030204" pitchFamily="34" charset="0"/>
                <a:cs typeface="Arial" panose="020B0604020202020204" pitchFamily="34" charset="0"/>
              </a:rPr>
              <a:t>Fig</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19. Résultats de </a:t>
            </a:r>
            <a:r>
              <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rPr>
              <a:t>qualité de regroupement sans </a:t>
            </a:r>
            <a:r>
              <a:rPr lang="fr-FR" sz="1600" b="1" i="1" dirty="0" smtClean="0">
                <a:solidFill>
                  <a:srgbClr val="44546A"/>
                </a:solidFill>
                <a:latin typeface="Calibri" panose="020F0502020204030204" pitchFamily="34" charset="0"/>
                <a:ea typeface="Calibri" panose="020F0502020204030204" pitchFamily="34" charset="0"/>
                <a:cs typeface="Arial" panose="020B0604020202020204" pitchFamily="34" charset="0"/>
              </a:rPr>
              <a:t>chevauchement des systèmes FCA, STC et </a:t>
            </a:r>
            <a:r>
              <a:rPr lang="fr-FR" sz="1600" b="1" i="1" dirty="0" err="1" smtClean="0">
                <a:solidFill>
                  <a:srgbClr val="44546A"/>
                </a:solidFill>
                <a:latin typeface="Calibri" panose="020F0502020204030204" pitchFamily="34" charset="0"/>
                <a:ea typeface="Calibri" panose="020F0502020204030204" pitchFamily="34" charset="0"/>
                <a:cs typeface="Arial" panose="020B0604020202020204" pitchFamily="34" charset="0"/>
              </a:rPr>
              <a:t>Lingo</a:t>
            </a:r>
            <a:endParaRPr lang="fr-FR" sz="1600" b="1"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fld id="{75EDAB94-CD54-409F-8695-4F2B79843608}" type="slidenum">
              <a:rPr lang="fr-FR" smtClean="0"/>
              <a:t>49</a:t>
            </a:fld>
            <a:endParaRPr lang="fr-FR"/>
          </a:p>
        </p:txBody>
      </p:sp>
      <p:sp>
        <p:nvSpPr>
          <p:cNvPr id="9" name="Rectangle 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1191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284204" y="4849466"/>
            <a:ext cx="7809471" cy="396583"/>
          </a:xfrm>
          <a:prstGeom prst="rect">
            <a:avLst/>
          </a:prstGeom>
        </p:spPr>
        <p:txBody>
          <a:bodyPr wrap="square">
            <a:spAutoFit/>
          </a:bodyPr>
          <a:lstStyle/>
          <a:p>
            <a:pPr marL="285750" lvl="1" indent="-285750">
              <a:lnSpc>
                <a:spcPct val="150000"/>
              </a:lnSpc>
              <a:buFont typeface="Arial" panose="020B0604020202020204" pitchFamily="34" charset="0"/>
              <a:buChar char="•"/>
            </a:pPr>
            <a:r>
              <a:rPr lang="fr-FR" sz="1500" b="1" i="1" dirty="0" smtClean="0">
                <a:solidFill>
                  <a:schemeClr val="accent5">
                    <a:lumMod val="50000"/>
                  </a:schemeClr>
                </a:solidFill>
                <a:latin typeface="Georgia" panose="02040502050405020303" pitchFamily="18" charset="0"/>
                <a:cs typeface="Times New Roman" panose="02020603050405020304" pitchFamily="18" charset="0"/>
              </a:rPr>
              <a:t>Produire un regroupement thématique des résultats de recherches.</a:t>
            </a:r>
            <a:endParaRPr lang="fr-FR" sz="1500" b="1" i="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4" name="Rectangle 23"/>
          <p:cNvSpPr/>
          <p:nvPr/>
        </p:nvSpPr>
        <p:spPr>
          <a:xfrm>
            <a:off x="226352" y="1473861"/>
            <a:ext cx="8670512" cy="1823576"/>
          </a:xfrm>
          <a:prstGeom prst="rect">
            <a:avLst/>
          </a:prstGeom>
        </p:spPr>
        <p:txBody>
          <a:bodyPr wrap="square">
            <a:spAutoFit/>
          </a:bodyPr>
          <a:lstStyle/>
          <a:p>
            <a:pPr marL="285750" lvl="1" indent="-285750" algn="just">
              <a:lnSpc>
                <a:spcPct val="150000"/>
              </a:lnSpc>
              <a:buFont typeface="Arial" panose="020B0604020202020204" pitchFamily="34" charset="0"/>
              <a:buChar char="•"/>
            </a:pPr>
            <a:r>
              <a:rPr lang="fr-FR" sz="1500" b="1" i="1" dirty="0" smtClean="0">
                <a:solidFill>
                  <a:schemeClr val="accent5">
                    <a:lumMod val="50000"/>
                  </a:schemeClr>
                </a:solidFill>
                <a:latin typeface="Georgia" panose="02040502050405020303" pitchFamily="18" charset="0"/>
                <a:cs typeface="Times New Roman" panose="02020603050405020304" pitchFamily="18" charset="0"/>
              </a:rPr>
              <a:t>Utilisation des ressources </a:t>
            </a:r>
            <a:r>
              <a:rPr lang="fr-FR" sz="1500" b="1" i="1" dirty="0" err="1" smtClean="0">
                <a:solidFill>
                  <a:schemeClr val="accent5">
                    <a:lumMod val="50000"/>
                  </a:schemeClr>
                </a:solidFill>
                <a:latin typeface="Georgia" panose="02040502050405020303" pitchFamily="18" charset="0"/>
                <a:cs typeface="Times New Roman" panose="02020603050405020304" pitchFamily="18" charset="0"/>
              </a:rPr>
              <a:t>termino</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-ontologiques du domaine biomédical.</a:t>
            </a:r>
          </a:p>
          <a:p>
            <a:pPr marL="285750" lvl="1" indent="-285750" algn="just">
              <a:lnSpc>
                <a:spcPct val="150000"/>
              </a:lnSpc>
              <a:buFont typeface="Arial" panose="020B0604020202020204" pitchFamily="34" charset="0"/>
              <a:buChar char="•"/>
            </a:pPr>
            <a:r>
              <a:rPr lang="fr-FR" sz="1500" b="1" i="1" dirty="0" smtClean="0">
                <a:solidFill>
                  <a:schemeClr val="accent5">
                    <a:lumMod val="50000"/>
                  </a:schemeClr>
                </a:solidFill>
                <a:latin typeface="Georgia" panose="02040502050405020303" pitchFamily="18" charset="0"/>
                <a:cs typeface="Times New Roman" panose="02020603050405020304" pitchFamily="18" charset="0"/>
              </a:rPr>
              <a:t>Deux nouvelles méthodes pour la résolution </a:t>
            </a:r>
            <a:r>
              <a:rPr lang="fr-FR" sz="1500" b="1" i="1" smtClean="0">
                <a:solidFill>
                  <a:schemeClr val="accent5">
                    <a:lumMod val="50000"/>
                  </a:schemeClr>
                </a:solidFill>
                <a:latin typeface="Georgia" panose="02040502050405020303" pitchFamily="18" charset="0"/>
                <a:cs typeface="Times New Roman" panose="02020603050405020304" pitchFamily="18" charset="0"/>
              </a:rPr>
              <a:t>de l’ambiguïté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des termes biomédicaux </a:t>
            </a:r>
          </a:p>
          <a:p>
            <a:pPr marL="285750" lvl="1" indent="-285750" algn="just">
              <a:lnSpc>
                <a:spcPct val="150000"/>
              </a:lnSpc>
              <a:buFont typeface="Arial" panose="020B0604020202020204" pitchFamily="34" charset="0"/>
              <a:buChar char="•"/>
            </a:pPr>
            <a:r>
              <a:rPr lang="fr-FR" sz="1500" b="1" i="1" dirty="0" smtClean="0">
                <a:solidFill>
                  <a:schemeClr val="accent5">
                    <a:lumMod val="50000"/>
                  </a:schemeClr>
                </a:solidFill>
                <a:latin typeface="Georgia" panose="02040502050405020303" pitchFamily="18" charset="0"/>
                <a:cs typeface="Times New Roman" panose="02020603050405020304" pitchFamily="18" charset="0"/>
              </a:rPr>
              <a:t>Une nouvelle méthode basée sur la représentation conceptuelle pour l’indexation des documents biomédicaux</a:t>
            </a:r>
            <a:endParaRPr lang="fr-FR" sz="1500" b="1" i="1" dirty="0">
              <a:solidFill>
                <a:schemeClr val="accent5">
                  <a:lumMod val="50000"/>
                </a:schemeClr>
              </a:solidFill>
              <a:latin typeface="Georgia" panose="02040502050405020303" pitchFamily="18" charset="0"/>
              <a:cs typeface="Times New Roman" panose="02020603050405020304" pitchFamily="18" charset="0"/>
            </a:endParaRPr>
          </a:p>
        </p:txBody>
      </p:sp>
      <p:sp>
        <p:nvSpPr>
          <p:cNvPr id="25" name="Rectangle 24"/>
          <p:cNvSpPr/>
          <p:nvPr/>
        </p:nvSpPr>
        <p:spPr>
          <a:xfrm>
            <a:off x="4585881" y="0"/>
            <a:ext cx="4534307" cy="3879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MA"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Introduction &amp; Contexte Général</a:t>
            </a:r>
          </a:p>
        </p:txBody>
      </p:sp>
      <p:sp>
        <p:nvSpPr>
          <p:cNvPr id="29" name="Rectangle 28"/>
          <p:cNvSpPr/>
          <p:nvPr/>
        </p:nvSpPr>
        <p:spPr>
          <a:xfrm>
            <a:off x="-25" y="-1"/>
            <a:ext cx="4585905" cy="38792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endParaRPr lang="en-US" sz="1200" dirty="0">
              <a:latin typeface="Georgia" panose="02040502050405020303" pitchFamily="18" charset="0"/>
              <a:cs typeface="Times New Roman" panose="02020603050405020304" pitchFamily="18" charset="0"/>
            </a:endParaRPr>
          </a:p>
        </p:txBody>
      </p:sp>
      <p:sp>
        <p:nvSpPr>
          <p:cNvPr id="41" name="Rectangle 40"/>
          <p:cNvSpPr/>
          <p:nvPr/>
        </p:nvSpPr>
        <p:spPr>
          <a:xfrm>
            <a:off x="1" y="387926"/>
            <a:ext cx="9120188" cy="429491"/>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200" dirty="0">
                <a:solidFill>
                  <a:schemeClr val="bg1">
                    <a:lumMod val="85000"/>
                  </a:schemeClr>
                </a:solidFill>
                <a:latin typeface="Georgia" panose="02040502050405020303" pitchFamily="18" charset="0"/>
                <a:cs typeface="Times New Roman" panose="02020603050405020304" pitchFamily="18" charset="0"/>
              </a:rPr>
              <a:t>Fouille de Texte Biomédicale          </a:t>
            </a:r>
            <a:r>
              <a:rPr lang="fr-FR" sz="1200" dirty="0" smtClean="0">
                <a:solidFill>
                  <a:schemeClr val="bg1">
                    <a:lumMod val="85000"/>
                  </a:schemeClr>
                </a:solidFill>
                <a:latin typeface="Georgia" panose="02040502050405020303" pitchFamily="18" charset="0"/>
                <a:cs typeface="Times New Roman" panose="02020603050405020304" pitchFamily="18" charset="0"/>
              </a:rPr>
              <a:t>            </a:t>
            </a:r>
            <a:r>
              <a:rPr lang="fr-FR" sz="1300" b="1" dirty="0" smtClean="0">
                <a:solidFill>
                  <a:schemeClr val="bg1"/>
                </a:solidFill>
                <a:latin typeface="Georgia" panose="02040502050405020303" pitchFamily="18" charset="0"/>
                <a:cs typeface="Times New Roman" panose="02020603050405020304" pitchFamily="18" charset="0"/>
              </a:rPr>
              <a:t>Objectif </a:t>
            </a:r>
            <a:r>
              <a:rPr lang="fr-FR" sz="1300" b="1" dirty="0">
                <a:solidFill>
                  <a:schemeClr val="bg1"/>
                </a:solidFill>
                <a:latin typeface="Georgia" panose="02040502050405020303" pitchFamily="18" charset="0"/>
                <a:cs typeface="Times New Roman" panose="02020603050405020304" pitchFamily="18" charset="0"/>
              </a:rPr>
              <a:t>et Contexte de l’Étude</a:t>
            </a:r>
            <a:r>
              <a:rPr lang="fr-FR" sz="1200" b="1" dirty="0" smtClean="0">
                <a:solidFill>
                  <a:schemeClr val="bg1">
                    <a:lumMod val="85000"/>
                  </a:schemeClr>
                </a:solidFill>
                <a:latin typeface="Georgia" panose="02040502050405020303" pitchFamily="18" charset="0"/>
                <a:cs typeface="Times New Roman" panose="02020603050405020304" pitchFamily="18" charset="0"/>
              </a:rPr>
              <a:t>                   </a:t>
            </a:r>
            <a:r>
              <a:rPr lang="fr-FR" sz="1200" dirty="0" smtClean="0">
                <a:solidFill>
                  <a:schemeClr val="bg1">
                    <a:lumMod val="85000"/>
                  </a:schemeClr>
                </a:solidFill>
                <a:latin typeface="Georgia" panose="02040502050405020303" pitchFamily="18" charset="0"/>
                <a:cs typeface="Times New Roman" panose="02020603050405020304" pitchFamily="18" charset="0"/>
              </a:rPr>
              <a:t>Ressources </a:t>
            </a:r>
            <a:r>
              <a:rPr lang="fr-FR" sz="1200" dirty="0">
                <a:solidFill>
                  <a:schemeClr val="bg1">
                    <a:lumMod val="85000"/>
                  </a:schemeClr>
                </a:solidFill>
                <a:latin typeface="Georgia" panose="02040502050405020303" pitchFamily="18" charset="0"/>
                <a:cs typeface="Times New Roman" panose="02020603050405020304" pitchFamily="18" charset="0"/>
              </a:rPr>
              <a:t>pour fouille du </a:t>
            </a:r>
            <a:r>
              <a:rPr lang="fr-FR" sz="1200" dirty="0" smtClean="0">
                <a:solidFill>
                  <a:schemeClr val="bg1">
                    <a:lumMod val="85000"/>
                  </a:schemeClr>
                </a:solidFill>
                <a:latin typeface="Georgia" panose="02040502050405020303" pitchFamily="18" charset="0"/>
                <a:cs typeface="Times New Roman" panose="02020603050405020304" pitchFamily="18" charset="0"/>
              </a:rPr>
              <a:t>texte biomédical </a:t>
            </a:r>
            <a:endParaRPr lang="fr-FR" sz="1200" dirty="0">
              <a:solidFill>
                <a:schemeClr val="bg1">
                  <a:lumMod val="85000"/>
                </a:schemeClr>
              </a:solidFill>
              <a:latin typeface="Georgia" panose="02040502050405020303" pitchFamily="18" charset="0"/>
              <a:cs typeface="Times New Roman" panose="02020603050405020304" pitchFamily="18" charset="0"/>
            </a:endParaRPr>
          </a:p>
        </p:txBody>
      </p:sp>
      <p:sp>
        <p:nvSpPr>
          <p:cNvPr id="42" name="Rectangle à coins arrondis 41"/>
          <p:cNvSpPr/>
          <p:nvPr/>
        </p:nvSpPr>
        <p:spPr>
          <a:xfrm>
            <a:off x="284204" y="1063747"/>
            <a:ext cx="6549082" cy="367008"/>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a:solidFill>
                  <a:schemeClr val="accent5">
                    <a:lumMod val="50000"/>
                  </a:schemeClr>
                </a:solidFill>
                <a:latin typeface="Georgia" panose="02040502050405020303" pitchFamily="18" charset="0"/>
                <a:cs typeface="Times New Roman" panose="02020603050405020304" pitchFamily="18" charset="0"/>
              </a:rPr>
              <a:t> La Représentation du Texte et l’Indexation des Documents Biomédicaux</a:t>
            </a:r>
          </a:p>
        </p:txBody>
      </p:sp>
      <p:sp>
        <p:nvSpPr>
          <p:cNvPr id="43" name="Rectangle à coins arrondis 42"/>
          <p:cNvSpPr/>
          <p:nvPr/>
        </p:nvSpPr>
        <p:spPr>
          <a:xfrm>
            <a:off x="284204" y="3728379"/>
            <a:ext cx="6402734" cy="367008"/>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500" dirty="0">
                <a:solidFill>
                  <a:schemeClr val="accent5">
                    <a:lumMod val="50000"/>
                  </a:schemeClr>
                </a:solidFill>
                <a:latin typeface="Georgia" panose="02040502050405020303" pitchFamily="18" charset="0"/>
                <a:cs typeface="Times New Roman" panose="02020603050405020304" pitchFamily="18" charset="0"/>
              </a:rPr>
              <a:t> La Navigation dans les résultats de recherche retournés par </a:t>
            </a:r>
            <a:r>
              <a:rPr lang="fr-FR" sz="1500" dirty="0" err="1">
                <a:solidFill>
                  <a:schemeClr val="accent5">
                    <a:lumMod val="50000"/>
                  </a:schemeClr>
                </a:solidFill>
                <a:latin typeface="Georgia" panose="02040502050405020303" pitchFamily="18" charset="0"/>
                <a:cs typeface="Times New Roman" panose="02020603050405020304" pitchFamily="18" charset="0"/>
              </a:rPr>
              <a:t>PubMed</a:t>
            </a:r>
            <a:endParaRPr lang="fr-FR" sz="15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16" name="Rectangle 15"/>
          <p:cNvSpPr/>
          <p:nvPr/>
        </p:nvSpPr>
        <p:spPr>
          <a:xfrm>
            <a:off x="222420" y="4085478"/>
            <a:ext cx="8674444" cy="784830"/>
          </a:xfrm>
          <a:prstGeom prst="rect">
            <a:avLst/>
          </a:prstGeom>
        </p:spPr>
        <p:txBody>
          <a:bodyPr wrap="square">
            <a:spAutoFit/>
          </a:bodyPr>
          <a:lstStyle/>
          <a:p>
            <a:pPr marL="742950" lvl="1" indent="-285750" algn="just">
              <a:lnSpc>
                <a:spcPct val="150000"/>
              </a:lnSpc>
              <a:buFont typeface="Wingdings" panose="05000000000000000000" pitchFamily="2" charset="2"/>
              <a:buChar char="§"/>
            </a:pPr>
            <a:r>
              <a:rPr lang="fr-FR" sz="1500" dirty="0">
                <a:ln w="0"/>
                <a:latin typeface="Georgia" panose="02040502050405020303" pitchFamily="18" charset="0"/>
                <a:cs typeface="Times New Roman" panose="02020603050405020304" pitchFamily="18" charset="0"/>
              </a:rPr>
              <a:t>La phase de la Navigation offerte par le moteur </a:t>
            </a:r>
            <a:r>
              <a:rPr lang="fr-FR" sz="1500" b="1" i="1" dirty="0" err="1">
                <a:ln w="0"/>
                <a:latin typeface="Georgia" panose="02040502050405020303" pitchFamily="18" charset="0"/>
                <a:cs typeface="Times New Roman" panose="02020603050405020304" pitchFamily="18" charset="0"/>
              </a:rPr>
              <a:t>PubMed</a:t>
            </a:r>
            <a:r>
              <a:rPr lang="fr-FR" sz="1500" dirty="0">
                <a:ln w="0"/>
                <a:latin typeface="Georgia" panose="02040502050405020303" pitchFamily="18" charset="0"/>
                <a:cs typeface="Times New Roman" panose="02020603050405020304" pitchFamily="18" charset="0"/>
              </a:rPr>
              <a:t> propose de retourner une liste ordonnée de </a:t>
            </a:r>
            <a:r>
              <a:rPr lang="fr-FR" sz="1500" b="1" i="1" dirty="0" err="1" smtClean="0">
                <a:ln w="0"/>
                <a:latin typeface="Georgia" panose="02040502050405020303" pitchFamily="18" charset="0"/>
                <a:cs typeface="Times New Roman" panose="02020603050405020304" pitchFamily="18" charset="0"/>
              </a:rPr>
              <a:t>Snippets</a:t>
            </a:r>
            <a:r>
              <a:rPr lang="fr-FR" sz="1500" dirty="0" smtClean="0">
                <a:ln w="0"/>
                <a:latin typeface="Georgia" panose="02040502050405020303" pitchFamily="18" charset="0"/>
                <a:cs typeface="Times New Roman" panose="02020603050405020304" pitchFamily="18" charset="0"/>
              </a:rPr>
              <a:t>.</a:t>
            </a: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5</a:t>
            </a:fld>
            <a:endParaRPr lang="fr-FR"/>
          </a:p>
        </p:txBody>
      </p:sp>
      <p:sp>
        <p:nvSpPr>
          <p:cNvPr id="11" name="Rectangle 10"/>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3" name="Rectangle 12"/>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41230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414922"/>
            <a:ext cx="9120189" cy="6986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600" b="1" dirty="0" smtClean="0">
                <a:solidFill>
                  <a:schemeClr val="bg1"/>
                </a:solidFill>
                <a:latin typeface="Georgia" panose="02040502050405020303" pitchFamily="18" charset="0"/>
                <a:cs typeface="Times New Roman" panose="02020603050405020304" pitchFamily="18" charset="0"/>
              </a:rPr>
              <a:t>Conclusion</a:t>
            </a:r>
          </a:p>
          <a:p>
            <a:pPr lvl="0"/>
            <a:r>
              <a:rPr lang="fr-FR" sz="1400" dirty="0" smtClean="0">
                <a:solidFill>
                  <a:schemeClr val="bg1">
                    <a:lumMod val="85000"/>
                  </a:schemeClr>
                </a:solidFill>
                <a:latin typeface="Georgia" panose="02040502050405020303" pitchFamily="18" charset="0"/>
                <a:cs typeface="Times New Roman" panose="02020603050405020304" pitchFamily="18" charset="0"/>
              </a:rPr>
              <a:t>Perspectives</a:t>
            </a:r>
          </a:p>
        </p:txBody>
      </p:sp>
      <p:sp>
        <p:nvSpPr>
          <p:cNvPr id="9" name="Rectangle 8"/>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Conclusion Générale</a:t>
            </a:r>
            <a:endPar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1" name="Rectangle 10"/>
          <p:cNvSpPr/>
          <p:nvPr/>
        </p:nvSpPr>
        <p:spPr>
          <a:xfrm>
            <a:off x="669976" y="2241276"/>
            <a:ext cx="7524225" cy="3926275"/>
          </a:xfrm>
          <a:prstGeom prst="rect">
            <a:avLst/>
          </a:prstGeom>
          <a:solidFill>
            <a:schemeClr val="bg1">
              <a:lumMod val="9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Dans le cadre de ce travail de thèse, afin d’améliorer la performance des résultats de n’importe applications de Fouille de Texte Biomédicale, nous nous </a:t>
            </a:r>
            <a:r>
              <a:rPr lang="fr-FR" sz="1500" dirty="0" smtClean="0">
                <a:solidFill>
                  <a:schemeClr val="tx2">
                    <a:lumMod val="50000"/>
                  </a:schemeClr>
                </a:solidFill>
                <a:latin typeface="Georgia" panose="02040502050405020303" pitchFamily="18" charset="0"/>
                <a:cs typeface="Times New Roman" panose="02020603050405020304" pitchFamily="18" charset="0"/>
              </a:rPr>
              <a:t>sommes intéressés </a:t>
            </a:r>
            <a:r>
              <a:rPr lang="fr-FR" sz="1500" dirty="0">
                <a:solidFill>
                  <a:schemeClr val="tx2">
                    <a:lumMod val="50000"/>
                  </a:schemeClr>
                </a:solidFill>
                <a:latin typeface="Georgia" panose="02040502050405020303" pitchFamily="18" charset="0"/>
                <a:cs typeface="Times New Roman" panose="02020603050405020304" pitchFamily="18" charset="0"/>
              </a:rPr>
              <a:t>à trois problèmes d’accès à l’information biomédicale.</a:t>
            </a:r>
          </a:p>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Les deux premiers sont liés à l’étape de la Représentation de Texte Biomédical</a:t>
            </a:r>
          </a:p>
          <a:p>
            <a:pPr marL="742950" lvl="3"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Problème de la Résolution d’Ambigüité Lexicale (</a:t>
            </a:r>
            <a:r>
              <a:rPr lang="fr-FR" sz="1500" b="1" i="1" dirty="0" smtClean="0">
                <a:solidFill>
                  <a:schemeClr val="tx2">
                    <a:lumMod val="50000"/>
                  </a:schemeClr>
                </a:solidFill>
                <a:latin typeface="Georgia" panose="02040502050405020303" pitchFamily="18" charset="0"/>
                <a:cs typeface="Times New Roman" panose="02020603050405020304" pitchFamily="18" charset="0"/>
              </a:rPr>
              <a:t>Word </a:t>
            </a:r>
            <a:r>
              <a:rPr lang="fr-FR" sz="1500" b="1" i="1" err="1" smtClean="0">
                <a:solidFill>
                  <a:schemeClr val="tx2">
                    <a:lumMod val="50000"/>
                  </a:schemeClr>
                </a:solidFill>
                <a:latin typeface="Georgia" panose="02040502050405020303" pitchFamily="18" charset="0"/>
                <a:cs typeface="Times New Roman" panose="02020603050405020304" pitchFamily="18" charset="0"/>
              </a:rPr>
              <a:t>Sense</a:t>
            </a:r>
            <a:r>
              <a:rPr lang="fr-FR" sz="1500" b="1" i="1" smtClean="0">
                <a:solidFill>
                  <a:schemeClr val="tx2">
                    <a:lumMod val="50000"/>
                  </a:schemeClr>
                </a:solidFill>
                <a:latin typeface="Georgia" panose="02040502050405020303" pitchFamily="18" charset="0"/>
                <a:cs typeface="Times New Roman" panose="02020603050405020304" pitchFamily="18" charset="0"/>
              </a:rPr>
              <a:t> Disambiguation</a:t>
            </a:r>
            <a:r>
              <a:rPr lang="fr-FR" sz="1500" dirty="0" smtClean="0">
                <a:solidFill>
                  <a:schemeClr val="tx2">
                    <a:lumMod val="50000"/>
                  </a:schemeClr>
                </a:solidFill>
                <a:latin typeface="Georgia" panose="02040502050405020303" pitchFamily="18" charset="0"/>
                <a:cs typeface="Times New Roman" panose="02020603050405020304" pitchFamily="18" charset="0"/>
              </a:rPr>
              <a:t>) rencontré lors de l’intégration des ontologies de domaine biomédicale, </a:t>
            </a:r>
          </a:p>
          <a:p>
            <a:pPr marL="742950" lvl="3"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Problème lié à </a:t>
            </a:r>
            <a:r>
              <a:rPr lang="fr-FR" sz="1500" b="1" i="1" dirty="0" smtClean="0">
                <a:solidFill>
                  <a:schemeClr val="tx2">
                    <a:lumMod val="50000"/>
                  </a:schemeClr>
                </a:solidFill>
                <a:latin typeface="Georgia" panose="02040502050405020303" pitchFamily="18" charset="0"/>
                <a:cs typeface="Times New Roman" panose="02020603050405020304" pitchFamily="18" charset="0"/>
              </a:rPr>
              <a:t>l’Enrichissement Sémantique </a:t>
            </a:r>
            <a:r>
              <a:rPr lang="fr-FR" sz="1500" dirty="0" smtClean="0">
                <a:solidFill>
                  <a:schemeClr val="tx2">
                    <a:lumMod val="50000"/>
                  </a:schemeClr>
                </a:solidFill>
                <a:latin typeface="Georgia" panose="02040502050405020303" pitchFamily="18" charset="0"/>
                <a:cs typeface="Times New Roman" panose="02020603050405020304" pitchFamily="18" charset="0"/>
              </a:rPr>
              <a:t>du texte court à partir des ressources de connaissances externes. </a:t>
            </a:r>
          </a:p>
          <a:p>
            <a:pPr marL="285750" lvl="2"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Le troisième problème est lié à la </a:t>
            </a:r>
            <a:r>
              <a:rPr lang="fr-FR" sz="1500" b="1" i="1" dirty="0">
                <a:solidFill>
                  <a:schemeClr val="tx2">
                    <a:lumMod val="50000"/>
                  </a:schemeClr>
                </a:solidFill>
                <a:latin typeface="Georgia" panose="02040502050405020303" pitchFamily="18" charset="0"/>
                <a:cs typeface="Times New Roman" panose="02020603050405020304" pitchFamily="18" charset="0"/>
              </a:rPr>
              <a:t>Navigation</a:t>
            </a:r>
            <a:r>
              <a:rPr lang="fr-FR" sz="1500" dirty="0">
                <a:solidFill>
                  <a:schemeClr val="tx2">
                    <a:lumMod val="50000"/>
                  </a:schemeClr>
                </a:solidFill>
                <a:latin typeface="Georgia" panose="02040502050405020303" pitchFamily="18" charset="0"/>
                <a:cs typeface="Times New Roman" panose="02020603050405020304" pitchFamily="18" charset="0"/>
              </a:rPr>
              <a:t> dans les résultats de recherche retournés par </a:t>
            </a:r>
            <a:r>
              <a:rPr lang="fr-FR" sz="1500" b="1" i="1" dirty="0" err="1">
                <a:solidFill>
                  <a:schemeClr val="tx2">
                    <a:lumMod val="50000"/>
                  </a:schemeClr>
                </a:solidFill>
                <a:latin typeface="Georgia" panose="02040502050405020303" pitchFamily="18" charset="0"/>
                <a:cs typeface="Times New Roman" panose="02020603050405020304" pitchFamily="18" charset="0"/>
              </a:rPr>
              <a:t>PubMed</a:t>
            </a:r>
            <a:r>
              <a:rPr lang="fr-FR" sz="1500" dirty="0">
                <a:solidFill>
                  <a:schemeClr val="tx2">
                    <a:lumMod val="50000"/>
                  </a:schemeClr>
                </a:solidFill>
                <a:latin typeface="Georgia" panose="02040502050405020303" pitchFamily="18" charset="0"/>
                <a:cs typeface="Times New Roman" panose="02020603050405020304" pitchFamily="18" charset="0"/>
              </a:rPr>
              <a:t>.</a:t>
            </a:r>
          </a:p>
          <a:p>
            <a:pPr marL="285750" lvl="2" indent="-285750" algn="just" fontAlgn="base">
              <a:lnSpc>
                <a:spcPct val="150000"/>
              </a:lnSpc>
              <a:spcBef>
                <a:spcPct val="20000"/>
              </a:spcBef>
              <a:spcAft>
                <a:spcPct val="0"/>
              </a:spcAft>
              <a:buSzPct val="85000"/>
              <a:buFont typeface="Wingdings" panose="05000000000000000000" pitchFamily="2" charset="2"/>
              <a:buChar char="§"/>
            </a:pPr>
            <a:endParaRPr lang="fr-FR" sz="1500" dirty="0" smtClean="0">
              <a:solidFill>
                <a:schemeClr val="tx2">
                  <a:lumMod val="50000"/>
                </a:schemeClr>
              </a:solidFill>
              <a:latin typeface="Georgia" panose="02040502050405020303" pitchFamily="18" charset="0"/>
              <a:cs typeface="Times New Roman" panose="02020603050405020304" pitchFamily="18" charset="0"/>
            </a:endParaRPr>
          </a:p>
          <a:p>
            <a:pPr marL="285750" indent="-285750" algn="just" fontAlgn="base">
              <a:lnSpc>
                <a:spcPct val="150000"/>
              </a:lnSpc>
              <a:spcBef>
                <a:spcPct val="20000"/>
              </a:spcBef>
              <a:spcAft>
                <a:spcPct val="0"/>
              </a:spcAft>
              <a:buSzPct val="85000"/>
              <a:buFont typeface="Wingdings" panose="05000000000000000000" pitchFamily="2" charset="2"/>
              <a:buChar char="§"/>
            </a:pP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grpSp>
        <p:nvGrpSpPr>
          <p:cNvPr id="13" name="Groupe 22"/>
          <p:cNvGrpSpPr/>
          <p:nvPr/>
        </p:nvGrpSpPr>
        <p:grpSpPr>
          <a:xfrm>
            <a:off x="570401" y="1587020"/>
            <a:ext cx="256118" cy="1249849"/>
            <a:chOff x="2267744" y="1801619"/>
            <a:chExt cx="165894" cy="1339349"/>
          </a:xfrm>
        </p:grpSpPr>
        <p:cxnSp>
          <p:nvCxnSpPr>
            <p:cNvPr id="14" name="Connecteur droit 23"/>
            <p:cNvCxnSpPr/>
            <p:nvPr/>
          </p:nvCxnSpPr>
          <p:spPr>
            <a:xfrm>
              <a:off x="2340303" y="1801619"/>
              <a:ext cx="0" cy="1123325"/>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Trapèze 24"/>
            <p:cNvSpPr/>
            <p:nvPr/>
          </p:nvSpPr>
          <p:spPr>
            <a:xfrm>
              <a:off x="2267744" y="2924944"/>
              <a:ext cx="165894" cy="216024"/>
            </a:xfrm>
            <a:prstGeom prst="trapezoid">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0" name="Groupe 25"/>
          <p:cNvGrpSpPr/>
          <p:nvPr/>
        </p:nvGrpSpPr>
        <p:grpSpPr>
          <a:xfrm>
            <a:off x="8194201" y="1707123"/>
            <a:ext cx="294311" cy="1174467"/>
            <a:chOff x="7020272" y="1801619"/>
            <a:chExt cx="165894" cy="1339349"/>
          </a:xfrm>
        </p:grpSpPr>
        <p:cxnSp>
          <p:nvCxnSpPr>
            <p:cNvPr id="21" name="Connecteur droit 26"/>
            <p:cNvCxnSpPr/>
            <p:nvPr/>
          </p:nvCxnSpPr>
          <p:spPr>
            <a:xfrm>
              <a:off x="7092831" y="1801619"/>
              <a:ext cx="0" cy="1123325"/>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Trapèze 27"/>
            <p:cNvSpPr/>
            <p:nvPr/>
          </p:nvSpPr>
          <p:spPr>
            <a:xfrm>
              <a:off x="7020272" y="2924944"/>
              <a:ext cx="165894" cy="216024"/>
            </a:xfrm>
            <a:prstGeom prst="trapezoid">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3" name="Rectangle 22"/>
          <p:cNvSpPr/>
          <p:nvPr/>
        </p:nvSpPr>
        <p:spPr>
          <a:xfrm>
            <a:off x="7391571" y="1165585"/>
            <a:ext cx="221364" cy="289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2846252" y="1165127"/>
            <a:ext cx="221364" cy="289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5" name="Groupe 30"/>
          <p:cNvGrpSpPr/>
          <p:nvPr/>
        </p:nvGrpSpPr>
        <p:grpSpPr>
          <a:xfrm>
            <a:off x="232965" y="1651894"/>
            <a:ext cx="8527448" cy="360029"/>
            <a:chOff x="2339752" y="5373216"/>
            <a:chExt cx="4759454" cy="432048"/>
          </a:xfrm>
        </p:grpSpPr>
        <p:sp>
          <p:nvSpPr>
            <p:cNvPr id="26" name="Rectangle 25"/>
            <p:cNvSpPr/>
            <p:nvPr/>
          </p:nvSpPr>
          <p:spPr>
            <a:xfrm>
              <a:off x="2584580" y="5373216"/>
              <a:ext cx="4284000" cy="432048"/>
            </a:xfrm>
            <a:prstGeom prst="rect">
              <a:avLst/>
            </a:prstGeom>
            <a:gradFill flip="none" rotWithShape="1">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tileRect/>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2439647" y="5445224"/>
              <a:ext cx="144016" cy="288032"/>
            </a:xfrm>
            <a:prstGeom prst="rect">
              <a:avLst/>
            </a:prstGeom>
            <a:gradFill>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2339752" y="5517232"/>
              <a:ext cx="86410" cy="172819"/>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6868780" y="5459625"/>
              <a:ext cx="144016" cy="288032"/>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p:cNvSpPr/>
            <p:nvPr/>
          </p:nvSpPr>
          <p:spPr>
            <a:xfrm>
              <a:off x="7012796" y="5517232"/>
              <a:ext cx="86410" cy="172819"/>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1" name="Groupe 16"/>
          <p:cNvGrpSpPr/>
          <p:nvPr/>
        </p:nvGrpSpPr>
        <p:grpSpPr>
          <a:xfrm>
            <a:off x="208546" y="1252451"/>
            <a:ext cx="8582527" cy="360312"/>
            <a:chOff x="2347228" y="1484784"/>
            <a:chExt cx="4759454" cy="432048"/>
          </a:xfrm>
        </p:grpSpPr>
        <p:sp>
          <p:nvSpPr>
            <p:cNvPr id="32" name="Rectangle 31"/>
            <p:cNvSpPr/>
            <p:nvPr/>
          </p:nvSpPr>
          <p:spPr>
            <a:xfrm>
              <a:off x="2592056" y="1484784"/>
              <a:ext cx="4284000" cy="432048"/>
            </a:xfrm>
            <a:prstGeom prst="rect">
              <a:avLst/>
            </a:prstGeom>
            <a:gradFill flip="none" rotWithShape="1">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tileRect/>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p:cNvSpPr/>
            <p:nvPr/>
          </p:nvSpPr>
          <p:spPr>
            <a:xfrm>
              <a:off x="2433638" y="1556792"/>
              <a:ext cx="144016" cy="288032"/>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p:cNvSpPr/>
            <p:nvPr/>
          </p:nvSpPr>
          <p:spPr>
            <a:xfrm>
              <a:off x="2347228" y="1628800"/>
              <a:ext cx="86410" cy="172819"/>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6876256" y="1571193"/>
              <a:ext cx="144016" cy="288032"/>
            </a:xfrm>
            <a:prstGeom prst="rect">
              <a:avLst/>
            </a:prstGeom>
            <a:gradFill>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7020272" y="1628800"/>
              <a:ext cx="86410" cy="172819"/>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7" name="Rectangle 36"/>
          <p:cNvSpPr/>
          <p:nvPr/>
        </p:nvSpPr>
        <p:spPr>
          <a:xfrm>
            <a:off x="463296" y="1121202"/>
            <a:ext cx="8297850" cy="146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50</a:t>
            </a:fld>
            <a:endParaRPr lang="fr-FR"/>
          </a:p>
        </p:txBody>
      </p:sp>
      <p:sp>
        <p:nvSpPr>
          <p:cNvPr id="38" name="Rectangle 37"/>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40" name="Rectangle 39"/>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391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261 -0.00951 L -0.00853 0.64841 " pathEditMode="relative" rAng="0" ptsTypes="AA">
                                      <p:cBhvr>
                                        <p:cTn id="6" dur="1100" fill="hold"/>
                                        <p:tgtEl>
                                          <p:spTgt spid="25"/>
                                        </p:tgtEl>
                                        <p:attrNameLst>
                                          <p:attrName>ppt_x</p:attrName>
                                          <p:attrName>ppt_y</p:attrName>
                                        </p:attrNameLst>
                                      </p:cBhvr>
                                      <p:rCtr x="-557" y="32885"/>
                                    </p:animMotion>
                                  </p:childTnLst>
                                </p:cTn>
                              </p:par>
                              <p:par>
                                <p:cTn id="7" presetID="64" presetClass="path" presetSubtype="0" accel="50000" decel="50000" fill="hold" nodeType="withEffect">
                                  <p:stCondLst>
                                    <p:cond delay="0"/>
                                  </p:stCondLst>
                                  <p:childTnLst>
                                    <p:animMotion origin="layout" path="M -4.37772E-6 -4.62752E-6 L -0.00104 -0.13344 " pathEditMode="relative" rAng="0" ptsTypes="AA">
                                      <p:cBhvr>
                                        <p:cTn id="8" dur="1100" fill="hold"/>
                                        <p:tgtEl>
                                          <p:spTgt spid="20"/>
                                        </p:tgtEl>
                                        <p:attrNameLst>
                                          <p:attrName>ppt_x</p:attrName>
                                          <p:attrName>ppt_y</p:attrName>
                                        </p:attrNameLst>
                                      </p:cBhvr>
                                      <p:rCtr x="-52" y="-6684"/>
                                    </p:animMotion>
                                  </p:childTnLst>
                                </p:cTn>
                              </p:par>
                              <p:par>
                                <p:cTn id="9" presetID="64" presetClass="path" presetSubtype="0" accel="50000" decel="50000" fill="hold" nodeType="withEffect">
                                  <p:stCondLst>
                                    <p:cond delay="0"/>
                                  </p:stCondLst>
                                  <p:childTnLst>
                                    <p:animMotion origin="layout" path="M 1.66232E-6 3.13762E-6 L -0.00122 -0.13344 " pathEditMode="relative" rAng="0" ptsTypes="AA">
                                      <p:cBhvr>
                                        <p:cTn id="10" dur="1100" fill="hold"/>
                                        <p:tgtEl>
                                          <p:spTgt spid="13"/>
                                        </p:tgtEl>
                                        <p:attrNameLst>
                                          <p:attrName>ppt_x</p:attrName>
                                          <p:attrName>ppt_y</p:attrName>
                                        </p:attrNameLst>
                                      </p:cBhvr>
                                      <p:rCtr x="-70" y="-6684"/>
                                    </p:animMotion>
                                  </p:childTnLst>
                                </p:cTn>
                              </p:par>
                            </p:childTnLst>
                          </p:cTn>
                        </p:par>
                        <p:par>
                          <p:cTn id="11" fill="hold">
                            <p:stCondLst>
                              <p:cond delay="1100"/>
                            </p:stCondLst>
                            <p:childTnLst>
                              <p:par>
                                <p:cTn id="12" presetID="14" presetClass="entr" presetSubtype="1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414922"/>
            <a:ext cx="9120189" cy="6986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600" b="1" dirty="0" smtClean="0">
                <a:solidFill>
                  <a:schemeClr val="bg1"/>
                </a:solidFill>
                <a:latin typeface="Georgia" panose="02040502050405020303" pitchFamily="18" charset="0"/>
                <a:cs typeface="Times New Roman" panose="02020603050405020304" pitchFamily="18" charset="0"/>
              </a:rPr>
              <a:t>Conclusion</a:t>
            </a:r>
          </a:p>
          <a:p>
            <a:pPr lvl="0"/>
            <a:r>
              <a:rPr lang="fr-FR" sz="1400" dirty="0" smtClean="0">
                <a:solidFill>
                  <a:schemeClr val="bg1">
                    <a:lumMod val="85000"/>
                  </a:schemeClr>
                </a:solidFill>
                <a:latin typeface="Georgia" panose="02040502050405020303" pitchFamily="18" charset="0"/>
                <a:cs typeface="Times New Roman" panose="02020603050405020304" pitchFamily="18" charset="0"/>
              </a:rPr>
              <a:t>Perspectives</a:t>
            </a:r>
          </a:p>
        </p:txBody>
      </p:sp>
      <p:sp>
        <p:nvSpPr>
          <p:cNvPr id="9" name="Rectangle 8"/>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Conclusion Générale</a:t>
            </a:r>
            <a:endPar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grpSp>
        <p:nvGrpSpPr>
          <p:cNvPr id="13" name="Groupe 22"/>
          <p:cNvGrpSpPr/>
          <p:nvPr/>
        </p:nvGrpSpPr>
        <p:grpSpPr>
          <a:xfrm>
            <a:off x="570401" y="1587020"/>
            <a:ext cx="256118" cy="1249849"/>
            <a:chOff x="2267744" y="1801619"/>
            <a:chExt cx="165894" cy="1339349"/>
          </a:xfrm>
        </p:grpSpPr>
        <p:cxnSp>
          <p:nvCxnSpPr>
            <p:cNvPr id="14" name="Connecteur droit 23"/>
            <p:cNvCxnSpPr/>
            <p:nvPr/>
          </p:nvCxnSpPr>
          <p:spPr>
            <a:xfrm>
              <a:off x="2340303" y="1801619"/>
              <a:ext cx="0" cy="1123325"/>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Trapèze 24"/>
            <p:cNvSpPr/>
            <p:nvPr/>
          </p:nvSpPr>
          <p:spPr>
            <a:xfrm>
              <a:off x="2267744" y="2924944"/>
              <a:ext cx="165894" cy="216024"/>
            </a:xfrm>
            <a:prstGeom prst="trapezoid">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0" name="Groupe 25"/>
          <p:cNvGrpSpPr/>
          <p:nvPr/>
        </p:nvGrpSpPr>
        <p:grpSpPr>
          <a:xfrm>
            <a:off x="8194201" y="1707123"/>
            <a:ext cx="294311" cy="1174467"/>
            <a:chOff x="7020272" y="1801619"/>
            <a:chExt cx="165894" cy="1339349"/>
          </a:xfrm>
        </p:grpSpPr>
        <p:cxnSp>
          <p:nvCxnSpPr>
            <p:cNvPr id="21" name="Connecteur droit 26"/>
            <p:cNvCxnSpPr/>
            <p:nvPr/>
          </p:nvCxnSpPr>
          <p:spPr>
            <a:xfrm>
              <a:off x="7092831" y="1801619"/>
              <a:ext cx="0" cy="1123325"/>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Trapèze 27"/>
            <p:cNvSpPr/>
            <p:nvPr/>
          </p:nvSpPr>
          <p:spPr>
            <a:xfrm>
              <a:off x="7020272" y="2924944"/>
              <a:ext cx="165894" cy="216024"/>
            </a:xfrm>
            <a:prstGeom prst="trapezoid">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3" name="Rectangle 22"/>
          <p:cNvSpPr/>
          <p:nvPr/>
        </p:nvSpPr>
        <p:spPr>
          <a:xfrm>
            <a:off x="7391571" y="1165585"/>
            <a:ext cx="221364" cy="289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2846252" y="1165127"/>
            <a:ext cx="221364" cy="289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5" name="Groupe 30"/>
          <p:cNvGrpSpPr/>
          <p:nvPr/>
        </p:nvGrpSpPr>
        <p:grpSpPr>
          <a:xfrm>
            <a:off x="233698" y="6089598"/>
            <a:ext cx="8527448" cy="360029"/>
            <a:chOff x="2339752" y="5373216"/>
            <a:chExt cx="4759454" cy="432048"/>
          </a:xfrm>
        </p:grpSpPr>
        <p:sp>
          <p:nvSpPr>
            <p:cNvPr id="26" name="Rectangle 25"/>
            <p:cNvSpPr/>
            <p:nvPr/>
          </p:nvSpPr>
          <p:spPr>
            <a:xfrm>
              <a:off x="2584580" y="5373216"/>
              <a:ext cx="4284000" cy="432048"/>
            </a:xfrm>
            <a:prstGeom prst="rect">
              <a:avLst/>
            </a:prstGeom>
            <a:gradFill flip="none" rotWithShape="1">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tileRect/>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2439647" y="5445224"/>
              <a:ext cx="144016" cy="288032"/>
            </a:xfrm>
            <a:prstGeom prst="rect">
              <a:avLst/>
            </a:prstGeom>
            <a:gradFill>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2339752" y="5517232"/>
              <a:ext cx="86410" cy="172819"/>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6868780" y="5459625"/>
              <a:ext cx="144016" cy="288032"/>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p:cNvSpPr/>
            <p:nvPr/>
          </p:nvSpPr>
          <p:spPr>
            <a:xfrm>
              <a:off x="7012796" y="5517232"/>
              <a:ext cx="86410" cy="172819"/>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1" name="Groupe 16"/>
          <p:cNvGrpSpPr/>
          <p:nvPr/>
        </p:nvGrpSpPr>
        <p:grpSpPr>
          <a:xfrm>
            <a:off x="208546" y="1238383"/>
            <a:ext cx="8582527" cy="360312"/>
            <a:chOff x="2347228" y="1484784"/>
            <a:chExt cx="4759454" cy="432048"/>
          </a:xfrm>
        </p:grpSpPr>
        <p:sp>
          <p:nvSpPr>
            <p:cNvPr id="32" name="Rectangle 31"/>
            <p:cNvSpPr/>
            <p:nvPr/>
          </p:nvSpPr>
          <p:spPr>
            <a:xfrm>
              <a:off x="2592056" y="1484784"/>
              <a:ext cx="4284000" cy="432048"/>
            </a:xfrm>
            <a:prstGeom prst="rect">
              <a:avLst/>
            </a:prstGeom>
            <a:gradFill flip="none" rotWithShape="1">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tileRect/>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p:cNvSpPr/>
            <p:nvPr/>
          </p:nvSpPr>
          <p:spPr>
            <a:xfrm>
              <a:off x="2433638" y="1556792"/>
              <a:ext cx="144016" cy="288032"/>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p:cNvSpPr/>
            <p:nvPr/>
          </p:nvSpPr>
          <p:spPr>
            <a:xfrm>
              <a:off x="2347228" y="1628800"/>
              <a:ext cx="86410" cy="172819"/>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6876256" y="1571193"/>
              <a:ext cx="144016" cy="288032"/>
            </a:xfrm>
            <a:prstGeom prst="rect">
              <a:avLst/>
            </a:prstGeom>
            <a:gradFill>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7020272" y="1628800"/>
              <a:ext cx="86410" cy="172819"/>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7" name="Rectangle 36"/>
          <p:cNvSpPr/>
          <p:nvPr/>
        </p:nvSpPr>
        <p:spPr>
          <a:xfrm>
            <a:off x="463296" y="1121202"/>
            <a:ext cx="8297850" cy="120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676352" y="1431161"/>
            <a:ext cx="7524225" cy="3926275"/>
          </a:xfrm>
          <a:prstGeom prst="rect">
            <a:avLst/>
          </a:prstGeom>
          <a:solidFill>
            <a:schemeClr val="bg1">
              <a:lumMod val="9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fontAlgn="base">
              <a:lnSpc>
                <a:spcPct val="150000"/>
              </a:lnSpc>
              <a:spcBef>
                <a:spcPct val="20000"/>
              </a:spcBef>
              <a:spcAft>
                <a:spcPts val="60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Proposer </a:t>
            </a:r>
            <a:r>
              <a:rPr lang="fr-FR" sz="1500" dirty="0">
                <a:solidFill>
                  <a:schemeClr val="tx2">
                    <a:lumMod val="50000"/>
                  </a:schemeClr>
                </a:solidFill>
                <a:latin typeface="Georgia" panose="02040502050405020303" pitchFamily="18" charset="0"/>
                <a:cs typeface="Times New Roman" panose="02020603050405020304" pitchFamily="18" charset="0"/>
              </a:rPr>
              <a:t>des nouvelles méthodes pour remédier aux trois problèmes cités auparavant pour enrichir le domaine de Fouille de Texte Biomédicale</a:t>
            </a:r>
            <a:r>
              <a:rPr lang="fr-FR" sz="1500" dirty="0" smtClean="0">
                <a:solidFill>
                  <a:schemeClr val="tx2">
                    <a:lumMod val="50000"/>
                  </a:schemeClr>
                </a:solidFill>
                <a:latin typeface="Georgia" panose="02040502050405020303" pitchFamily="18" charset="0"/>
                <a:cs typeface="Times New Roman" panose="02020603050405020304" pitchFamily="18" charset="0"/>
              </a:rPr>
              <a:t>,</a:t>
            </a:r>
            <a:endParaRPr lang="fr-FR" sz="1500" dirty="0">
              <a:solidFill>
                <a:schemeClr val="tx2">
                  <a:lumMod val="50000"/>
                </a:schemeClr>
              </a:solidFill>
              <a:latin typeface="Georgia" panose="02040502050405020303" pitchFamily="18" charset="0"/>
              <a:cs typeface="Times New Roman" panose="02020603050405020304" pitchFamily="18" charset="0"/>
            </a:endParaRPr>
          </a:p>
          <a:p>
            <a:pPr marL="285750" indent="-285750" algn="just" fontAlgn="base">
              <a:lnSpc>
                <a:spcPct val="150000"/>
              </a:lnSpc>
              <a:spcBef>
                <a:spcPct val="20000"/>
              </a:spcBef>
              <a:spcAft>
                <a:spcPts val="60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Mettre </a:t>
            </a:r>
            <a:r>
              <a:rPr lang="fr-FR" sz="1500" dirty="0">
                <a:solidFill>
                  <a:schemeClr val="tx2">
                    <a:lumMod val="50000"/>
                  </a:schemeClr>
                </a:solidFill>
                <a:latin typeface="Georgia" panose="02040502050405020303" pitchFamily="18" charset="0"/>
                <a:cs typeface="Times New Roman" panose="02020603050405020304" pitchFamily="18" charset="0"/>
              </a:rPr>
              <a:t>en évidence l’intérêt de l’ensemble des propositions à travers une série d’expériences que nous avons bien mené. </a:t>
            </a:r>
          </a:p>
          <a:p>
            <a:pPr marL="285750" indent="-285750" algn="just" fontAlgn="base">
              <a:lnSpc>
                <a:spcPct val="150000"/>
              </a:lnSpc>
              <a:spcBef>
                <a:spcPct val="20000"/>
              </a:spcBef>
              <a:spcAft>
                <a:spcPts val="60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Les résultats obtenus ont été très encourageants et illustrent l'efficacité des solutions </a:t>
            </a:r>
            <a:r>
              <a:rPr lang="fr-FR" sz="1500" dirty="0" smtClean="0">
                <a:solidFill>
                  <a:schemeClr val="tx2">
                    <a:lumMod val="50000"/>
                  </a:schemeClr>
                </a:solidFill>
                <a:latin typeface="Georgia" panose="02040502050405020303" pitchFamily="18" charset="0"/>
                <a:cs typeface="Times New Roman" panose="02020603050405020304" pitchFamily="18" charset="0"/>
              </a:rPr>
              <a:t>proposées</a:t>
            </a:r>
          </a:p>
          <a:p>
            <a:pPr marL="742950" lvl="1" indent="-285750" algn="just" fontAlgn="base">
              <a:lnSpc>
                <a:spcPct val="150000"/>
              </a:lnSpc>
              <a:spcBef>
                <a:spcPct val="20000"/>
              </a:spcBef>
              <a:spcAft>
                <a:spcPts val="60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Améliorer </a:t>
            </a:r>
            <a:r>
              <a:rPr lang="fr-FR" sz="1500" dirty="0">
                <a:solidFill>
                  <a:schemeClr val="tx2">
                    <a:lumMod val="50000"/>
                  </a:schemeClr>
                </a:solidFill>
                <a:latin typeface="Georgia" panose="02040502050405020303" pitchFamily="18" charset="0"/>
                <a:cs typeface="Times New Roman" panose="02020603050405020304" pitchFamily="18" charset="0"/>
              </a:rPr>
              <a:t>la performance des résultats de n’importe quelle application de Fouille de Texte Biomédicale</a:t>
            </a:r>
            <a:r>
              <a:rPr lang="fr-FR" sz="1500" dirty="0" smtClean="0">
                <a:solidFill>
                  <a:schemeClr val="tx2">
                    <a:lumMod val="50000"/>
                  </a:schemeClr>
                </a:solidFill>
                <a:latin typeface="Georgia" panose="02040502050405020303" pitchFamily="18" charset="0"/>
                <a:cs typeface="Times New Roman" panose="02020603050405020304" pitchFamily="18" charset="0"/>
              </a:rPr>
              <a:t>.</a:t>
            </a:r>
            <a:endParaRPr lang="fr-FR" sz="1500" dirty="0">
              <a:solidFill>
                <a:schemeClr val="tx2">
                  <a:lumMod val="50000"/>
                </a:schemeClr>
              </a:solidFill>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51</a:t>
            </a:fld>
            <a:endParaRPr lang="fr-FR"/>
          </a:p>
        </p:txBody>
      </p:sp>
      <p:sp>
        <p:nvSpPr>
          <p:cNvPr id="39" name="Rectangle 38"/>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41" name="Rectangle 4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49478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Conclusion Générale</a:t>
            </a:r>
            <a:endPar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1" name="Rectangle 10"/>
          <p:cNvSpPr/>
          <p:nvPr/>
        </p:nvSpPr>
        <p:spPr>
          <a:xfrm>
            <a:off x="664936" y="1785361"/>
            <a:ext cx="7524225" cy="3926275"/>
          </a:xfrm>
          <a:prstGeom prst="rect">
            <a:avLst/>
          </a:prstGeom>
          <a:solidFill>
            <a:schemeClr val="bg1">
              <a:lumMod val="9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fontAlgn="base">
              <a:lnSpc>
                <a:spcPct val="150000"/>
              </a:lnSpc>
              <a:spcBef>
                <a:spcPct val="20000"/>
              </a:spcBef>
              <a:spcAft>
                <a:spcPct val="0"/>
              </a:spcAft>
              <a:buSzPct val="85000"/>
              <a:buFont typeface="Wingdings" panose="05000000000000000000" pitchFamily="2" charset="2"/>
              <a:buChar char="§"/>
            </a:pPr>
            <a:endParaRPr lang="fr-FR" sz="1500" dirty="0" smtClean="0">
              <a:solidFill>
                <a:schemeClr val="tx2">
                  <a:lumMod val="50000"/>
                </a:schemeClr>
              </a:solidFill>
              <a:latin typeface="Georgia" panose="02040502050405020303" pitchFamily="18" charset="0"/>
              <a:cs typeface="Times New Roman" panose="02020603050405020304" pitchFamily="18" charset="0"/>
            </a:endParaRPr>
          </a:p>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Mener </a:t>
            </a:r>
            <a:r>
              <a:rPr lang="fr-FR" sz="1500" dirty="0">
                <a:solidFill>
                  <a:schemeClr val="tx2">
                    <a:lumMod val="50000"/>
                  </a:schemeClr>
                </a:solidFill>
                <a:latin typeface="Georgia" panose="02040502050405020303" pitchFamily="18" charset="0"/>
                <a:cs typeface="Times New Roman" panose="02020603050405020304" pitchFamily="18" charset="0"/>
              </a:rPr>
              <a:t>une étude plus détaillée sur les deux algorithmes </a:t>
            </a:r>
            <a:r>
              <a:rPr lang="fr-FR" sz="1500">
                <a:solidFill>
                  <a:schemeClr val="tx2">
                    <a:lumMod val="50000"/>
                  </a:schemeClr>
                </a:solidFill>
                <a:latin typeface="Georgia" panose="02040502050405020303" pitchFamily="18" charset="0"/>
                <a:cs typeface="Times New Roman" panose="02020603050405020304" pitchFamily="18" charset="0"/>
              </a:rPr>
              <a:t>de </a:t>
            </a:r>
            <a:r>
              <a:rPr lang="fr-FR" sz="1500" smtClean="0">
                <a:solidFill>
                  <a:schemeClr val="tx2">
                    <a:lumMod val="50000"/>
                  </a:schemeClr>
                </a:solidFill>
                <a:latin typeface="Georgia" panose="02040502050405020303" pitchFamily="18" charset="0"/>
                <a:cs typeface="Times New Roman" panose="02020603050405020304" pitchFamily="18" charset="0"/>
              </a:rPr>
              <a:t>désambiguïsation </a:t>
            </a:r>
            <a:r>
              <a:rPr lang="fr-FR" sz="1500" b="1" i="1" dirty="0" err="1">
                <a:solidFill>
                  <a:schemeClr val="tx2">
                    <a:lumMod val="50000"/>
                  </a:schemeClr>
                </a:solidFill>
                <a:latin typeface="Georgia" panose="02040502050405020303" pitchFamily="18" charset="0"/>
                <a:cs typeface="Times New Roman" panose="02020603050405020304" pitchFamily="18" charset="0"/>
              </a:rPr>
              <a:t>SenseRelate</a:t>
            </a:r>
            <a:r>
              <a:rPr lang="fr-FR" sz="1500" b="1" i="1" dirty="0">
                <a:solidFill>
                  <a:schemeClr val="tx2">
                    <a:lumMod val="50000"/>
                  </a:schemeClr>
                </a:solidFill>
                <a:latin typeface="Georgia" panose="02040502050405020303" pitchFamily="18" charset="0"/>
                <a:cs typeface="Times New Roman" panose="02020603050405020304" pitchFamily="18" charset="0"/>
              </a:rPr>
              <a:t> </a:t>
            </a:r>
            <a:r>
              <a:rPr lang="fr-FR" sz="1500" i="1" dirty="0">
                <a:solidFill>
                  <a:schemeClr val="tx2">
                    <a:lumMod val="50000"/>
                  </a:schemeClr>
                </a:solidFill>
                <a:latin typeface="Georgia" panose="02040502050405020303" pitchFamily="18" charset="0"/>
                <a:cs typeface="Times New Roman" panose="02020603050405020304" pitchFamily="18" charset="0"/>
              </a:rPr>
              <a:t>et</a:t>
            </a:r>
            <a:r>
              <a:rPr lang="fr-FR" sz="1500" b="1" i="1" dirty="0">
                <a:solidFill>
                  <a:schemeClr val="tx2">
                    <a:lumMod val="50000"/>
                  </a:schemeClr>
                </a:solidFill>
                <a:latin typeface="Georgia" panose="02040502050405020303" pitchFamily="18" charset="0"/>
                <a:cs typeface="Times New Roman" panose="02020603050405020304" pitchFamily="18" charset="0"/>
              </a:rPr>
              <a:t> Web-</a:t>
            </a:r>
            <a:r>
              <a:rPr lang="fr-FR" sz="1500" b="1" i="1" dirty="0" err="1">
                <a:solidFill>
                  <a:schemeClr val="tx2">
                    <a:lumMod val="50000"/>
                  </a:schemeClr>
                </a:solidFill>
                <a:latin typeface="Georgia" panose="02040502050405020303" pitchFamily="18" charset="0"/>
                <a:cs typeface="Times New Roman" panose="02020603050405020304" pitchFamily="18" charset="0"/>
              </a:rPr>
              <a:t>Kernel</a:t>
            </a:r>
            <a:r>
              <a:rPr lang="fr-FR" sz="1500" b="1" i="1" dirty="0">
                <a:solidFill>
                  <a:schemeClr val="tx2">
                    <a:lumMod val="50000"/>
                  </a:schemeClr>
                </a:solidFill>
                <a:latin typeface="Georgia" panose="02040502050405020303" pitchFamily="18" charset="0"/>
                <a:cs typeface="Times New Roman" panose="02020603050405020304" pitchFamily="18" charset="0"/>
              </a:rPr>
              <a:t> </a:t>
            </a:r>
            <a:r>
              <a:rPr lang="fr-FR" sz="1500" dirty="0">
                <a:solidFill>
                  <a:schemeClr val="tx2">
                    <a:lumMod val="50000"/>
                  </a:schemeClr>
                </a:solidFill>
                <a:latin typeface="Georgia" panose="02040502050405020303" pitchFamily="18" charset="0"/>
                <a:cs typeface="Times New Roman" panose="02020603050405020304" pitchFamily="18" charset="0"/>
              </a:rPr>
              <a:t>,</a:t>
            </a:r>
          </a:p>
          <a:p>
            <a:pPr marL="742950" lvl="2" indent="-285750" algn="just" fontAlgn="base">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Comparer leurs performances dans </a:t>
            </a:r>
            <a:r>
              <a:rPr lang="fr-FR" sz="1500" dirty="0" smtClean="0">
                <a:solidFill>
                  <a:schemeClr val="tx2">
                    <a:lumMod val="50000"/>
                  </a:schemeClr>
                </a:solidFill>
                <a:latin typeface="Georgia" panose="02040502050405020303" pitchFamily="18" charset="0"/>
                <a:cs typeface="Times New Roman" panose="02020603050405020304" pitchFamily="18" charset="0"/>
              </a:rPr>
              <a:t>des </a:t>
            </a:r>
            <a:r>
              <a:rPr lang="fr-FR" sz="1500" dirty="0">
                <a:solidFill>
                  <a:schemeClr val="tx2">
                    <a:lumMod val="50000"/>
                  </a:schemeClr>
                </a:solidFill>
                <a:latin typeface="Georgia" panose="02040502050405020303" pitchFamily="18" charset="0"/>
                <a:cs typeface="Times New Roman" panose="02020603050405020304" pitchFamily="18" charset="0"/>
              </a:rPr>
              <a:t>corpus plus </a:t>
            </a:r>
            <a:r>
              <a:rPr lang="fr-FR" sz="1500" dirty="0" smtClean="0">
                <a:solidFill>
                  <a:schemeClr val="tx2">
                    <a:lumMod val="50000"/>
                  </a:schemeClr>
                </a:solidFill>
                <a:latin typeface="Georgia" panose="02040502050405020303" pitchFamily="18" charset="0"/>
                <a:cs typeface="Times New Roman" panose="02020603050405020304" pitchFamily="18" charset="0"/>
              </a:rPr>
              <a:t>récents. </a:t>
            </a:r>
            <a:endParaRPr lang="fr-FR" sz="1500" dirty="0">
              <a:solidFill>
                <a:schemeClr val="tx2">
                  <a:lumMod val="50000"/>
                </a:schemeClr>
              </a:solidFill>
              <a:latin typeface="Georgia" panose="02040502050405020303" pitchFamily="18" charset="0"/>
              <a:cs typeface="Times New Roman" panose="02020603050405020304" pitchFamily="18" charset="0"/>
            </a:endParaRPr>
          </a:p>
          <a:p>
            <a:pPr marL="742950" lvl="2" indent="-285750" algn="just" fontAlgn="base">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Évaluer leurs performances en termes de temps d’exécutions</a:t>
            </a:r>
          </a:p>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Évaluer et comparer les deux algorithmes de </a:t>
            </a:r>
            <a:r>
              <a:rPr lang="fr-FR" sz="1500" b="1" i="1" dirty="0">
                <a:solidFill>
                  <a:schemeClr val="tx2">
                    <a:lumMod val="50000"/>
                  </a:schemeClr>
                </a:solidFill>
                <a:latin typeface="Georgia" panose="02040502050405020303" pitchFamily="18" charset="0"/>
                <a:cs typeface="Times New Roman" panose="02020603050405020304" pitchFamily="18" charset="0"/>
              </a:rPr>
              <a:t>WSD</a:t>
            </a:r>
            <a:r>
              <a:rPr lang="fr-FR" sz="1500" dirty="0">
                <a:solidFill>
                  <a:schemeClr val="tx2">
                    <a:lumMod val="50000"/>
                  </a:schemeClr>
                </a:solidFill>
                <a:latin typeface="Georgia" panose="02040502050405020303" pitchFamily="18" charset="0"/>
                <a:cs typeface="Times New Roman" panose="02020603050405020304" pitchFamily="18" charset="0"/>
              </a:rPr>
              <a:t>, dans un système de recherche d’information basé sur une indexation sémantique contenant un bloc de </a:t>
            </a:r>
            <a:r>
              <a:rPr lang="fr-FR" sz="1500" b="1" i="1" dirty="0">
                <a:solidFill>
                  <a:schemeClr val="tx2">
                    <a:lumMod val="50000"/>
                  </a:schemeClr>
                </a:solidFill>
                <a:latin typeface="Georgia" panose="02040502050405020303" pitchFamily="18" charset="0"/>
                <a:cs typeface="Times New Roman" panose="02020603050405020304" pitchFamily="18" charset="0"/>
              </a:rPr>
              <a:t>WSD</a:t>
            </a:r>
            <a:r>
              <a:rPr lang="fr-FR" sz="1500" dirty="0">
                <a:solidFill>
                  <a:schemeClr val="tx2">
                    <a:lumMod val="50000"/>
                  </a:schemeClr>
                </a:solidFill>
                <a:latin typeface="Georgia" panose="02040502050405020303" pitchFamily="18" charset="0"/>
                <a:cs typeface="Times New Roman" panose="02020603050405020304" pitchFamily="18" charset="0"/>
              </a:rPr>
              <a:t> qui comprend les algorithmes (</a:t>
            </a:r>
            <a:r>
              <a:rPr lang="fr-FR" sz="1500" b="1" i="1" dirty="0" err="1">
                <a:solidFill>
                  <a:schemeClr val="tx2">
                    <a:lumMod val="50000"/>
                  </a:schemeClr>
                </a:solidFill>
                <a:latin typeface="Georgia" panose="02040502050405020303" pitchFamily="18" charset="0"/>
                <a:cs typeface="Times New Roman" panose="02020603050405020304" pitchFamily="18" charset="0"/>
              </a:rPr>
              <a:t>SenseRelate</a:t>
            </a:r>
            <a:r>
              <a:rPr lang="fr-FR" sz="1500" dirty="0">
                <a:solidFill>
                  <a:schemeClr val="tx2">
                    <a:lumMod val="50000"/>
                  </a:schemeClr>
                </a:solidFill>
                <a:latin typeface="Georgia" panose="02040502050405020303" pitchFamily="18" charset="0"/>
                <a:cs typeface="Times New Roman" panose="02020603050405020304" pitchFamily="18" charset="0"/>
              </a:rPr>
              <a:t>, </a:t>
            </a:r>
            <a:r>
              <a:rPr lang="fr-FR" sz="1500" b="1" i="1" dirty="0">
                <a:solidFill>
                  <a:schemeClr val="tx2">
                    <a:lumMod val="50000"/>
                  </a:schemeClr>
                </a:solidFill>
                <a:latin typeface="Georgia" panose="02040502050405020303" pitchFamily="18" charset="0"/>
                <a:cs typeface="Times New Roman" panose="02020603050405020304" pitchFamily="18" charset="0"/>
              </a:rPr>
              <a:t>Web-</a:t>
            </a:r>
            <a:r>
              <a:rPr lang="fr-FR" sz="1500" b="1" i="1" dirty="0" err="1">
                <a:solidFill>
                  <a:schemeClr val="tx2">
                    <a:lumMod val="50000"/>
                  </a:schemeClr>
                </a:solidFill>
                <a:latin typeface="Georgia" panose="02040502050405020303" pitchFamily="18" charset="0"/>
                <a:cs typeface="Times New Roman" panose="02020603050405020304" pitchFamily="18" charset="0"/>
              </a:rPr>
              <a:t>Kernel</a:t>
            </a:r>
            <a:r>
              <a:rPr lang="fr-FR" sz="1500" dirty="0" smtClean="0">
                <a:solidFill>
                  <a:schemeClr val="tx2">
                    <a:lumMod val="50000"/>
                  </a:schemeClr>
                </a:solidFill>
                <a:latin typeface="Georgia" panose="02040502050405020303" pitchFamily="18" charset="0"/>
                <a:cs typeface="Times New Roman" panose="02020603050405020304" pitchFamily="18" charset="0"/>
              </a:rPr>
              <a:t>)</a:t>
            </a:r>
          </a:p>
          <a:p>
            <a:pPr marL="285750"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Améliorer les performances du système proposé pour de navigation dans </a:t>
            </a:r>
            <a:r>
              <a:rPr lang="fr-FR" sz="1500" b="1" i="1" dirty="0" err="1" smtClean="0">
                <a:solidFill>
                  <a:schemeClr val="tx2">
                    <a:lumMod val="50000"/>
                  </a:schemeClr>
                </a:solidFill>
                <a:latin typeface="Georgia" panose="02040502050405020303" pitchFamily="18" charset="0"/>
                <a:cs typeface="Times New Roman" panose="02020603050405020304" pitchFamily="18" charset="0"/>
              </a:rPr>
              <a:t>PubMed</a:t>
            </a:r>
            <a:endParaRPr lang="fr-FR" sz="1500" b="1" i="1" dirty="0" smtClean="0">
              <a:solidFill>
                <a:schemeClr val="tx2">
                  <a:lumMod val="50000"/>
                </a:schemeClr>
              </a:solidFill>
              <a:latin typeface="Georgia" panose="02040502050405020303" pitchFamily="18" charset="0"/>
              <a:cs typeface="Times New Roman" panose="02020603050405020304" pitchFamily="18" charset="0"/>
            </a:endParaRPr>
          </a:p>
          <a:p>
            <a:pPr marL="742950" lvl="2" indent="-285750" algn="just" fontAlgn="base">
              <a:lnSpc>
                <a:spcPct val="150000"/>
              </a:lnSpc>
              <a:spcBef>
                <a:spcPct val="20000"/>
              </a:spcBef>
              <a:spcAft>
                <a:spcPct val="0"/>
              </a:spcAft>
              <a:buSzPct val="85000"/>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Réduire </a:t>
            </a:r>
            <a:r>
              <a:rPr lang="fr-FR" sz="1500" dirty="0">
                <a:solidFill>
                  <a:schemeClr val="tx2">
                    <a:lumMod val="50000"/>
                  </a:schemeClr>
                </a:solidFill>
                <a:latin typeface="Georgia" panose="02040502050405020303" pitchFamily="18" charset="0"/>
                <a:cs typeface="Times New Roman" panose="02020603050405020304" pitchFamily="18" charset="0"/>
              </a:rPr>
              <a:t>le </a:t>
            </a:r>
            <a:r>
              <a:rPr lang="fr-FR" sz="1500" b="1" i="1" dirty="0">
                <a:solidFill>
                  <a:schemeClr val="tx2">
                    <a:lumMod val="50000"/>
                  </a:schemeClr>
                </a:solidFill>
                <a:latin typeface="Georgia" panose="02040502050405020303" pitchFamily="18" charset="0"/>
                <a:cs typeface="Times New Roman" panose="02020603050405020304" pitchFamily="18" charset="0"/>
              </a:rPr>
              <a:t>contexte formel textuel</a:t>
            </a:r>
          </a:p>
          <a:p>
            <a:pPr marL="742950" lvl="2" indent="-285750" algn="just" fontAlgn="base">
              <a:lnSpc>
                <a:spcPct val="150000"/>
              </a:lnSpc>
              <a:spcBef>
                <a:spcPct val="20000"/>
              </a:spcBef>
              <a:spcAft>
                <a:spcPct val="0"/>
              </a:spcAft>
              <a:buSzPct val="85000"/>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Améliorer la </a:t>
            </a:r>
            <a:r>
              <a:rPr lang="fr-FR" sz="1500" b="1" i="1" dirty="0">
                <a:solidFill>
                  <a:schemeClr val="tx2">
                    <a:lumMod val="50000"/>
                  </a:schemeClr>
                </a:solidFill>
                <a:latin typeface="Georgia" panose="02040502050405020303" pitchFamily="18" charset="0"/>
                <a:cs typeface="Times New Roman" panose="02020603050405020304" pitchFamily="18" charset="0"/>
              </a:rPr>
              <a:t>génération des labels </a:t>
            </a:r>
            <a:r>
              <a:rPr lang="fr-FR" sz="1500" dirty="0">
                <a:solidFill>
                  <a:schemeClr val="tx2">
                    <a:lumMod val="50000"/>
                  </a:schemeClr>
                </a:solidFill>
                <a:latin typeface="Georgia" panose="02040502050405020303" pitchFamily="18" charset="0"/>
                <a:cs typeface="Times New Roman" panose="02020603050405020304" pitchFamily="18" charset="0"/>
              </a:rPr>
              <a:t>du premier niveau de navigation</a:t>
            </a:r>
          </a:p>
          <a:p>
            <a:pPr marL="742950" lvl="2" indent="-285750" algn="just" fontAlgn="base">
              <a:lnSpc>
                <a:spcPct val="150000"/>
              </a:lnSpc>
              <a:spcBef>
                <a:spcPct val="20000"/>
              </a:spcBef>
              <a:spcAft>
                <a:spcPct val="0"/>
              </a:spcAft>
              <a:buSzPct val="85000"/>
              <a:buFont typeface="Wingdings" panose="05000000000000000000" pitchFamily="2" charset="2"/>
              <a:buChar char="§"/>
            </a:pPr>
            <a:r>
              <a:rPr lang="fr-FR" sz="1500" b="1" i="1" dirty="0" smtClean="0">
                <a:solidFill>
                  <a:schemeClr val="tx2">
                    <a:lumMod val="50000"/>
                  </a:schemeClr>
                </a:solidFill>
                <a:latin typeface="Georgia" panose="02040502050405020303" pitchFamily="18" charset="0"/>
                <a:cs typeface="Times New Roman" panose="02020603050405020304" pitchFamily="18" charset="0"/>
              </a:rPr>
              <a:t>Publier </a:t>
            </a:r>
            <a:r>
              <a:rPr lang="fr-FR" sz="1500" b="1" i="1" dirty="0">
                <a:solidFill>
                  <a:schemeClr val="tx2">
                    <a:lumMod val="50000"/>
                  </a:schemeClr>
                </a:solidFill>
                <a:latin typeface="Georgia" panose="02040502050405020303" pitchFamily="18" charset="0"/>
                <a:cs typeface="Times New Roman" panose="02020603050405020304" pitchFamily="18" charset="0"/>
              </a:rPr>
              <a:t>l’application web, afin de concevoir une étude subjective sur l’expérience des </a:t>
            </a:r>
            <a:r>
              <a:rPr lang="fr-FR" sz="1500" b="1" i="1" dirty="0" smtClean="0">
                <a:solidFill>
                  <a:schemeClr val="tx2">
                    <a:lumMod val="50000"/>
                  </a:schemeClr>
                </a:solidFill>
                <a:latin typeface="Georgia" panose="02040502050405020303" pitchFamily="18" charset="0"/>
                <a:cs typeface="Times New Roman" panose="02020603050405020304" pitchFamily="18" charset="0"/>
              </a:rPr>
              <a:t>utilisateurs</a:t>
            </a:r>
            <a:endParaRPr lang="fr-FR" sz="1500" b="1" i="1" dirty="0">
              <a:solidFill>
                <a:schemeClr val="tx2">
                  <a:lumMod val="50000"/>
                </a:schemeClr>
              </a:solidFill>
              <a:latin typeface="Georgia" panose="02040502050405020303" pitchFamily="18" charset="0"/>
              <a:cs typeface="Times New Roman" panose="02020603050405020304" pitchFamily="18" charset="0"/>
            </a:endParaRPr>
          </a:p>
        </p:txBody>
      </p:sp>
      <p:grpSp>
        <p:nvGrpSpPr>
          <p:cNvPr id="13" name="Groupe 22"/>
          <p:cNvGrpSpPr/>
          <p:nvPr/>
        </p:nvGrpSpPr>
        <p:grpSpPr>
          <a:xfrm>
            <a:off x="570401" y="1587020"/>
            <a:ext cx="256118" cy="1249849"/>
            <a:chOff x="2267744" y="1801619"/>
            <a:chExt cx="165894" cy="1339349"/>
          </a:xfrm>
        </p:grpSpPr>
        <p:cxnSp>
          <p:nvCxnSpPr>
            <p:cNvPr id="14" name="Connecteur droit 23"/>
            <p:cNvCxnSpPr/>
            <p:nvPr/>
          </p:nvCxnSpPr>
          <p:spPr>
            <a:xfrm>
              <a:off x="2340303" y="1801619"/>
              <a:ext cx="0" cy="1123325"/>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Trapèze 24"/>
            <p:cNvSpPr/>
            <p:nvPr/>
          </p:nvSpPr>
          <p:spPr>
            <a:xfrm>
              <a:off x="2267744" y="2924944"/>
              <a:ext cx="165894" cy="216024"/>
            </a:xfrm>
            <a:prstGeom prst="trapezoid">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0" name="Groupe 25"/>
          <p:cNvGrpSpPr/>
          <p:nvPr/>
        </p:nvGrpSpPr>
        <p:grpSpPr>
          <a:xfrm>
            <a:off x="8194201" y="1707123"/>
            <a:ext cx="294311" cy="1174467"/>
            <a:chOff x="7020272" y="1801619"/>
            <a:chExt cx="165894" cy="1339349"/>
          </a:xfrm>
        </p:grpSpPr>
        <p:cxnSp>
          <p:nvCxnSpPr>
            <p:cNvPr id="21" name="Connecteur droit 26"/>
            <p:cNvCxnSpPr/>
            <p:nvPr/>
          </p:nvCxnSpPr>
          <p:spPr>
            <a:xfrm>
              <a:off x="7092831" y="1801619"/>
              <a:ext cx="0" cy="1123325"/>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Trapèze 27"/>
            <p:cNvSpPr/>
            <p:nvPr/>
          </p:nvSpPr>
          <p:spPr>
            <a:xfrm>
              <a:off x="7020272" y="2924944"/>
              <a:ext cx="165894" cy="216024"/>
            </a:xfrm>
            <a:prstGeom prst="trapezoid">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3" name="Rectangle 22"/>
          <p:cNvSpPr/>
          <p:nvPr/>
        </p:nvSpPr>
        <p:spPr>
          <a:xfrm>
            <a:off x="7391571" y="1165585"/>
            <a:ext cx="221364" cy="289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2846252" y="1165127"/>
            <a:ext cx="221364" cy="289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5" name="Groupe 30"/>
          <p:cNvGrpSpPr/>
          <p:nvPr/>
        </p:nvGrpSpPr>
        <p:grpSpPr>
          <a:xfrm>
            <a:off x="233698" y="6089598"/>
            <a:ext cx="8527448" cy="360029"/>
            <a:chOff x="2339752" y="5373216"/>
            <a:chExt cx="4759454" cy="432048"/>
          </a:xfrm>
        </p:grpSpPr>
        <p:sp>
          <p:nvSpPr>
            <p:cNvPr id="26" name="Rectangle 25"/>
            <p:cNvSpPr/>
            <p:nvPr/>
          </p:nvSpPr>
          <p:spPr>
            <a:xfrm>
              <a:off x="2584580" y="5373216"/>
              <a:ext cx="4284000" cy="432048"/>
            </a:xfrm>
            <a:prstGeom prst="rect">
              <a:avLst/>
            </a:prstGeom>
            <a:gradFill flip="none" rotWithShape="1">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tileRect/>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2439647" y="5445224"/>
              <a:ext cx="144016" cy="288032"/>
            </a:xfrm>
            <a:prstGeom prst="rect">
              <a:avLst/>
            </a:prstGeom>
            <a:gradFill>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2339752" y="5517232"/>
              <a:ext cx="86410" cy="172819"/>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6868780" y="5459625"/>
              <a:ext cx="144016" cy="288032"/>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p:cNvSpPr/>
            <p:nvPr/>
          </p:nvSpPr>
          <p:spPr>
            <a:xfrm>
              <a:off x="7012796" y="5517232"/>
              <a:ext cx="86410" cy="172819"/>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1" name="Groupe 16"/>
          <p:cNvGrpSpPr/>
          <p:nvPr/>
        </p:nvGrpSpPr>
        <p:grpSpPr>
          <a:xfrm>
            <a:off x="208546" y="1238383"/>
            <a:ext cx="8582527" cy="360312"/>
            <a:chOff x="2347228" y="1484784"/>
            <a:chExt cx="4759454" cy="432048"/>
          </a:xfrm>
        </p:grpSpPr>
        <p:sp>
          <p:nvSpPr>
            <p:cNvPr id="32" name="Rectangle 31"/>
            <p:cNvSpPr/>
            <p:nvPr/>
          </p:nvSpPr>
          <p:spPr>
            <a:xfrm>
              <a:off x="2592056" y="1484784"/>
              <a:ext cx="4284000" cy="432048"/>
            </a:xfrm>
            <a:prstGeom prst="rect">
              <a:avLst/>
            </a:prstGeom>
            <a:gradFill flip="none" rotWithShape="1">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tileRect/>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p:cNvSpPr/>
            <p:nvPr/>
          </p:nvSpPr>
          <p:spPr>
            <a:xfrm>
              <a:off x="2433638" y="1556792"/>
              <a:ext cx="144016" cy="288032"/>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p:cNvSpPr/>
            <p:nvPr/>
          </p:nvSpPr>
          <p:spPr>
            <a:xfrm>
              <a:off x="2347228" y="1628800"/>
              <a:ext cx="86410" cy="172819"/>
            </a:xfrm>
            <a:prstGeom prst="rect">
              <a:avLst/>
            </a:prstGeom>
            <a:gradFill>
              <a:gsLst>
                <a:gs pos="0">
                  <a:srgbClr val="CBCBCB"/>
                </a:gs>
                <a:gs pos="13000">
                  <a:srgbClr val="5F5F5F"/>
                </a:gs>
                <a:gs pos="14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6876256" y="1571193"/>
              <a:ext cx="144016" cy="288032"/>
            </a:xfrm>
            <a:prstGeom prst="rect">
              <a:avLst/>
            </a:prstGeom>
            <a:gradFill>
              <a:gsLst>
                <a:gs pos="0">
                  <a:srgbClr val="CBCBCB"/>
                </a:gs>
                <a:gs pos="13000">
                  <a:srgbClr val="5F5F5F"/>
                </a:gs>
                <a:gs pos="12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7020272" y="1628800"/>
              <a:ext cx="86410" cy="172819"/>
            </a:xfrm>
            <a:prstGeom prst="rect">
              <a:avLst/>
            </a:prstGeom>
            <a:gradFill>
              <a:gsLst>
                <a:gs pos="0">
                  <a:srgbClr val="CBCBCB"/>
                </a:gs>
                <a:gs pos="13000">
                  <a:srgbClr val="5F5F5F"/>
                </a:gs>
                <a:gs pos="13000">
                  <a:srgbClr val="5F5F5F"/>
                </a:gs>
                <a:gs pos="63000">
                  <a:srgbClr val="FFFFFF"/>
                </a:gs>
                <a:gs pos="67000">
                  <a:srgbClr val="B2B2B2"/>
                </a:gs>
                <a:gs pos="82001">
                  <a:srgbClr val="777777"/>
                </a:gs>
                <a:gs pos="100000">
                  <a:srgbClr val="EAEAEA"/>
                </a:gs>
              </a:gsLst>
              <a:lin ang="5400000" scaled="1"/>
            </a:gra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7" name="Rectangle 36"/>
          <p:cNvSpPr/>
          <p:nvPr/>
        </p:nvSpPr>
        <p:spPr>
          <a:xfrm>
            <a:off x="449228" y="1064742"/>
            <a:ext cx="8297850" cy="166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1" y="414922"/>
            <a:ext cx="9120189" cy="6986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400" dirty="0">
                <a:solidFill>
                  <a:schemeClr val="bg1">
                    <a:lumMod val="85000"/>
                  </a:schemeClr>
                </a:solidFill>
                <a:latin typeface="Georgia" panose="02040502050405020303" pitchFamily="18" charset="0"/>
                <a:cs typeface="Times New Roman" panose="02020603050405020304" pitchFamily="18" charset="0"/>
              </a:rPr>
              <a:t>Conclusion</a:t>
            </a:r>
          </a:p>
          <a:p>
            <a:pPr lvl="0"/>
            <a:r>
              <a:rPr lang="fr-FR" sz="1600" b="1" dirty="0" smtClean="0">
                <a:solidFill>
                  <a:schemeClr val="bg1"/>
                </a:solidFill>
                <a:latin typeface="Georgia" panose="02040502050405020303" pitchFamily="18" charset="0"/>
                <a:cs typeface="Times New Roman" panose="02020603050405020304" pitchFamily="18" charset="0"/>
              </a:rPr>
              <a:t>Perspectives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52</a:t>
            </a:fld>
            <a:endParaRPr lang="fr-FR"/>
          </a:p>
        </p:txBody>
      </p:sp>
      <p:sp>
        <p:nvSpPr>
          <p:cNvPr id="40" name="Rectangle 3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39" name="Rectangle 38"/>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720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37772E-6 -0.12578 L -4.37772E-6 -4.62752E-6 " pathEditMode="relative" rAng="0" ptsTypes="AA">
                                      <p:cBhvr>
                                        <p:cTn id="6" dur="1000" fill="hold"/>
                                        <p:tgtEl>
                                          <p:spTgt spid="20"/>
                                        </p:tgtEl>
                                        <p:attrNameLst>
                                          <p:attrName>ppt_x</p:attrName>
                                          <p:attrName>ppt_y</p:attrName>
                                        </p:attrNameLst>
                                      </p:cBhvr>
                                      <p:rCtr x="0" y="6289"/>
                                    </p:animMotion>
                                  </p:childTnLst>
                                </p:cTn>
                              </p:par>
                              <p:par>
                                <p:cTn id="7" presetID="42" presetClass="path" presetSubtype="0" accel="50000" decel="50000" fill="hold" nodeType="withEffect">
                                  <p:stCondLst>
                                    <p:cond delay="0"/>
                                  </p:stCondLst>
                                  <p:childTnLst>
                                    <p:animMotion origin="layout" path="M 1.66232E-6 -0.12579 L 1.66232E-6 3.13762E-6 " pathEditMode="relative" rAng="0" ptsTypes="AA">
                                      <p:cBhvr>
                                        <p:cTn id="8" dur="1000" fill="hold"/>
                                        <p:tgtEl>
                                          <p:spTgt spid="13"/>
                                        </p:tgtEl>
                                        <p:attrNameLst>
                                          <p:attrName>ppt_x</p:attrName>
                                          <p:attrName>ppt_y</p:attrName>
                                        </p:attrNameLst>
                                      </p:cBhvr>
                                      <p:rCtr x="0" y="6289"/>
                                    </p:animMotion>
                                  </p:childTnLst>
                                </p:cTn>
                              </p:par>
                              <p:par>
                                <p:cTn id="9" presetID="64" presetClass="path" presetSubtype="0" accel="50000" decel="50000" fill="hold" nodeType="withEffect">
                                  <p:stCondLst>
                                    <p:cond delay="0"/>
                                  </p:stCondLst>
                                  <p:childTnLst>
                                    <p:animMotion origin="layout" path="M -4.45605E-6 -0.01044 L 0.00209 -0.6491 " pathEditMode="relative" rAng="0" ptsTypes="AA">
                                      <p:cBhvr>
                                        <p:cTn id="10" dur="1000" fill="hold"/>
                                        <p:tgtEl>
                                          <p:spTgt spid="25"/>
                                        </p:tgtEl>
                                        <p:attrNameLst>
                                          <p:attrName>ppt_x</p:attrName>
                                          <p:attrName>ppt_y</p:attrName>
                                        </p:attrNameLst>
                                      </p:cBhvr>
                                      <p:rCtr x="104" y="-31933"/>
                                    </p:animMotion>
                                  </p:childTnLst>
                                </p:cTn>
                              </p:par>
                              <p:par>
                                <p:cTn id="11" presetID="14" presetClass="exit" presetSubtype="10" fill="hold" grpId="0" nodeType="withEffect">
                                  <p:stCondLst>
                                    <p:cond delay="0"/>
                                  </p:stCondLst>
                                  <p:childTnLst>
                                    <p:animEffect transition="out" filter="randombar(horizontal)">
                                      <p:cBhvr>
                                        <p:cTn id="12" dur="500"/>
                                        <p:tgtEl>
                                          <p:spTgt spid="11"/>
                                        </p:tgtEl>
                                      </p:cBhvr>
                                    </p:animEffect>
                                    <p:set>
                                      <p:cBhvr>
                                        <p:cTn id="13"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Publications</a:t>
            </a:r>
            <a:endPar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10" name="Rectangle 9"/>
          <p:cNvSpPr/>
          <p:nvPr/>
        </p:nvSpPr>
        <p:spPr>
          <a:xfrm>
            <a:off x="0" y="392635"/>
            <a:ext cx="9087268" cy="2654573"/>
          </a:xfrm>
          <a:prstGeom prst="rect">
            <a:avLst/>
          </a:prstGeom>
        </p:spPr>
        <p:txBody>
          <a:bodyPr wrap="square">
            <a:spAutoFit/>
          </a:bodyPr>
          <a:lstStyle/>
          <a:p>
            <a:pPr lvl="0" algn="just">
              <a:spcAft>
                <a:spcPts val="0"/>
              </a:spcAft>
            </a:pPr>
            <a:r>
              <a:rPr lang="en-US" sz="1600" b="1" u="sng" dirty="0" smtClean="0">
                <a:solidFill>
                  <a:schemeClr val="accent5"/>
                </a:solidFill>
                <a:latin typeface="Times New Roman" panose="02020603050405020304" pitchFamily="18" charset="0"/>
                <a:ea typeface="Times New Roman" panose="02020603050405020304" pitchFamily="18" charset="0"/>
                <a:cs typeface="Times New Roman" panose="02020603050405020304" pitchFamily="18" charset="0"/>
              </a:rPr>
              <a:t>Publication</a:t>
            </a:r>
          </a:p>
          <a:p>
            <a:pPr marL="342900" lvl="0" indent="-342900" algn="just">
              <a:spcAft>
                <a:spcPts val="300"/>
              </a:spcAft>
              <a:buFont typeface="Wingdings" panose="05000000000000000000" pitchFamily="2" charset="2"/>
              <a:buChar char="§"/>
            </a:pPr>
            <a:r>
              <a:rPr lang="en-US" sz="1300" b="1" dirty="0" smtClean="0">
                <a:latin typeface="Times New Roman" panose="02020603050405020304" pitchFamily="18" charset="0"/>
                <a:ea typeface="Times New Roman" panose="02020603050405020304" pitchFamily="18" charset="0"/>
                <a:cs typeface="Times New Roman" panose="02020603050405020304" pitchFamily="18" charset="0"/>
              </a:rPr>
              <a:t>Mohammed </a:t>
            </a: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Issam</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SAHMOUDI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“Formal Concept Analysis for Biomedical Web Search Results Clustering ”,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soumis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Mai 2019, “</a:t>
            </a:r>
            <a:r>
              <a:rPr lang="en-US" sz="1300" b="1" i="1" dirty="0">
                <a:latin typeface="Times New Roman" panose="02020603050405020304" pitchFamily="18" charset="0"/>
                <a:ea typeface="Times New Roman" panose="02020603050405020304" pitchFamily="18" charset="0"/>
                <a:cs typeface="Times New Roman" panose="02020603050405020304" pitchFamily="18" charset="0"/>
              </a:rPr>
              <a:t>Journal of Computer Science</a:t>
            </a:r>
            <a:r>
              <a:rPr lang="en-US" sz="1300" i="1" dirty="0">
                <a:latin typeface="Times New Roman" panose="02020603050405020304" pitchFamily="18" charset="0"/>
                <a:ea typeface="Times New Roman" panose="02020603050405020304" pitchFamily="18" charset="0"/>
                <a:cs typeface="Times New Roman" panose="02020603050405020304" pitchFamily="18" charset="0"/>
              </a:rPr>
              <a:t>”</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Mohammed BEKKALI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“An Efficient Method for Biomedical Word </a:t>
            </a:r>
            <a:r>
              <a:rPr lang="en-US" sz="1300">
                <a:latin typeface="Times New Roman" panose="02020603050405020304" pitchFamily="18" charset="0"/>
                <a:ea typeface="Times New Roman" panose="02020603050405020304" pitchFamily="18" charset="0"/>
                <a:cs typeface="Times New Roman" panose="02020603050405020304" pitchFamily="18" charset="0"/>
              </a:rPr>
              <a:t>Sense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Disambiguation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Based On New Web-Kernel Similarity”,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Accepté</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pour publication, Mai 2019, “</a:t>
            </a:r>
            <a:r>
              <a:rPr lang="en-US" sz="1300" b="1" i="1" dirty="0">
                <a:latin typeface="Times New Roman" panose="02020603050405020304" pitchFamily="18" charset="0"/>
                <a:ea typeface="Times New Roman" panose="02020603050405020304" pitchFamily="18" charset="0"/>
                <a:cs typeface="Times New Roman" panose="02020603050405020304" pitchFamily="18" charset="0"/>
              </a:rPr>
              <a:t>The International Journal of Healthcare Information Systems and Informatics (IJHISI)</a:t>
            </a:r>
            <a:r>
              <a:rPr lang="en-US" sz="1300" i="1"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“An Empirical Study of Word </a:t>
            </a:r>
            <a:r>
              <a:rPr lang="en-US" sz="1300">
                <a:latin typeface="Times New Roman" panose="02020603050405020304" pitchFamily="18" charset="0"/>
                <a:ea typeface="Times New Roman" panose="02020603050405020304" pitchFamily="18" charset="0"/>
                <a:cs typeface="Times New Roman" panose="02020603050405020304" pitchFamily="18" charset="0"/>
              </a:rPr>
              <a:t>Sense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Disambiguation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for Biomedical Information Retrieval System“, 2018, Book: “</a:t>
            </a:r>
            <a:r>
              <a:rPr lang="en-US" sz="1300" b="1" i="1" dirty="0">
                <a:latin typeface="Times New Roman" panose="02020603050405020304" pitchFamily="18" charset="0"/>
                <a:ea typeface="Times New Roman" panose="02020603050405020304" pitchFamily="18" charset="0"/>
                <a:cs typeface="Times New Roman" panose="02020603050405020304" pitchFamily="18" charset="0"/>
              </a:rPr>
              <a:t>Bioinformatics and Biomedical Engineering Lecture Notes in bioinformatics (LNBI)</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 LNCS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vol</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10813. DOI: 10.1007/978-3-319-78723-7_27</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“Evaluation </a:t>
            </a:r>
            <a:r>
              <a:rPr lang="en-US" sz="1300">
                <a:latin typeface="Times New Roman" panose="02020603050405020304" pitchFamily="18" charset="0"/>
                <a:ea typeface="Times New Roman" panose="02020603050405020304" pitchFamily="18" charset="0"/>
                <a:cs typeface="Times New Roman" panose="02020603050405020304" pitchFamily="18" charset="0"/>
              </a:rPr>
              <a:t>of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Disambiguation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Strategies on Biomedical Text Categorization”, 2016, Book: “</a:t>
            </a:r>
            <a:r>
              <a:rPr lang="en-US" sz="1300" b="1" i="1" dirty="0">
                <a:latin typeface="Times New Roman" panose="02020603050405020304" pitchFamily="18" charset="0"/>
                <a:ea typeface="Times New Roman" panose="02020603050405020304" pitchFamily="18" charset="0"/>
                <a:cs typeface="Times New Roman" panose="02020603050405020304" pitchFamily="18" charset="0"/>
              </a:rPr>
              <a:t>Bioinformatics and Biomedical Engineering Lecture Notes in bioinformatics (LNBI)</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 LNCS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vol</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9656. DOI: 10.1007/978-3-319-31744-1_68 </a:t>
            </a:r>
            <a:endParaRPr lang="fr-FR" sz="13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2" name="Rectangle 11"/>
          <p:cNvSpPr/>
          <p:nvPr/>
        </p:nvSpPr>
        <p:spPr>
          <a:xfrm>
            <a:off x="1" y="2942534"/>
            <a:ext cx="9120188" cy="3970318"/>
          </a:xfrm>
          <a:prstGeom prst="rect">
            <a:avLst/>
          </a:prstGeom>
        </p:spPr>
        <p:txBody>
          <a:bodyPr wrap="square">
            <a:spAutoFit/>
          </a:bodyPr>
          <a:lstStyle/>
          <a:p>
            <a:pPr lvl="0" algn="just">
              <a:spcAft>
                <a:spcPts val="300"/>
              </a:spcAft>
            </a:pPr>
            <a:r>
              <a:rPr lang="fr-FR" sz="1600" b="1" u="sng" dirty="0" smtClean="0">
                <a:solidFill>
                  <a:schemeClr val="accent5"/>
                </a:solidFill>
                <a:latin typeface="Times New Roman" panose="02020603050405020304" pitchFamily="18" charset="0"/>
                <a:ea typeface="Times New Roman" panose="02020603050405020304" pitchFamily="18" charset="0"/>
                <a:cs typeface="Times New Roman" panose="02020603050405020304" pitchFamily="18" charset="0"/>
              </a:rPr>
              <a:t>Conférences internationales </a:t>
            </a:r>
          </a:p>
          <a:p>
            <a:pPr marL="342900" lvl="0" indent="-342900" algn="just">
              <a:spcAft>
                <a:spcPts val="300"/>
              </a:spcAft>
              <a:buFont typeface="Wingdings" panose="05000000000000000000" pitchFamily="2" charset="2"/>
              <a:buChar char="§"/>
            </a:pPr>
            <a:r>
              <a:rPr lang="en-US" sz="1300" b="1" dirty="0" smtClean="0">
                <a:latin typeface="Times New Roman" panose="02020603050405020304" pitchFamily="18" charset="0"/>
                <a:ea typeface="Times New Roman" panose="02020603050405020304" pitchFamily="18" charset="0"/>
                <a:cs typeface="Times New Roman" panose="02020603050405020304" pitchFamily="18" charset="0"/>
              </a:rPr>
              <a:t>Mohammed </a:t>
            </a: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“An Empirical Study of Word </a:t>
            </a:r>
            <a:r>
              <a:rPr lang="en-US" sz="1300">
                <a:latin typeface="Times New Roman" panose="02020603050405020304" pitchFamily="18" charset="0"/>
                <a:ea typeface="Times New Roman" panose="02020603050405020304" pitchFamily="18" charset="0"/>
                <a:cs typeface="Times New Roman" panose="02020603050405020304" pitchFamily="18" charset="0"/>
              </a:rPr>
              <a:t>Sense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Disambiguation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for Biomedical Information Retrieval System“, The 6th International Work-Conference on Bioinformatics and Biomedical Engineering (IWBBIO 2018). 25 – 27 Avril 2018, Granada, Spain. </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“Evaluation </a:t>
            </a:r>
            <a:r>
              <a:rPr lang="en-US" sz="1300">
                <a:latin typeface="Times New Roman" panose="02020603050405020304" pitchFamily="18" charset="0"/>
                <a:ea typeface="Times New Roman" panose="02020603050405020304" pitchFamily="18" charset="0"/>
                <a:cs typeface="Times New Roman" panose="02020603050405020304" pitchFamily="18" charset="0"/>
              </a:rPr>
              <a:t>of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Disambiguation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Strategies on Biomedical Text Categorization“, The 4th International Work-Conference on Bioinformatics and Biomedical Engineering (IWBBIO 2016). 20 – 22 Avril 2016, Granada, Spain. </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a:t>
            </a:r>
            <a:r>
              <a:rPr lang="en-US" sz="1300">
                <a:latin typeface="Times New Roman" panose="02020603050405020304" pitchFamily="18" charset="0"/>
                <a:ea typeface="Times New Roman" panose="02020603050405020304" pitchFamily="18" charset="0"/>
                <a:cs typeface="Times New Roman" panose="02020603050405020304" pitchFamily="18" charset="0"/>
              </a:rPr>
              <a:t>Resolving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Ambiguity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in Biomedical Text Representation to Improve Text Categorization“, Workshop du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Printemps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Lisa-WP2016”. 21 Avril 2016,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Fès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Maroc</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et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“Biomedical Word </a:t>
            </a:r>
            <a:r>
              <a:rPr lang="en-US" sz="1300">
                <a:latin typeface="Times New Roman" panose="02020603050405020304" pitchFamily="18" charset="0"/>
                <a:ea typeface="Times New Roman" panose="02020603050405020304" pitchFamily="18" charset="0"/>
                <a:cs typeface="Times New Roman" panose="02020603050405020304" pitchFamily="18" charset="0"/>
              </a:rPr>
              <a:t>Sense </a:t>
            </a:r>
            <a:r>
              <a:rPr lang="en-US" sz="1300" smtClean="0">
                <a:latin typeface="Times New Roman" panose="02020603050405020304" pitchFamily="18" charset="0"/>
                <a:ea typeface="Times New Roman" panose="02020603050405020304" pitchFamily="18" charset="0"/>
                <a:cs typeface="Times New Roman" panose="02020603050405020304" pitchFamily="18" charset="0"/>
              </a:rPr>
              <a:t>Disambiguation </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Context-Based: Improvement of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SenseRelate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Method“, IEEE 2nd International Conference on Information Technology for Organizations Development (IT4OD-2016). 30 Mars – 1 Avril 2016,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Fès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Maroc</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en-US"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Abdelhamid</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LACHKAR et S. EL ALAOUI OUATIK: “A Comparative Study of Biomedical Named Entity Recognition Methods Based Machine Learning Approach“, IEEE Information and Multimedia Processing CIST 2014” 20-22 October 2014 –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Tetouan</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ea typeface="Times New Roman" panose="02020603050405020304" pitchFamily="18" charset="0"/>
                <a:cs typeface="Times New Roman" panose="02020603050405020304" pitchFamily="18" charset="0"/>
              </a:rPr>
              <a:t>Maroc</a:t>
            </a:r>
            <a:r>
              <a:rPr lang="en-US" sz="13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300"/>
              </a:spcAft>
              <a:buFont typeface="Wingdings" panose="05000000000000000000" pitchFamily="2" charset="2"/>
              <a:buChar char="§"/>
            </a:pPr>
            <a:r>
              <a:rPr lang="fr-FR" sz="1300" dirty="0">
                <a:latin typeface="Times New Roman" panose="02020603050405020304" pitchFamily="18" charset="0"/>
                <a:ea typeface="Times New Roman" panose="02020603050405020304" pitchFamily="18" charset="0"/>
                <a:cs typeface="Times New Roman" panose="02020603050405020304" pitchFamily="18" charset="0"/>
              </a:rPr>
              <a:t>Abdelhamid LACHKAR, </a:t>
            </a:r>
            <a:r>
              <a:rPr lang="fr-FR" sz="1300" b="1" dirty="0">
                <a:latin typeface="Times New Roman" panose="02020603050405020304" pitchFamily="18" charset="0"/>
                <a:ea typeface="Times New Roman" panose="02020603050405020304" pitchFamily="18" charset="0"/>
                <a:cs typeface="Times New Roman" panose="02020603050405020304" pitchFamily="18" charset="0"/>
              </a:rPr>
              <a:t>Mohammed RAIS</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S. EL ALAOUI OUATIK et </a:t>
            </a:r>
            <a:r>
              <a:rPr lang="fr-FR" sz="1300" dirty="0" err="1">
                <a:latin typeface="Times New Roman" panose="02020603050405020304" pitchFamily="18" charset="0"/>
                <a:ea typeface="Times New Roman" panose="02020603050405020304" pitchFamily="18" charset="0"/>
                <a:cs typeface="Times New Roman" panose="02020603050405020304" pitchFamily="18" charset="0"/>
              </a:rPr>
              <a:t>Abdelmonaime</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LACHKAR: “Performance Evaluation of Markov Model </a:t>
            </a:r>
            <a:r>
              <a:rPr lang="fr-FR" sz="1300" dirty="0" err="1">
                <a:latin typeface="Times New Roman" panose="02020603050405020304" pitchFamily="18" charset="0"/>
                <a:ea typeface="Times New Roman" panose="02020603050405020304" pitchFamily="18" charset="0"/>
                <a:cs typeface="Times New Roman" panose="02020603050405020304" pitchFamily="18" charset="0"/>
              </a:rPr>
              <a:t>Based</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1300" dirty="0" err="1">
                <a:latin typeface="Times New Roman" panose="02020603050405020304" pitchFamily="18" charset="0"/>
                <a:ea typeface="Times New Roman" panose="02020603050405020304" pitchFamily="18" charset="0"/>
                <a:cs typeface="Times New Roman" panose="02020603050405020304" pitchFamily="18" charset="0"/>
              </a:rPr>
              <a:t>Methods</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for </a:t>
            </a:r>
            <a:r>
              <a:rPr lang="fr-FR" sz="1300" dirty="0" err="1">
                <a:latin typeface="Times New Roman" panose="02020603050405020304" pitchFamily="18" charset="0"/>
                <a:ea typeface="Times New Roman" panose="02020603050405020304" pitchFamily="18" charset="0"/>
                <a:cs typeface="Times New Roman" panose="02020603050405020304" pitchFamily="18" charset="0"/>
              </a:rPr>
              <a:t>Biomedical</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1300" dirty="0" err="1">
                <a:latin typeface="Times New Roman" panose="02020603050405020304" pitchFamily="18" charset="0"/>
                <a:ea typeface="Times New Roman" panose="02020603050405020304" pitchFamily="18" charset="0"/>
                <a:cs typeface="Times New Roman" panose="02020603050405020304" pitchFamily="18" charset="0"/>
              </a:rPr>
              <a:t>Named</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1300" dirty="0" err="1">
                <a:latin typeface="Times New Roman" panose="02020603050405020304" pitchFamily="18" charset="0"/>
                <a:ea typeface="Times New Roman" panose="02020603050405020304" pitchFamily="18" charset="0"/>
                <a:cs typeface="Times New Roman" panose="02020603050405020304" pitchFamily="18" charset="0"/>
              </a:rPr>
              <a:t>Entity</a:t>
            </a:r>
            <a:r>
              <a:rPr lang="fr-FR" sz="1300" dirty="0">
                <a:latin typeface="Times New Roman" panose="02020603050405020304" pitchFamily="18" charset="0"/>
                <a:ea typeface="Times New Roman" panose="02020603050405020304" pitchFamily="18" charset="0"/>
                <a:cs typeface="Times New Roman" panose="02020603050405020304" pitchFamily="18" charset="0"/>
              </a:rPr>
              <a:t> Recognition“, Journées Doctorales en Technologies de l'Information et de la Communication (JDTIC’14)” 19-20 Juin 2014 – Rabat, Maroc</a:t>
            </a:r>
            <a:r>
              <a:rPr lang="fr-FR" sz="13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fr-FR" sz="13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53</a:t>
            </a:fld>
            <a:endParaRPr lang="fr-FR"/>
          </a:p>
        </p:txBody>
      </p:sp>
    </p:spTree>
    <p:extLst>
      <p:ext uri="{BB962C8B-B14F-4D97-AF65-F5344CB8AC3E}">
        <p14:creationId xmlns:p14="http://schemas.microsoft.com/office/powerpoint/2010/main" val="6838479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554474" y="2079652"/>
            <a:ext cx="7628802" cy="2677656"/>
          </a:xfrm>
          <a:prstGeom prst="rect">
            <a:avLst/>
          </a:prstGeom>
          <a:noFill/>
        </p:spPr>
        <p:txBody>
          <a:bodyPr wrap="square" rtlCol="0">
            <a:spAutoFit/>
          </a:bodyPr>
          <a:lstStyle/>
          <a:p>
            <a:pPr algn="ctr"/>
            <a:r>
              <a:rPr lang="fr-FR" sz="6000" b="1" cap="small" dirty="0">
                <a:solidFill>
                  <a:schemeClr val="accent5">
                    <a:lumMod val="50000"/>
                  </a:schemeClr>
                </a:solidFill>
                <a:effectLst>
                  <a:outerShdw blurRad="38100" dist="38100" dir="2700000" algn="tl">
                    <a:srgbClr val="000000">
                      <a:alpha val="43137"/>
                    </a:srgbClr>
                  </a:outerShdw>
                </a:effectLst>
                <a:latin typeface="Georgia" panose="02040502050405020303" pitchFamily="18" charset="0"/>
              </a:rPr>
              <a:t>Merci de </a:t>
            </a:r>
          </a:p>
          <a:p>
            <a:pPr algn="ctr"/>
            <a:r>
              <a:rPr lang="fr-FR" sz="4800" cap="small" dirty="0">
                <a:solidFill>
                  <a:schemeClr val="accent5">
                    <a:lumMod val="50000"/>
                  </a:schemeClr>
                </a:solidFill>
                <a:effectLst>
                  <a:outerShdw blurRad="38100" dist="38100" dir="2700000" algn="tl">
                    <a:srgbClr val="000000">
                      <a:alpha val="43137"/>
                    </a:srgbClr>
                  </a:outerShdw>
                </a:effectLst>
                <a:latin typeface="Georgia" panose="02040502050405020303" pitchFamily="18" charset="0"/>
              </a:rPr>
              <a:t>Votre </a:t>
            </a:r>
          </a:p>
          <a:p>
            <a:pPr algn="ctr"/>
            <a:r>
              <a:rPr lang="fr-FR" sz="6000" b="1" cap="small" dirty="0">
                <a:solidFill>
                  <a:schemeClr val="accent5">
                    <a:lumMod val="50000"/>
                  </a:schemeClr>
                </a:solidFill>
                <a:effectLst>
                  <a:outerShdw blurRad="38100" dist="38100" dir="2700000" algn="tl">
                    <a:srgbClr val="000000">
                      <a:alpha val="43137"/>
                    </a:srgbClr>
                  </a:outerShdw>
                </a:effectLst>
                <a:latin typeface="Georgia" panose="02040502050405020303" pitchFamily="18" charset="0"/>
              </a:rPr>
              <a:t>Attention!</a:t>
            </a:r>
            <a:endParaRPr lang="fr-FR" sz="6000" b="1" i="1" cap="small" dirty="0">
              <a:solidFill>
                <a:schemeClr val="accent5">
                  <a:lumMod val="50000"/>
                </a:schemeClr>
              </a:solidFill>
              <a:effectLst>
                <a:outerShdw blurRad="38100" dist="38100" dir="2700000" algn="tl">
                  <a:srgbClr val="000000">
                    <a:alpha val="43137"/>
                  </a:srgbClr>
                </a:outerShdw>
              </a:effectLst>
              <a:latin typeface="Georgia" panose="02040502050405020303" pitchFamily="18" charset="0"/>
            </a:endParaRPr>
          </a:p>
        </p:txBody>
      </p:sp>
      <p:sp>
        <p:nvSpPr>
          <p:cNvPr id="16" name="Rectangle 15"/>
          <p:cNvSpPr/>
          <p:nvPr/>
        </p:nvSpPr>
        <p:spPr>
          <a:xfrm>
            <a:off x="-1" y="414922"/>
            <a:ext cx="9120189" cy="6986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400" b="1" dirty="0">
                <a:solidFill>
                  <a:schemeClr val="bg1">
                    <a:lumMod val="85000"/>
                  </a:schemeClr>
                </a:solidFill>
                <a:latin typeface="Georgia" panose="02040502050405020303" pitchFamily="18" charset="0"/>
                <a:cs typeface="Times New Roman" panose="02020603050405020304" pitchFamily="18" charset="0"/>
              </a:rPr>
              <a:t>Étude et Amélioration de la Représentation du Texte Biomédical Basée sur l’Intégration des Ontologies du Domaine et l’Enrichissement Sémantique</a:t>
            </a:r>
          </a:p>
        </p:txBody>
      </p:sp>
      <p:sp>
        <p:nvSpPr>
          <p:cNvPr id="17" name="Rectangle 16"/>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54</a:t>
            </a:fld>
            <a:endParaRPr lang="fr-FR"/>
          </a:p>
        </p:txBody>
      </p:sp>
      <p:sp>
        <p:nvSpPr>
          <p:cNvPr id="8" name="Rectangle 7"/>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1" name="Rectangle 10"/>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53135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585883" y="3275"/>
            <a:ext cx="4534306" cy="7696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dirty="0">
                <a:solidFill>
                  <a:schemeClr val="bg1"/>
                </a:solidFill>
                <a:latin typeface="Georgia" panose="02040502050405020303" pitchFamily="18" charset="0"/>
                <a:ea typeface="Times New Roman" panose="02020603050405020304" pitchFamily="18" charset="0"/>
                <a:cs typeface="+mj-cs"/>
              </a:rPr>
              <a:t>جامعة سيدي محمد بن عبد الله</a:t>
            </a:r>
            <a:endParaRPr lang="fr-FR" sz="1400" dirty="0">
              <a:solidFill>
                <a:schemeClr val="bg1"/>
              </a:solidFill>
              <a:latin typeface="Georgia" panose="02040502050405020303" pitchFamily="18" charset="0"/>
              <a:ea typeface="Times New Roman" panose="02020603050405020304" pitchFamily="18" charset="0"/>
              <a:cs typeface="+mj-cs"/>
            </a:endParaRPr>
          </a:p>
          <a:p>
            <a:pPr algn="ctr"/>
            <a:r>
              <a:rPr lang="fr-FR" sz="1400" dirty="0" smtClean="0">
                <a:solidFill>
                  <a:schemeClr val="bg1"/>
                </a:solidFill>
                <a:latin typeface="Georgia" panose="02040502050405020303" pitchFamily="18" charset="0"/>
                <a:ea typeface="Times New Roman" panose="02020603050405020304" pitchFamily="18" charset="0"/>
                <a:cs typeface="+mj-cs"/>
              </a:rPr>
              <a:t>Université </a:t>
            </a:r>
            <a:r>
              <a:rPr lang="fr-FR" sz="1400" dirty="0">
                <a:solidFill>
                  <a:schemeClr val="bg1"/>
                </a:solidFill>
                <a:latin typeface="Georgia" panose="02040502050405020303" pitchFamily="18" charset="0"/>
                <a:ea typeface="Times New Roman" panose="02020603050405020304" pitchFamily="18" charset="0"/>
                <a:cs typeface="+mj-cs"/>
              </a:rPr>
              <a:t>Sidi Mohammed Ben Abdellah</a:t>
            </a:r>
          </a:p>
        </p:txBody>
      </p:sp>
      <p:sp>
        <p:nvSpPr>
          <p:cNvPr id="23" name="Rectangle 22"/>
          <p:cNvSpPr/>
          <p:nvPr/>
        </p:nvSpPr>
        <p:spPr>
          <a:xfrm>
            <a:off x="1" y="3274"/>
            <a:ext cx="4585880" cy="7696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dirty="0">
                <a:solidFill>
                  <a:schemeClr val="accent5">
                    <a:lumMod val="50000"/>
                  </a:schemeClr>
                </a:solidFill>
                <a:latin typeface="Georgia" panose="02040502050405020303" pitchFamily="18" charset="0"/>
                <a:ea typeface="Times New Roman" panose="02020603050405020304" pitchFamily="18" charset="0"/>
                <a:cs typeface="+mj-cs"/>
              </a:rPr>
              <a:t>المدرسة الوطنية للعلوم التطبيقية </a:t>
            </a:r>
            <a:endParaRPr lang="fr-FR" sz="1400" dirty="0">
              <a:solidFill>
                <a:schemeClr val="accent5">
                  <a:lumMod val="50000"/>
                </a:schemeClr>
              </a:solidFill>
              <a:latin typeface="Georgia" panose="02040502050405020303" pitchFamily="18" charset="0"/>
              <a:ea typeface="Times New Roman" panose="02020603050405020304" pitchFamily="18" charset="0"/>
              <a:cs typeface="+mj-cs"/>
            </a:endParaRPr>
          </a:p>
          <a:p>
            <a:pPr algn="ct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Ecole </a:t>
            </a:r>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Nationale des Sciences Appliquées</a:t>
            </a:r>
          </a:p>
        </p:txBody>
      </p:sp>
      <p:sp>
        <p:nvSpPr>
          <p:cNvPr id="17" name="Rectangle 16"/>
          <p:cNvSpPr/>
          <p:nvPr/>
        </p:nvSpPr>
        <p:spPr>
          <a:xfrm>
            <a:off x="178204" y="2141306"/>
            <a:ext cx="8825431" cy="942069"/>
          </a:xfrm>
          <a:prstGeom prst="rect">
            <a:avLst/>
          </a:prstGeom>
          <a:solidFill>
            <a:schemeClr val="bg1">
              <a:lumMod val="95000"/>
            </a:schemeClr>
          </a:solidFill>
          <a:ln>
            <a:noFill/>
          </a:ln>
          <a:effectLst>
            <a:softEdge rad="50800"/>
          </a:effectLst>
          <a:scene3d>
            <a:camera prst="orthographicFront"/>
            <a:lightRig rig="threePt" dir="t"/>
          </a:scene3d>
          <a:sp3d contourW="31750" prstMaterial="clear">
            <a:bevelT w="152400" h="50800" prst="softRound"/>
            <a:bevelB w="114300" prst="artDeco"/>
            <a:contourClr>
              <a:srgbClr val="374557"/>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89" b="1" cap="small" dirty="0">
                <a:solidFill>
                  <a:srgbClr val="374557"/>
                </a:solidFill>
                <a:latin typeface="Georgia" panose="02040502050405020303" pitchFamily="18" charset="0"/>
                <a:cs typeface="Times New Roman" panose="02020603050405020304" pitchFamily="18" charset="0"/>
              </a:rPr>
              <a:t>Étude et Amélioration de la Représentation du Texte Biomédical Basée sur l’Intégration des Ontologies du Domaine et l’Enrichissement Sémantique</a:t>
            </a:r>
          </a:p>
        </p:txBody>
      </p:sp>
      <p:pic>
        <p:nvPicPr>
          <p:cNvPr id="14" name="Image 12"/>
          <p:cNvPicPr/>
          <p:nvPr/>
        </p:nvPicPr>
        <p:blipFill rotWithShape="1">
          <a:blip r:embed="rId3" cstate="print">
            <a:extLst>
              <a:ext uri="{28A0092B-C50C-407E-A947-70E740481C1C}">
                <a14:useLocalDpi xmlns:a14="http://schemas.microsoft.com/office/drawing/2010/main" val="0"/>
              </a:ext>
            </a:extLst>
          </a:blip>
          <a:srcRect t="1801" b="-1801"/>
          <a:stretch/>
        </p:blipFill>
        <p:spPr>
          <a:xfrm>
            <a:off x="4320204" y="55259"/>
            <a:ext cx="521636" cy="681128"/>
          </a:xfrm>
          <a:prstGeom prst="rect">
            <a:avLst/>
          </a:prstGeom>
        </p:spPr>
      </p:pic>
      <p:graphicFrame>
        <p:nvGraphicFramePr>
          <p:cNvPr id="20" name="Tableau 19"/>
          <p:cNvGraphicFramePr>
            <a:graphicFrameLocks noGrp="1"/>
          </p:cNvGraphicFramePr>
          <p:nvPr>
            <p:extLst/>
          </p:nvPr>
        </p:nvGraphicFramePr>
        <p:xfrm>
          <a:off x="394299" y="3631336"/>
          <a:ext cx="8373440" cy="2695329"/>
        </p:xfrm>
        <a:graphic>
          <a:graphicData uri="http://schemas.openxmlformats.org/drawingml/2006/table">
            <a:tbl>
              <a:tblPr firstRow="1" firstCol="1" bandRow="1">
                <a:tableStyleId>{9D7B26C5-4107-4FEC-AEDC-1716B250A1EF}</a:tableStyleId>
              </a:tblPr>
              <a:tblGrid>
                <a:gridCol w="2090048"/>
                <a:gridCol w="659443"/>
                <a:gridCol w="4156438"/>
                <a:gridCol w="1467511"/>
              </a:tblGrid>
              <a:tr h="385047">
                <a:tc>
                  <a:txBody>
                    <a:bodyPr/>
                    <a:lstStyle/>
                    <a:p>
                      <a:pPr marL="0" algn="l" defTabSz="809977" rtl="0" eaLnBrk="1" latinLnBrk="0" hangingPunct="1">
                        <a:lnSpc>
                          <a:spcPct val="50000"/>
                        </a:lnSpc>
                        <a:spcBef>
                          <a:spcPts val="0"/>
                        </a:spcBef>
                        <a:spcAft>
                          <a:spcPts val="0"/>
                        </a:spcAft>
                      </a:pPr>
                      <a:r>
                        <a:rPr lang="fr-FR" sz="1200" b="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Nom</a:t>
                      </a:r>
                      <a:endPar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endParaRP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algn="l" defTabSz="809977" rtl="0" eaLnBrk="1" latinLnBrk="0" hangingPunct="1">
                        <a:lnSpc>
                          <a:spcPct val="5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Titre</a:t>
                      </a: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algn="l" defTabSz="809977" rtl="0" eaLnBrk="1" latinLnBrk="0" hangingPunct="1">
                        <a:lnSpc>
                          <a:spcPct val="5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Etablissement</a:t>
                      </a: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algn="l" defTabSz="809977" rtl="0" eaLnBrk="1" latinLnBrk="0" hangingPunct="1">
                        <a:lnSpc>
                          <a:spcPct val="5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a:t>
                      </a:r>
                    </a:p>
                  </a:txBody>
                  <a:tcPr marL="57914" marR="57914"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385047">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Mohammed </a:t>
                      </a: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Ouçamah</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CHERKAOUI MALKI</a:t>
                      </a: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a:solidFill>
                            <a:schemeClr val="accent1">
                              <a:lumMod val="50000"/>
                            </a:schemeClr>
                          </a:solidFill>
                          <a:effectLst/>
                          <a:latin typeface="Times New Roman" panose="02020603050405020304" pitchFamily="18" charset="0"/>
                          <a:ea typeface="+mn-ea"/>
                          <a:cs typeface="Times New Roman" panose="02020603050405020304" pitchFamily="18" charset="0"/>
                        </a:rPr>
                        <a:t>PES</a:t>
                      </a: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Faculté des Sciences </a:t>
                      </a: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Dhar</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El </a:t>
                      </a: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Mehraz</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USMBA, </a:t>
                      </a:r>
                      <a:r>
                        <a:rPr lang="fr-FR" sz="1200" b="1" i="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Fès</a:t>
                      </a:r>
                      <a:endParaRPr lang="fr-FR" sz="1200" b="1" i="1" kern="1200" dirty="0">
                        <a:solidFill>
                          <a:schemeClr val="accent1">
                            <a:lumMod val="50000"/>
                          </a:schemeClr>
                        </a:solidFill>
                        <a:effectLst/>
                        <a:latin typeface="Times New Roman" panose="02020603050405020304" pitchFamily="18" charset="0"/>
                        <a:ea typeface="+mn-ea"/>
                        <a:cs typeface="Times New Roman" panose="02020603050405020304" pitchFamily="18" charset="0"/>
                      </a:endParaRP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Président</a:t>
                      </a:r>
                    </a:p>
                  </a:txBody>
                  <a:tcPr marL="57914" marR="57914" marT="0" marB="0" anchor="ctr">
                    <a:lnT w="12700" cap="flat" cmpd="sng" algn="ctr">
                      <a:solidFill>
                        <a:srgbClr val="002060"/>
                      </a:solidFill>
                      <a:prstDash val="solid"/>
                      <a:round/>
                      <a:headEnd type="none" w="med" len="med"/>
                      <a:tailEnd type="none" w="med" len="med"/>
                    </a:lnT>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Majda</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AICHA</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PH</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Faculté des Sciences et Techniques de Fès, USMBA, </a:t>
                      </a:r>
                      <a:r>
                        <a:rPr lang="fr-FR" sz="1200" b="1" i="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Fès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Rapporteur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Zineb SERHIER</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Faculté de Médecine et de Pharmacie, UH II, </a:t>
                      </a:r>
                      <a:r>
                        <a:rPr lang="fr-FR" sz="1200" b="1" i="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Casablanca</a:t>
                      </a:r>
                      <a:endParaRPr lang="fr-FR" sz="1200" b="1" i="1" kern="1200" dirty="0">
                        <a:solidFill>
                          <a:schemeClr val="accent1">
                            <a:lumMod val="50000"/>
                          </a:schemeClr>
                        </a:solidFill>
                        <a:effectLst/>
                        <a:latin typeface="Times New Roman" panose="02020603050405020304"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Rapporteur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Abderrahim</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ELQADI</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Ecole Supérieure de Technologie de Salé, UM5, </a:t>
                      </a:r>
                      <a:r>
                        <a:rPr lang="fr-FR" sz="1200" b="1" i="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Rabat</a:t>
                      </a:r>
                      <a:endParaRPr lang="fr-FR" sz="1200" b="1" i="1" kern="1200" dirty="0">
                        <a:solidFill>
                          <a:schemeClr val="accent1">
                            <a:lumMod val="50000"/>
                          </a:schemeClr>
                        </a:solidFill>
                        <a:effectLst/>
                        <a:latin typeface="Times New Roman" panose="02020603050405020304"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Rapporteur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Noureddine CHENFOUR</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a:solidFill>
                            <a:schemeClr val="accent1">
                              <a:lumMod val="50000"/>
                            </a:schemeClr>
                          </a:solidFill>
                          <a:effectLst/>
                          <a:latin typeface="Times New Roman" panose="02020603050405020304"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Faculté des Sciences </a:t>
                      </a: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Dhar</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El </a:t>
                      </a: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Mehraz</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a:t>
                      </a:r>
                      <a:r>
                        <a:rPr lang="fr-FR" sz="1200" b="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USMBA, </a:t>
                      </a:r>
                      <a:r>
                        <a:rPr lang="fr-FR" sz="1200" b="1" i="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Fès</a:t>
                      </a:r>
                      <a:endParaRPr lang="fr-FR" sz="1200" b="1" i="1" kern="1200" dirty="0">
                        <a:solidFill>
                          <a:schemeClr val="accent1">
                            <a:lumMod val="50000"/>
                          </a:schemeClr>
                        </a:solidFill>
                        <a:effectLst/>
                        <a:latin typeface="Times New Roman" panose="02020603050405020304"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Examinateur</a:t>
                      </a:r>
                    </a:p>
                  </a:txBody>
                  <a:tcPr marL="57914" marR="57914" marT="0" marB="0" anchor="ctr">
                    <a:solidFill>
                      <a:schemeClr val="bg1"/>
                    </a:solidFill>
                  </a:tcPr>
                </a:tc>
              </a:tr>
              <a:tr h="385047">
                <a:tc>
                  <a:txBody>
                    <a:bodyPr/>
                    <a:lstStyle/>
                    <a:p>
                      <a:pPr marL="0" algn="l" defTabSz="809977" rtl="0" eaLnBrk="1" latinLnBrk="0" hangingPunct="1">
                        <a:lnSpc>
                          <a:spcPct val="100000"/>
                        </a:lnSpc>
                        <a:spcBef>
                          <a:spcPts val="0"/>
                        </a:spcBef>
                        <a:spcAft>
                          <a:spcPts val="0"/>
                        </a:spcAft>
                      </a:pPr>
                      <a:r>
                        <a:rPr lang="fr-FR" sz="1200" b="1" kern="1200" dirty="0" err="1">
                          <a:solidFill>
                            <a:schemeClr val="accent1">
                              <a:lumMod val="50000"/>
                            </a:schemeClr>
                          </a:solidFill>
                          <a:effectLst/>
                          <a:latin typeface="Times New Roman" panose="02020603050405020304" pitchFamily="18" charset="0"/>
                          <a:ea typeface="+mn-ea"/>
                          <a:cs typeface="Times New Roman" panose="02020603050405020304" pitchFamily="18" charset="0"/>
                        </a:rPr>
                        <a:t>Abdelmonaime</a:t>
                      </a: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 LACHKAR</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a:solidFill>
                            <a:schemeClr val="accent1">
                              <a:lumMod val="50000"/>
                            </a:schemeClr>
                          </a:solidFill>
                          <a:effectLst/>
                          <a:latin typeface="Times New Roman" panose="02020603050405020304" pitchFamily="18" charset="0"/>
                          <a:ea typeface="+mn-ea"/>
                          <a:cs typeface="Times New Roman" panose="02020603050405020304" pitchFamily="18" charset="0"/>
                        </a:rPr>
                        <a:t>PES</a:t>
                      </a: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Ecole Nationale des Sciences Appliquées, UAE, </a:t>
                      </a:r>
                      <a:r>
                        <a:rPr lang="fr-FR" sz="1200" b="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 </a:t>
                      </a:r>
                      <a:r>
                        <a:rPr lang="fr-FR" sz="1200" b="1" i="1" kern="1200" dirty="0" smtClean="0">
                          <a:solidFill>
                            <a:schemeClr val="accent1">
                              <a:lumMod val="50000"/>
                            </a:schemeClr>
                          </a:solidFill>
                          <a:effectLst/>
                          <a:latin typeface="Times New Roman" panose="02020603050405020304" pitchFamily="18" charset="0"/>
                          <a:ea typeface="+mn-ea"/>
                          <a:cs typeface="Times New Roman" panose="02020603050405020304" pitchFamily="18" charset="0"/>
                        </a:rPr>
                        <a:t>Tanger</a:t>
                      </a:r>
                      <a:endParaRPr lang="fr-FR" sz="1200" b="1" i="1" kern="1200" dirty="0">
                        <a:solidFill>
                          <a:schemeClr val="accent1">
                            <a:lumMod val="50000"/>
                          </a:schemeClr>
                        </a:solidFill>
                        <a:effectLst/>
                        <a:latin typeface="Times New Roman" panose="02020603050405020304" pitchFamily="18" charset="0"/>
                        <a:ea typeface="+mn-ea"/>
                        <a:cs typeface="Times New Roman" panose="02020603050405020304" pitchFamily="18" charset="0"/>
                      </a:endParaRPr>
                    </a:p>
                  </a:txBody>
                  <a:tcPr marL="57914" marR="57914" marT="0" marB="0" anchor="ctr">
                    <a:solidFill>
                      <a:schemeClr val="bg1"/>
                    </a:solidFill>
                  </a:tcPr>
                </a:tc>
                <a:tc>
                  <a:txBody>
                    <a:bodyPr/>
                    <a:lstStyle/>
                    <a:p>
                      <a:pPr marL="0" algn="l" defTabSz="809977" rtl="0" eaLnBrk="1" latinLnBrk="0" hangingPunct="1">
                        <a:lnSpc>
                          <a:spcPct val="100000"/>
                        </a:lnSpc>
                        <a:spcBef>
                          <a:spcPts val="0"/>
                        </a:spcBef>
                        <a:spcAft>
                          <a:spcPts val="0"/>
                        </a:spcAft>
                      </a:pPr>
                      <a:r>
                        <a:rPr lang="fr-FR" sz="1200" b="1" kern="1200" dirty="0">
                          <a:solidFill>
                            <a:schemeClr val="accent1">
                              <a:lumMod val="50000"/>
                            </a:schemeClr>
                          </a:solidFill>
                          <a:effectLst/>
                          <a:latin typeface="Times New Roman" panose="02020603050405020304" pitchFamily="18" charset="0"/>
                          <a:ea typeface="+mn-ea"/>
                          <a:cs typeface="Times New Roman" panose="02020603050405020304" pitchFamily="18" charset="0"/>
                        </a:rPr>
                        <a:t>Directeur de thèse</a:t>
                      </a:r>
                    </a:p>
                  </a:txBody>
                  <a:tcPr marL="57914" marR="57914" marT="0" marB="0" anchor="ctr">
                    <a:solidFill>
                      <a:schemeClr val="bg1"/>
                    </a:solidFill>
                  </a:tcPr>
                </a:tc>
              </a:tr>
            </a:tbl>
          </a:graphicData>
        </a:graphic>
      </p:graphicFrame>
      <p:sp>
        <p:nvSpPr>
          <p:cNvPr id="12" name="Rectangle 11"/>
          <p:cNvSpPr/>
          <p:nvPr/>
        </p:nvSpPr>
        <p:spPr>
          <a:xfrm>
            <a:off x="-350891" y="1036329"/>
            <a:ext cx="3209137" cy="553998"/>
          </a:xfrm>
          <a:prstGeom prst="rect">
            <a:avLst/>
          </a:prstGeom>
        </p:spPr>
        <p:txBody>
          <a:bodyPr wrap="square">
            <a:spAutoFit/>
          </a:bodyPr>
          <a:lstStyle/>
          <a:p>
            <a:pPr algn="ctr"/>
            <a:r>
              <a:rPr lang="en-US" sz="1400" b="1" dirty="0" err="1">
                <a:solidFill>
                  <a:schemeClr val="tx2"/>
                </a:solidFill>
                <a:latin typeface="Times New Roman" panose="02020603050405020304" pitchFamily="18" charset="0"/>
                <a:cs typeface="Times New Roman" panose="02020603050405020304" pitchFamily="18" charset="0"/>
              </a:rPr>
              <a:t>Présentée</a:t>
            </a:r>
            <a:r>
              <a:rPr lang="en-US" sz="1400" b="1" dirty="0">
                <a:solidFill>
                  <a:schemeClr val="tx2"/>
                </a:solidFill>
                <a:latin typeface="Times New Roman" panose="02020603050405020304" pitchFamily="18" charset="0"/>
                <a:cs typeface="Times New Roman" panose="02020603050405020304" pitchFamily="18" charset="0"/>
              </a:rPr>
              <a:t> par</a:t>
            </a:r>
            <a:r>
              <a:rPr lang="fr-FR" sz="1400" b="1" dirty="0">
                <a:solidFill>
                  <a:schemeClr val="tx2"/>
                </a:solidFill>
                <a:latin typeface="Times New Roman" panose="02020603050405020304" pitchFamily="18" charset="0"/>
                <a:cs typeface="Times New Roman" panose="02020603050405020304" pitchFamily="18" charset="0"/>
              </a:rPr>
              <a:t>: </a:t>
            </a:r>
          </a:p>
          <a:p>
            <a:pPr algn="ctr"/>
            <a:r>
              <a:rPr lang="fr-FR" sz="1600" b="1" dirty="0" smtClean="0">
                <a:solidFill>
                  <a:schemeClr val="accent1">
                    <a:lumMod val="50000"/>
                  </a:schemeClr>
                </a:solidFill>
                <a:latin typeface="Century Gothic" panose="020B0502020202020204" pitchFamily="34" charset="0"/>
                <a:cs typeface="Times New Roman" panose="02020603050405020304" pitchFamily="18" charset="0"/>
              </a:rPr>
              <a:t>Mohammed </a:t>
            </a:r>
            <a:r>
              <a:rPr lang="fr-FR" sz="1600" b="1" dirty="0">
                <a:solidFill>
                  <a:schemeClr val="accent1">
                    <a:lumMod val="50000"/>
                  </a:schemeClr>
                </a:solidFill>
                <a:latin typeface="Century Gothic" panose="020B0502020202020204" pitchFamily="34" charset="0"/>
                <a:cs typeface="Times New Roman" panose="02020603050405020304" pitchFamily="18" charset="0"/>
              </a:rPr>
              <a:t>RAIS 	</a:t>
            </a:r>
          </a:p>
        </p:txBody>
      </p:sp>
      <p:sp>
        <p:nvSpPr>
          <p:cNvPr id="13" name="Rectangle 4"/>
          <p:cNvSpPr>
            <a:spLocks noChangeArrowheads="1"/>
          </p:cNvSpPr>
          <p:nvPr/>
        </p:nvSpPr>
        <p:spPr bwMode="auto">
          <a:xfrm>
            <a:off x="2858246" y="824884"/>
            <a:ext cx="34653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b="1" i="0" u="none" strike="noStrike" cap="none" normalizeH="0" baseline="0" dirty="0" smtClean="0">
                <a:ln>
                  <a:noFill/>
                </a:ln>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THÈSE DE DOCTORAT</a:t>
            </a:r>
            <a:endParaRPr kumimoji="0" lang="fr-FR" altLang="fr-FR" sz="600" b="0" i="0" u="none" strike="noStrike" cap="none" normalizeH="0" baseline="0" dirty="0" smtClean="0">
              <a:ln>
                <a:noFill/>
              </a:ln>
              <a:solidFill>
                <a:schemeClr val="accent1">
                  <a:lumMod val="50000"/>
                </a:schemeClr>
              </a:solidFill>
              <a:effectLst/>
              <a:latin typeface="Times New Roman" panose="02020603050405020304" pitchFamily="18" charset="0"/>
              <a:cs typeface="Times New Roman" panose="02020603050405020304" pitchFamily="18" charset="0"/>
            </a:endParaRPr>
          </a:p>
        </p:txBody>
      </p:sp>
      <p:sp>
        <p:nvSpPr>
          <p:cNvPr id="15" name="Rectangle 14"/>
          <p:cNvSpPr/>
          <p:nvPr/>
        </p:nvSpPr>
        <p:spPr>
          <a:xfrm>
            <a:off x="5673848" y="1039347"/>
            <a:ext cx="3770488" cy="553998"/>
          </a:xfrm>
          <a:prstGeom prst="rect">
            <a:avLst/>
          </a:prstGeom>
        </p:spPr>
        <p:txBody>
          <a:bodyPr wrap="square">
            <a:spAutoFit/>
          </a:bodyPr>
          <a:lstStyle/>
          <a:p>
            <a:pPr algn="ctr"/>
            <a:r>
              <a:rPr lang="en-US" sz="1400" b="1" dirty="0" err="1">
                <a:solidFill>
                  <a:schemeClr val="tx2"/>
                </a:solidFill>
                <a:latin typeface="Times New Roman" panose="02020603050405020304" pitchFamily="18" charset="0"/>
                <a:cs typeface="Times New Roman" panose="02020603050405020304" pitchFamily="18" charset="0"/>
              </a:rPr>
              <a:t>Directeur</a:t>
            </a:r>
            <a:r>
              <a:rPr lang="en-US" sz="1400" b="1" dirty="0">
                <a:solidFill>
                  <a:schemeClr val="tx2"/>
                </a:solidFill>
                <a:latin typeface="Times New Roman" panose="02020603050405020304" pitchFamily="18" charset="0"/>
                <a:cs typeface="Times New Roman" panose="02020603050405020304" pitchFamily="18" charset="0"/>
              </a:rPr>
              <a:t> de </a:t>
            </a:r>
            <a:r>
              <a:rPr lang="en-US" sz="1400" b="1" dirty="0" err="1" smtClean="0">
                <a:solidFill>
                  <a:schemeClr val="tx2"/>
                </a:solidFill>
                <a:latin typeface="Times New Roman" panose="02020603050405020304" pitchFamily="18" charset="0"/>
                <a:cs typeface="Times New Roman" panose="02020603050405020304" pitchFamily="18" charset="0"/>
              </a:rPr>
              <a:t>thèse</a:t>
            </a:r>
            <a:r>
              <a:rPr lang="fr-FR" sz="1400" b="1" dirty="0" smtClean="0">
                <a:solidFill>
                  <a:schemeClr val="tx2"/>
                </a:solidFill>
                <a:latin typeface="Times New Roman" panose="02020603050405020304" pitchFamily="18" charset="0"/>
                <a:cs typeface="Times New Roman" panose="02020603050405020304" pitchFamily="18" charset="0"/>
              </a:rPr>
              <a:t>: </a:t>
            </a:r>
          </a:p>
          <a:p>
            <a:pPr algn="ctr"/>
            <a:r>
              <a:rPr lang="fr-FR" sz="1600" b="1" dirty="0" smtClean="0">
                <a:solidFill>
                  <a:schemeClr val="accent1">
                    <a:lumMod val="50000"/>
                  </a:schemeClr>
                </a:solidFill>
                <a:latin typeface="Century Gothic" panose="020B0502020202020204" pitchFamily="34" charset="0"/>
                <a:cs typeface="Times New Roman" panose="02020603050405020304" pitchFamily="18" charset="0"/>
              </a:rPr>
              <a:t>Prof</a:t>
            </a:r>
            <a:r>
              <a:rPr lang="fr-FR" sz="1600" b="1" dirty="0">
                <a:solidFill>
                  <a:schemeClr val="accent1">
                    <a:lumMod val="50000"/>
                  </a:schemeClr>
                </a:solidFill>
                <a:latin typeface="Century Gothic" panose="020B0502020202020204" pitchFamily="34" charset="0"/>
                <a:cs typeface="Times New Roman" panose="02020603050405020304" pitchFamily="18" charset="0"/>
              </a:rPr>
              <a:t>. </a:t>
            </a:r>
            <a:r>
              <a:rPr lang="fr-FR" sz="1600" b="1" dirty="0" err="1">
                <a:solidFill>
                  <a:schemeClr val="accent1">
                    <a:lumMod val="50000"/>
                  </a:schemeClr>
                </a:solidFill>
                <a:latin typeface="Century Gothic" panose="020B0502020202020204" pitchFamily="34" charset="0"/>
                <a:cs typeface="Times New Roman" panose="02020603050405020304" pitchFamily="18" charset="0"/>
              </a:rPr>
              <a:t>Abdelmonaime</a:t>
            </a:r>
            <a:r>
              <a:rPr lang="fr-FR" sz="1600" b="1" dirty="0">
                <a:solidFill>
                  <a:schemeClr val="accent1">
                    <a:lumMod val="50000"/>
                  </a:schemeClr>
                </a:solidFill>
                <a:latin typeface="Century Gothic" panose="020B0502020202020204" pitchFamily="34" charset="0"/>
                <a:cs typeface="Times New Roman" panose="02020603050405020304" pitchFamily="18" charset="0"/>
              </a:rPr>
              <a:t> </a:t>
            </a:r>
            <a:r>
              <a:rPr lang="fr-FR" sz="1600" b="1" dirty="0" smtClean="0">
                <a:solidFill>
                  <a:schemeClr val="accent1">
                    <a:lumMod val="50000"/>
                  </a:schemeClr>
                </a:solidFill>
                <a:latin typeface="Century Gothic" panose="020B0502020202020204" pitchFamily="34" charset="0"/>
                <a:cs typeface="Times New Roman" panose="02020603050405020304" pitchFamily="18" charset="0"/>
              </a:rPr>
              <a:t>LACHKAR</a:t>
            </a:r>
            <a:endParaRPr lang="fr-FR" sz="1600" b="1" dirty="0">
              <a:solidFill>
                <a:schemeClr val="accent1">
                  <a:lumMod val="50000"/>
                </a:schemeClr>
              </a:solidFill>
              <a:latin typeface="Century Gothic" panose="020B0502020202020204" pitchFamily="34" charset="0"/>
              <a:cs typeface="Times New Roman" panose="02020603050405020304" pitchFamily="18" charset="0"/>
            </a:endParaRPr>
          </a:p>
        </p:txBody>
      </p:sp>
      <p:sp>
        <p:nvSpPr>
          <p:cNvPr id="21" name="Rectangle 4"/>
          <p:cNvSpPr>
            <a:spLocks noChangeArrowheads="1"/>
          </p:cNvSpPr>
          <p:nvPr/>
        </p:nvSpPr>
        <p:spPr bwMode="auto">
          <a:xfrm>
            <a:off x="2848347" y="1552804"/>
            <a:ext cx="346534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fr-FR" sz="1400" b="1" dirty="0" smtClean="0">
                <a:solidFill>
                  <a:srgbClr val="44546A"/>
                </a:solidFill>
                <a:latin typeface="Times New Roman" panose="02020603050405020304" pitchFamily="18" charset="0"/>
                <a:cs typeface="Times New Roman" panose="02020603050405020304" pitchFamily="18" charset="0"/>
              </a:rPr>
              <a:t>Discipline </a:t>
            </a:r>
            <a:r>
              <a:rPr lang="fr-FR" sz="1400" b="1" dirty="0">
                <a:solidFill>
                  <a:srgbClr val="44546A"/>
                </a:solidFill>
                <a:latin typeface="Times New Roman" panose="02020603050405020304" pitchFamily="18" charset="0"/>
                <a:cs typeface="Times New Roman" panose="02020603050405020304" pitchFamily="18" charset="0"/>
              </a:rPr>
              <a:t>: Sciences de l’Ingénieur</a:t>
            </a:r>
          </a:p>
          <a:p>
            <a:pPr lvl="0" algn="ctr" eaLnBrk="0" fontAlgn="base" hangingPunct="0">
              <a:spcBef>
                <a:spcPct val="0"/>
              </a:spcBef>
              <a:spcAft>
                <a:spcPct val="0"/>
              </a:spcAft>
            </a:pPr>
            <a:r>
              <a:rPr lang="fr-FR" sz="1400" b="1" dirty="0">
                <a:solidFill>
                  <a:srgbClr val="44546A"/>
                </a:solidFill>
                <a:latin typeface="Times New Roman" panose="02020603050405020304" pitchFamily="18" charset="0"/>
                <a:cs typeface="Times New Roman" panose="02020603050405020304" pitchFamily="18" charset="0"/>
              </a:rPr>
              <a:t>Spécialité : </a:t>
            </a:r>
            <a:r>
              <a:rPr lang="fr-FR" sz="1400" b="1" dirty="0" smtClean="0">
                <a:solidFill>
                  <a:srgbClr val="44546A"/>
                </a:solidFill>
                <a:latin typeface="Times New Roman" panose="02020603050405020304" pitchFamily="18" charset="0"/>
                <a:cs typeface="Times New Roman" panose="02020603050405020304" pitchFamily="18" charset="0"/>
              </a:rPr>
              <a:t>Informatique</a:t>
            </a:r>
            <a:endParaRPr lang="fr-FR" sz="1400" b="1" dirty="0">
              <a:solidFill>
                <a:srgbClr val="44546A"/>
              </a:solidFill>
              <a:latin typeface="Times New Roman" panose="02020603050405020304" pitchFamily="18" charset="0"/>
              <a:cs typeface="Times New Roman" panose="02020603050405020304" pitchFamily="18" charset="0"/>
            </a:endParaRPr>
          </a:p>
        </p:txBody>
      </p:sp>
      <p:sp>
        <p:nvSpPr>
          <p:cNvPr id="2" name="Rectangle 1"/>
          <p:cNvSpPr/>
          <p:nvPr/>
        </p:nvSpPr>
        <p:spPr>
          <a:xfrm>
            <a:off x="2659469" y="3227959"/>
            <a:ext cx="3843103" cy="338554"/>
          </a:xfrm>
          <a:prstGeom prst="rect">
            <a:avLst/>
          </a:prstGeom>
        </p:spPr>
        <p:txBody>
          <a:bodyPr wrap="none">
            <a:spAutoFit/>
          </a:bodyPr>
          <a:lstStyle/>
          <a:p>
            <a:r>
              <a:rPr lang="fr-FR" altLang="fr-FR" sz="1600" dirty="0">
                <a:solidFill>
                  <a:schemeClr val="accent1">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Soutenue le 09 / 11 / 2019 -  Devant le jury :</a:t>
            </a:r>
            <a:endParaRPr lang="fr-FR" sz="1600" dirty="0">
              <a:solidFill>
                <a:schemeClr val="accent1">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Espace réservé du numéro de diapositive 2"/>
          <p:cNvSpPr>
            <a:spLocks noGrp="1"/>
          </p:cNvSpPr>
          <p:nvPr>
            <p:ph type="sldNum" sz="quarter" idx="12"/>
          </p:nvPr>
        </p:nvSpPr>
        <p:spPr/>
        <p:txBody>
          <a:bodyPr/>
          <a:lstStyle/>
          <a:p>
            <a:fld id="{75EDAB94-CD54-409F-8695-4F2B79843608}" type="slidenum">
              <a:rPr lang="fr-FR" smtClean="0"/>
              <a:t>55</a:t>
            </a:fld>
            <a:endParaRPr lang="fr-FR"/>
          </a:p>
        </p:txBody>
      </p:sp>
      <p:sp>
        <p:nvSpPr>
          <p:cNvPr id="16" name="Rectangle 1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22" name="Rectangle 21"/>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4380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6352" y="1473861"/>
            <a:ext cx="8881474" cy="2516073"/>
          </a:xfrm>
          <a:prstGeom prst="rect">
            <a:avLst/>
          </a:prstGeom>
        </p:spPr>
        <p:txBody>
          <a:bodyPr wrap="square">
            <a:spAutoFit/>
          </a:bodyPr>
          <a:lstStyle/>
          <a:p>
            <a:pPr marL="285750" lvl="1" indent="-285750" algn="just">
              <a:lnSpc>
                <a:spcPct val="150000"/>
              </a:lnSpc>
              <a:buFont typeface="Wingdings" panose="05000000000000000000" pitchFamily="2" charset="2"/>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MEDLINE</a:t>
            </a:r>
            <a:r>
              <a:rPr lang="fr-FR" sz="1500" dirty="0">
                <a:solidFill>
                  <a:schemeClr val="tx2">
                    <a:lumMod val="50000"/>
                  </a:schemeClr>
                </a:solidFill>
                <a:latin typeface="Georgia" panose="02040502050405020303" pitchFamily="18" charset="0"/>
                <a:cs typeface="Times New Roman" panose="02020603050405020304" pitchFamily="18" charset="0"/>
              </a:rPr>
              <a:t> la première et la principale ressource de fouille de texte biomédical. </a:t>
            </a:r>
            <a:endParaRPr lang="fr-FR" sz="1500" dirty="0" smtClean="0">
              <a:solidFill>
                <a:schemeClr val="tx2">
                  <a:lumMod val="50000"/>
                </a:schemeClr>
              </a:solidFill>
              <a:latin typeface="Georgia" panose="02040502050405020303" pitchFamily="18" charset="0"/>
              <a:cs typeface="Times New Roman" panose="02020603050405020304" pitchFamily="18" charset="0"/>
            </a:endParaRPr>
          </a:p>
          <a:p>
            <a:pPr marL="742950" lvl="2"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Des </a:t>
            </a:r>
            <a:r>
              <a:rPr lang="fr-FR" sz="1500" dirty="0">
                <a:solidFill>
                  <a:schemeClr val="tx2">
                    <a:lumMod val="50000"/>
                  </a:schemeClr>
                </a:solidFill>
                <a:latin typeface="Georgia" panose="02040502050405020303" pitchFamily="18" charset="0"/>
                <a:cs typeface="Times New Roman" panose="02020603050405020304" pitchFamily="18" charset="0"/>
              </a:rPr>
              <a:t>références bibliographiques sur des articles dans les sciences de la vie avec une concentration sur la biomédecine. </a:t>
            </a:r>
          </a:p>
          <a:p>
            <a:pPr marL="742950" lvl="2"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Gérée </a:t>
            </a:r>
            <a:r>
              <a:rPr lang="fr-FR" sz="1500" dirty="0">
                <a:solidFill>
                  <a:schemeClr val="tx2">
                    <a:lumMod val="50000"/>
                  </a:schemeClr>
                </a:solidFill>
                <a:latin typeface="Georgia" panose="02040502050405020303" pitchFamily="18" charset="0"/>
                <a:cs typeface="Times New Roman" panose="02020603050405020304" pitchFamily="18" charset="0"/>
              </a:rPr>
              <a:t>par la Bibliothèque </a:t>
            </a:r>
            <a:r>
              <a:rPr lang="fr-FR" sz="1500" dirty="0" smtClean="0">
                <a:solidFill>
                  <a:schemeClr val="tx2">
                    <a:lumMod val="50000"/>
                  </a:schemeClr>
                </a:solidFill>
                <a:latin typeface="Georgia" panose="02040502050405020303" pitchFamily="18" charset="0"/>
                <a:cs typeface="Times New Roman" panose="02020603050405020304" pitchFamily="18" charset="0"/>
              </a:rPr>
              <a:t>National </a:t>
            </a:r>
            <a:r>
              <a:rPr lang="fr-FR" sz="1500" dirty="0">
                <a:solidFill>
                  <a:schemeClr val="tx2">
                    <a:lumMod val="50000"/>
                  </a:schemeClr>
                </a:solidFill>
                <a:latin typeface="Georgia" panose="02040502050405020303" pitchFamily="18" charset="0"/>
                <a:cs typeface="Times New Roman" panose="02020603050405020304" pitchFamily="18" charset="0"/>
              </a:rPr>
              <a:t>de </a:t>
            </a:r>
            <a:r>
              <a:rPr lang="fr-FR" sz="1500" dirty="0" smtClean="0">
                <a:solidFill>
                  <a:schemeClr val="tx2">
                    <a:lumMod val="50000"/>
                  </a:schemeClr>
                </a:solidFill>
                <a:latin typeface="Georgia" panose="02040502050405020303" pitchFamily="18" charset="0"/>
                <a:cs typeface="Times New Roman" panose="02020603050405020304" pitchFamily="18" charset="0"/>
              </a:rPr>
              <a:t>Médecine </a:t>
            </a:r>
            <a:r>
              <a:rPr lang="fr-FR" sz="1500" dirty="0">
                <a:solidFill>
                  <a:schemeClr val="tx2">
                    <a:lumMod val="50000"/>
                  </a:schemeClr>
                </a:solidFill>
                <a:latin typeface="Georgia" panose="02040502050405020303" pitchFamily="18" charset="0"/>
                <a:cs typeface="Times New Roman" panose="02020603050405020304" pitchFamily="18" charset="0"/>
              </a:rPr>
              <a:t>(National Library of </a:t>
            </a:r>
            <a:r>
              <a:rPr lang="fr-FR" sz="1500" dirty="0" err="1">
                <a:solidFill>
                  <a:schemeClr val="tx2">
                    <a:lumMod val="50000"/>
                  </a:schemeClr>
                </a:solidFill>
                <a:latin typeface="Georgia" panose="02040502050405020303" pitchFamily="18" charset="0"/>
                <a:cs typeface="Times New Roman" panose="02020603050405020304" pitchFamily="18" charset="0"/>
              </a:rPr>
              <a:t>Medicine</a:t>
            </a:r>
            <a:r>
              <a:rPr lang="fr-FR" sz="1500" dirty="0">
                <a:solidFill>
                  <a:schemeClr val="tx2">
                    <a:lumMod val="50000"/>
                  </a:schemeClr>
                </a:solidFill>
                <a:latin typeface="Georgia" panose="02040502050405020303" pitchFamily="18" charset="0"/>
                <a:cs typeface="Times New Roman" panose="02020603050405020304" pitchFamily="18" charset="0"/>
              </a:rPr>
              <a:t> - </a:t>
            </a:r>
            <a:r>
              <a:rPr lang="fr-FR" sz="1500" dirty="0" smtClean="0">
                <a:solidFill>
                  <a:schemeClr val="tx2">
                    <a:lumMod val="50000"/>
                  </a:schemeClr>
                </a:solidFill>
                <a:latin typeface="Georgia" panose="02040502050405020303" pitchFamily="18" charset="0"/>
                <a:cs typeface="Times New Roman" panose="02020603050405020304" pitchFamily="18" charset="0"/>
              </a:rPr>
              <a:t>NLM – US)</a:t>
            </a:r>
          </a:p>
          <a:p>
            <a:pPr marL="742950" lvl="2"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Plus </a:t>
            </a:r>
            <a:r>
              <a:rPr lang="fr-FR" sz="1500" dirty="0">
                <a:solidFill>
                  <a:schemeClr val="tx2">
                    <a:lumMod val="50000"/>
                  </a:schemeClr>
                </a:solidFill>
                <a:latin typeface="Georgia" panose="02040502050405020303" pitchFamily="18" charset="0"/>
                <a:cs typeface="Times New Roman" panose="02020603050405020304" pitchFamily="18" charset="0"/>
              </a:rPr>
              <a:t>de 30 millions de références publiées </a:t>
            </a:r>
            <a:r>
              <a:rPr lang="fr-FR" sz="1500" dirty="0" smtClean="0">
                <a:solidFill>
                  <a:schemeClr val="tx2">
                    <a:lumMod val="50000"/>
                  </a:schemeClr>
                </a:solidFill>
                <a:latin typeface="Georgia" panose="02040502050405020303" pitchFamily="18" charset="0"/>
                <a:cs typeface="Times New Roman" panose="02020603050405020304" pitchFamily="18" charset="0"/>
              </a:rPr>
              <a:t>depuis </a:t>
            </a:r>
            <a:r>
              <a:rPr lang="fr-FR" sz="1500" dirty="0">
                <a:solidFill>
                  <a:schemeClr val="tx2">
                    <a:lumMod val="50000"/>
                  </a:schemeClr>
                </a:solidFill>
                <a:latin typeface="Georgia" panose="02040502050405020303" pitchFamily="18" charset="0"/>
                <a:cs typeface="Times New Roman" panose="02020603050405020304" pitchFamily="18" charset="0"/>
              </a:rPr>
              <a:t>1946 </a:t>
            </a:r>
            <a:r>
              <a:rPr lang="fr-FR" sz="1500" dirty="0" smtClean="0">
                <a:solidFill>
                  <a:schemeClr val="tx2">
                    <a:lumMod val="50000"/>
                  </a:schemeClr>
                </a:solidFill>
                <a:latin typeface="Georgia" panose="02040502050405020303" pitchFamily="18" charset="0"/>
                <a:cs typeface="Times New Roman" panose="02020603050405020304" pitchFamily="18" charset="0"/>
              </a:rPr>
              <a:t>dans </a:t>
            </a:r>
            <a:r>
              <a:rPr lang="fr-FR" sz="1500" dirty="0">
                <a:solidFill>
                  <a:schemeClr val="tx2">
                    <a:lumMod val="50000"/>
                  </a:schemeClr>
                </a:solidFill>
                <a:latin typeface="Georgia" panose="02040502050405020303" pitchFamily="18" charset="0"/>
                <a:cs typeface="Times New Roman" panose="02020603050405020304" pitchFamily="18" charset="0"/>
              </a:rPr>
              <a:t>plus de 5 500 </a:t>
            </a:r>
            <a:r>
              <a:rPr lang="fr-FR" sz="1500" dirty="0" smtClean="0">
                <a:solidFill>
                  <a:schemeClr val="tx2">
                    <a:lumMod val="50000"/>
                  </a:schemeClr>
                </a:solidFill>
                <a:latin typeface="Georgia" panose="02040502050405020303" pitchFamily="18" charset="0"/>
                <a:cs typeface="Times New Roman" panose="02020603050405020304" pitchFamily="18" charset="0"/>
              </a:rPr>
              <a:t>revues, obtenues à travers le moteur de recherche </a:t>
            </a:r>
            <a:r>
              <a:rPr lang="fr-FR" sz="1500" b="1" i="1" dirty="0" err="1">
                <a:solidFill>
                  <a:schemeClr val="accent5">
                    <a:lumMod val="50000"/>
                  </a:schemeClr>
                </a:solidFill>
                <a:latin typeface="Georgia" panose="02040502050405020303" pitchFamily="18" charset="0"/>
                <a:cs typeface="Times New Roman" panose="02020603050405020304" pitchFamily="18" charset="0"/>
              </a:rPr>
              <a:t>PubMed</a:t>
            </a:r>
            <a:r>
              <a:rPr lang="fr-FR" sz="1500" b="1" i="1" dirty="0" smtClean="0">
                <a:solidFill>
                  <a:schemeClr val="tx2">
                    <a:lumMod val="50000"/>
                  </a:schemeClr>
                </a:solidFill>
                <a:latin typeface="Georgia" panose="02040502050405020303" pitchFamily="18" charset="0"/>
                <a:cs typeface="Times New Roman" panose="02020603050405020304" pitchFamily="18" charset="0"/>
              </a:rPr>
              <a:t>,</a:t>
            </a:r>
          </a:p>
          <a:p>
            <a:pPr marL="285750" lvl="1" indent="-285750" algn="just">
              <a:lnSpc>
                <a:spcPct val="150000"/>
              </a:lnSpc>
              <a:buFont typeface="Wingdings" panose="05000000000000000000" pitchFamily="2" charset="2"/>
              <a:buChar char="§"/>
            </a:pPr>
            <a:r>
              <a:rPr lang="fr-FR" sz="1500" dirty="0" smtClean="0">
                <a:solidFill>
                  <a:schemeClr val="tx2">
                    <a:lumMod val="50000"/>
                  </a:schemeClr>
                </a:solidFill>
                <a:latin typeface="Georgia" panose="02040502050405020303" pitchFamily="18" charset="0"/>
                <a:cs typeface="Times New Roman" panose="02020603050405020304" pitchFamily="18" charset="0"/>
              </a:rPr>
              <a:t>Sous-ensembles de citations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MEDLINE</a:t>
            </a:r>
            <a:r>
              <a:rPr lang="fr-FR" sz="1500" dirty="0" smtClean="0">
                <a:solidFill>
                  <a:schemeClr val="tx2">
                    <a:lumMod val="50000"/>
                  </a:schemeClr>
                </a:solidFill>
                <a:latin typeface="Georgia" panose="02040502050405020303" pitchFamily="18" charset="0"/>
                <a:cs typeface="Times New Roman" panose="02020603050405020304" pitchFamily="18" charset="0"/>
              </a:rPr>
              <a:t> dans les archives d'évaluations des communautés</a:t>
            </a:r>
          </a:p>
        </p:txBody>
      </p:sp>
      <p:sp>
        <p:nvSpPr>
          <p:cNvPr id="12" name="Rectangle 11"/>
          <p:cNvSpPr/>
          <p:nvPr/>
        </p:nvSpPr>
        <p:spPr>
          <a:xfrm>
            <a:off x="226351" y="4505829"/>
            <a:ext cx="8881475" cy="1823576"/>
          </a:xfrm>
          <a:prstGeom prst="rect">
            <a:avLst/>
          </a:prstGeom>
        </p:spPr>
        <p:txBody>
          <a:bodyPr wrap="square">
            <a:spAutoFit/>
          </a:bodyPr>
          <a:lstStyle/>
          <a:p>
            <a:pPr marL="285750" lvl="1"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Système de langage médical unifié – </a:t>
            </a:r>
            <a:r>
              <a:rPr lang="fr-FR" sz="1500" dirty="0" err="1">
                <a:solidFill>
                  <a:schemeClr val="tx2">
                    <a:lumMod val="50000"/>
                  </a:schemeClr>
                </a:solidFill>
                <a:latin typeface="Georgia" panose="02040502050405020303" pitchFamily="18" charset="0"/>
                <a:cs typeface="Times New Roman" panose="02020603050405020304" pitchFamily="18" charset="0"/>
              </a:rPr>
              <a:t>Unified</a:t>
            </a:r>
            <a:r>
              <a:rPr lang="fr-FR" sz="1500" dirty="0">
                <a:solidFill>
                  <a:schemeClr val="tx2">
                    <a:lumMod val="50000"/>
                  </a:schemeClr>
                </a:solidFill>
                <a:latin typeface="Georgia" panose="02040502050405020303" pitchFamily="18" charset="0"/>
                <a:cs typeface="Times New Roman" panose="02020603050405020304" pitchFamily="18" charset="0"/>
              </a:rPr>
              <a:t> </a:t>
            </a:r>
            <a:r>
              <a:rPr lang="fr-FR" sz="1500" dirty="0" err="1">
                <a:solidFill>
                  <a:schemeClr val="tx2">
                    <a:lumMod val="50000"/>
                  </a:schemeClr>
                </a:solidFill>
                <a:latin typeface="Georgia" panose="02040502050405020303" pitchFamily="18" charset="0"/>
                <a:cs typeface="Times New Roman" panose="02020603050405020304" pitchFamily="18" charset="0"/>
              </a:rPr>
              <a:t>Medical</a:t>
            </a:r>
            <a:r>
              <a:rPr lang="fr-FR" sz="1500" dirty="0">
                <a:solidFill>
                  <a:schemeClr val="tx2">
                    <a:lumMod val="50000"/>
                  </a:schemeClr>
                </a:solidFill>
                <a:latin typeface="Georgia" panose="02040502050405020303" pitchFamily="18" charset="0"/>
                <a:cs typeface="Times New Roman" panose="02020603050405020304" pitchFamily="18" charset="0"/>
              </a:rPr>
              <a:t> </a:t>
            </a:r>
            <a:r>
              <a:rPr lang="fr-FR" sz="1500" dirty="0" err="1">
                <a:solidFill>
                  <a:schemeClr val="tx2">
                    <a:lumMod val="50000"/>
                  </a:schemeClr>
                </a:solidFill>
                <a:latin typeface="Georgia" panose="02040502050405020303" pitchFamily="18" charset="0"/>
                <a:cs typeface="Times New Roman" panose="02020603050405020304" pitchFamily="18" charset="0"/>
              </a:rPr>
              <a:t>Language</a:t>
            </a:r>
            <a:r>
              <a:rPr lang="fr-FR" sz="1500" dirty="0">
                <a:solidFill>
                  <a:schemeClr val="tx2">
                    <a:lumMod val="50000"/>
                  </a:schemeClr>
                </a:solidFill>
                <a:latin typeface="Georgia" panose="02040502050405020303" pitchFamily="18" charset="0"/>
                <a:cs typeface="Times New Roman" panose="02020603050405020304" pitchFamily="18" charset="0"/>
              </a:rPr>
              <a:t> System </a:t>
            </a:r>
            <a:r>
              <a:rPr lang="fr-FR" sz="1500" b="1" i="1" dirty="0">
                <a:solidFill>
                  <a:schemeClr val="tx2">
                    <a:lumMod val="50000"/>
                  </a:schemeClr>
                </a:solidFill>
                <a:latin typeface="Georgia" panose="02040502050405020303" pitchFamily="18" charset="0"/>
                <a:cs typeface="Times New Roman" panose="02020603050405020304" pitchFamily="18" charset="0"/>
              </a:rPr>
              <a:t>(</a:t>
            </a:r>
            <a:r>
              <a:rPr lang="fr-FR" sz="1500" b="1" i="1" dirty="0">
                <a:solidFill>
                  <a:schemeClr val="accent5">
                    <a:lumMod val="50000"/>
                  </a:schemeClr>
                </a:solidFill>
                <a:latin typeface="Georgia" panose="02040502050405020303" pitchFamily="18" charset="0"/>
                <a:cs typeface="Times New Roman" panose="02020603050405020304" pitchFamily="18" charset="0"/>
              </a:rPr>
              <a:t>UMLS</a:t>
            </a:r>
            <a:r>
              <a:rPr lang="fr-FR" sz="1500" b="1" i="1" dirty="0">
                <a:solidFill>
                  <a:schemeClr val="tx2">
                    <a:lumMod val="50000"/>
                  </a:schemeClr>
                </a:solidFill>
                <a:latin typeface="Georgia" panose="02040502050405020303" pitchFamily="18" charset="0"/>
                <a:cs typeface="Times New Roman" panose="02020603050405020304" pitchFamily="18" charset="0"/>
              </a:rPr>
              <a:t>) [</a:t>
            </a:r>
            <a:r>
              <a:rPr lang="fr-FR" sz="1500" b="1" i="1" dirty="0">
                <a:solidFill>
                  <a:schemeClr val="accent5">
                    <a:lumMod val="50000"/>
                  </a:schemeClr>
                </a:solidFill>
                <a:latin typeface="Georgia" panose="02040502050405020303" pitchFamily="18" charset="0"/>
                <a:cs typeface="Times New Roman" panose="02020603050405020304" pitchFamily="18" charset="0"/>
              </a:rPr>
              <a:t>NLM</a:t>
            </a:r>
            <a:r>
              <a:rPr lang="fr-FR" sz="1500" b="1" i="1" dirty="0">
                <a:solidFill>
                  <a:schemeClr val="tx2">
                    <a:lumMod val="50000"/>
                  </a:schemeClr>
                </a:solidFill>
                <a:latin typeface="Georgia" panose="02040502050405020303" pitchFamily="18" charset="0"/>
                <a:cs typeface="Times New Roman" panose="02020603050405020304" pitchFamily="18" charset="0"/>
              </a:rPr>
              <a:t>]</a:t>
            </a:r>
            <a:r>
              <a:rPr lang="fr-FR" sz="1500" dirty="0">
                <a:solidFill>
                  <a:schemeClr val="tx2">
                    <a:lumMod val="50000"/>
                  </a:schemeClr>
                </a:solidFill>
                <a:latin typeface="Georgia" panose="02040502050405020303" pitchFamily="18" charset="0"/>
                <a:cs typeface="Times New Roman" panose="02020603050405020304" pitchFamily="18" charset="0"/>
              </a:rPr>
              <a:t>.</a:t>
            </a:r>
          </a:p>
          <a:p>
            <a:pPr marL="742950" lvl="3"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Plus de 100 dictionnaires, terminologies et ontologies dans son </a:t>
            </a:r>
            <a:r>
              <a:rPr lang="fr-FR" sz="1500" dirty="0" err="1">
                <a:solidFill>
                  <a:schemeClr val="tx2">
                    <a:lumMod val="50000"/>
                  </a:schemeClr>
                </a:solidFill>
                <a:latin typeface="Georgia" panose="02040502050405020303" pitchFamily="18" charset="0"/>
                <a:cs typeface="Times New Roman" panose="02020603050405020304" pitchFamily="18" charset="0"/>
              </a:rPr>
              <a:t>Métathesaurus</a:t>
            </a:r>
            <a:r>
              <a:rPr lang="fr-FR" sz="1500" dirty="0">
                <a:solidFill>
                  <a:schemeClr val="tx2">
                    <a:lumMod val="50000"/>
                  </a:schemeClr>
                </a:solidFill>
                <a:latin typeface="Georgia" panose="02040502050405020303" pitchFamily="18" charset="0"/>
                <a:cs typeface="Times New Roman" panose="02020603050405020304" pitchFamily="18" charset="0"/>
              </a:rPr>
              <a:t>,</a:t>
            </a:r>
          </a:p>
          <a:p>
            <a:pPr marL="742950" lvl="3"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Un réseau sémantique qui représente les relations entre les </a:t>
            </a:r>
            <a:r>
              <a:rPr lang="fr-FR" sz="1500" dirty="0" smtClean="0">
                <a:solidFill>
                  <a:schemeClr val="tx2">
                    <a:lumMod val="50000"/>
                  </a:schemeClr>
                </a:solidFill>
                <a:latin typeface="Georgia" panose="02040502050405020303" pitchFamily="18" charset="0"/>
                <a:cs typeface="Times New Roman" panose="02020603050405020304" pitchFamily="18" charset="0"/>
              </a:rPr>
              <a:t>éléments </a:t>
            </a:r>
            <a:r>
              <a:rPr lang="fr-FR" sz="1500" dirty="0">
                <a:solidFill>
                  <a:schemeClr val="tx2">
                    <a:lumMod val="50000"/>
                  </a:schemeClr>
                </a:solidFill>
                <a:latin typeface="Georgia" panose="02040502050405020303" pitchFamily="18" charset="0"/>
                <a:cs typeface="Times New Roman" panose="02020603050405020304" pitchFamily="18" charset="0"/>
              </a:rPr>
              <a:t>de </a:t>
            </a:r>
            <a:r>
              <a:rPr lang="fr-FR" sz="1500" dirty="0" err="1">
                <a:solidFill>
                  <a:schemeClr val="tx2">
                    <a:lumMod val="50000"/>
                  </a:schemeClr>
                </a:solidFill>
                <a:latin typeface="Georgia" panose="02040502050405020303" pitchFamily="18" charset="0"/>
                <a:cs typeface="Times New Roman" panose="02020603050405020304" pitchFamily="18" charset="0"/>
              </a:rPr>
              <a:t>Metathesaurus</a:t>
            </a:r>
            <a:r>
              <a:rPr lang="fr-FR" sz="1500" dirty="0">
                <a:solidFill>
                  <a:schemeClr val="tx2">
                    <a:lumMod val="50000"/>
                  </a:schemeClr>
                </a:solidFill>
                <a:latin typeface="Georgia" panose="02040502050405020303" pitchFamily="18" charset="0"/>
                <a:cs typeface="Times New Roman" panose="02020603050405020304" pitchFamily="18" charset="0"/>
              </a:rPr>
              <a:t>,</a:t>
            </a:r>
          </a:p>
          <a:p>
            <a:pPr marL="742950" lvl="3"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Un lexique contenant des informations lexicographiques sur les termes biomédicaux,</a:t>
            </a:r>
          </a:p>
          <a:p>
            <a:pPr marL="285750" lvl="1" indent="-285750" algn="just">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NLM fournit plus de 200 </a:t>
            </a:r>
            <a:r>
              <a:rPr lang="fr-FR" sz="1500" dirty="0" smtClean="0">
                <a:solidFill>
                  <a:schemeClr val="tx2">
                    <a:lumMod val="50000"/>
                  </a:schemeClr>
                </a:solidFill>
                <a:latin typeface="Georgia" panose="02040502050405020303" pitchFamily="18" charset="0"/>
                <a:cs typeface="Times New Roman" panose="02020603050405020304" pitchFamily="18" charset="0"/>
              </a:rPr>
              <a:t>ressources </a:t>
            </a:r>
            <a:r>
              <a:rPr lang="fr-FR" sz="1500" dirty="0">
                <a:solidFill>
                  <a:schemeClr val="tx2">
                    <a:lumMod val="50000"/>
                  </a:schemeClr>
                </a:solidFill>
                <a:latin typeface="Georgia" panose="02040502050405020303" pitchFamily="18" charset="0"/>
                <a:cs typeface="Times New Roman" panose="02020603050405020304" pitchFamily="18" charset="0"/>
              </a:rPr>
              <a:t>de connaissances et outils </a:t>
            </a:r>
            <a:r>
              <a:rPr lang="fr-FR" sz="1500" dirty="0" smtClean="0">
                <a:solidFill>
                  <a:schemeClr val="tx2">
                    <a:lumMod val="50000"/>
                  </a:schemeClr>
                </a:solidFill>
                <a:latin typeface="Georgia" panose="02040502050405020303" pitchFamily="18" charset="0"/>
                <a:cs typeface="Times New Roman" panose="02020603050405020304" pitchFamily="18" charset="0"/>
              </a:rPr>
              <a:t>utilisés dans la </a:t>
            </a:r>
            <a:r>
              <a:rPr lang="fr-FR" sz="1500" dirty="0">
                <a:solidFill>
                  <a:schemeClr val="tx2">
                    <a:lumMod val="50000"/>
                  </a:schemeClr>
                </a:solidFill>
                <a:latin typeface="Georgia" panose="02040502050405020303" pitchFamily="18" charset="0"/>
                <a:cs typeface="Times New Roman" panose="02020603050405020304" pitchFamily="18" charset="0"/>
              </a:rPr>
              <a:t>fouille de texte.</a:t>
            </a:r>
          </a:p>
        </p:txBody>
      </p:sp>
      <p:sp>
        <p:nvSpPr>
          <p:cNvPr id="13" name="Rectangle à coins arrondis 12"/>
          <p:cNvSpPr/>
          <p:nvPr/>
        </p:nvSpPr>
        <p:spPr>
          <a:xfrm>
            <a:off x="311213" y="4072250"/>
            <a:ext cx="3853869" cy="400568"/>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accent5">
                    <a:lumMod val="50000"/>
                  </a:schemeClr>
                </a:solidFill>
                <a:latin typeface="Georgia" panose="02040502050405020303" pitchFamily="18" charset="0"/>
                <a:cs typeface="Times New Roman" panose="02020603050405020304" pitchFamily="18" charset="0"/>
              </a:rPr>
              <a:t>Ressources de Connaissances Externes</a:t>
            </a:r>
          </a:p>
        </p:txBody>
      </p:sp>
      <p:sp>
        <p:nvSpPr>
          <p:cNvPr id="19" name="Rectangle à coins arrondis 18"/>
          <p:cNvSpPr/>
          <p:nvPr/>
        </p:nvSpPr>
        <p:spPr>
          <a:xfrm>
            <a:off x="311213" y="1075262"/>
            <a:ext cx="998604" cy="336372"/>
          </a:xfrm>
          <a:prstGeom prst="roundRect">
            <a:avLst/>
          </a:prstGeom>
          <a:solidFill>
            <a:schemeClr val="bg1">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accent5">
                    <a:lumMod val="50000"/>
                  </a:schemeClr>
                </a:solidFill>
                <a:latin typeface="Georgia" panose="02040502050405020303" pitchFamily="18" charset="0"/>
                <a:cs typeface="Times New Roman" panose="02020603050405020304" pitchFamily="18" charset="0"/>
              </a:rPr>
              <a:t>Corpus</a:t>
            </a:r>
          </a:p>
        </p:txBody>
      </p:sp>
      <p:sp>
        <p:nvSpPr>
          <p:cNvPr id="18" name="Rectangle 17"/>
          <p:cNvSpPr/>
          <p:nvPr/>
        </p:nvSpPr>
        <p:spPr>
          <a:xfrm>
            <a:off x="4585881" y="0"/>
            <a:ext cx="4534307" cy="3879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MA"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Introduction &amp; Contexte Général</a:t>
            </a:r>
          </a:p>
        </p:txBody>
      </p:sp>
      <p:sp>
        <p:nvSpPr>
          <p:cNvPr id="20" name="Rectangle 19"/>
          <p:cNvSpPr/>
          <p:nvPr/>
        </p:nvSpPr>
        <p:spPr>
          <a:xfrm>
            <a:off x="-25" y="-1"/>
            <a:ext cx="4585905" cy="38792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endParaRPr lang="en-US" sz="1200" dirty="0">
              <a:latin typeface="Georgia" panose="02040502050405020303" pitchFamily="18" charset="0"/>
              <a:cs typeface="Times New Roman" panose="02020603050405020304" pitchFamily="18" charset="0"/>
            </a:endParaRPr>
          </a:p>
        </p:txBody>
      </p:sp>
      <p:sp>
        <p:nvSpPr>
          <p:cNvPr id="21" name="Rectangle 20"/>
          <p:cNvSpPr/>
          <p:nvPr/>
        </p:nvSpPr>
        <p:spPr>
          <a:xfrm>
            <a:off x="1" y="387926"/>
            <a:ext cx="9120188" cy="429491"/>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200" dirty="0">
                <a:solidFill>
                  <a:schemeClr val="bg1">
                    <a:lumMod val="85000"/>
                  </a:schemeClr>
                </a:solidFill>
                <a:latin typeface="Georgia" panose="02040502050405020303" pitchFamily="18" charset="0"/>
                <a:cs typeface="Times New Roman" panose="02020603050405020304" pitchFamily="18" charset="0"/>
              </a:rPr>
              <a:t>Fouille de Texte Biomédicale                </a:t>
            </a:r>
            <a:r>
              <a:rPr lang="fr-FR" sz="1200" dirty="0" smtClean="0">
                <a:solidFill>
                  <a:schemeClr val="bg1">
                    <a:lumMod val="85000"/>
                  </a:schemeClr>
                </a:solidFill>
                <a:latin typeface="Georgia" panose="02040502050405020303" pitchFamily="18" charset="0"/>
                <a:cs typeface="Times New Roman" panose="02020603050405020304" pitchFamily="18" charset="0"/>
              </a:rPr>
              <a:t>    </a:t>
            </a:r>
            <a:r>
              <a:rPr lang="fr-FR" sz="1200" dirty="0">
                <a:solidFill>
                  <a:schemeClr val="bg1">
                    <a:lumMod val="85000"/>
                  </a:schemeClr>
                </a:solidFill>
                <a:latin typeface="Georgia" panose="02040502050405020303" pitchFamily="18" charset="0"/>
                <a:cs typeface="Times New Roman" panose="02020603050405020304" pitchFamily="18" charset="0"/>
              </a:rPr>
              <a:t>Objectif et Contexte de l’Étude       </a:t>
            </a:r>
            <a:r>
              <a:rPr lang="fr-FR" sz="1200" dirty="0" smtClean="0">
                <a:solidFill>
                  <a:schemeClr val="bg1">
                    <a:lumMod val="85000"/>
                  </a:schemeClr>
                </a:solidFill>
                <a:latin typeface="Georgia" panose="02040502050405020303" pitchFamily="18" charset="0"/>
                <a:cs typeface="Times New Roman" panose="02020603050405020304" pitchFamily="18" charset="0"/>
              </a:rPr>
              <a:t>  </a:t>
            </a:r>
            <a:r>
              <a:rPr lang="fr-FR" sz="1200" b="1" dirty="0" smtClean="0">
                <a:solidFill>
                  <a:schemeClr val="bg1">
                    <a:lumMod val="85000"/>
                  </a:schemeClr>
                </a:solidFill>
                <a:latin typeface="Georgia" panose="02040502050405020303" pitchFamily="18" charset="0"/>
                <a:cs typeface="Times New Roman" panose="02020603050405020304" pitchFamily="18" charset="0"/>
              </a:rPr>
              <a:t>     </a:t>
            </a:r>
            <a:r>
              <a:rPr lang="fr-FR" sz="1300" b="1" dirty="0">
                <a:solidFill>
                  <a:schemeClr val="bg1"/>
                </a:solidFill>
                <a:latin typeface="Georgia" panose="02040502050405020303" pitchFamily="18" charset="0"/>
                <a:cs typeface="Times New Roman" panose="02020603050405020304" pitchFamily="18" charset="0"/>
              </a:rPr>
              <a:t>Ressources pour fouille du texte biomédical </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6</a:t>
            </a:fld>
            <a:endParaRPr lang="fr-FR"/>
          </a:p>
        </p:txBody>
      </p:sp>
      <p:sp>
        <p:nvSpPr>
          <p:cNvPr id="10" name="Rectangle 9"/>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5" name="Rectangle 14"/>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85930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2420" y="5090234"/>
            <a:ext cx="8886388" cy="784830"/>
          </a:xfrm>
          <a:prstGeom prst="rect">
            <a:avLst/>
          </a:prstGeom>
        </p:spPr>
        <p:txBody>
          <a:bodyPr wrap="square">
            <a:spAutoFit/>
          </a:bodyPr>
          <a:lstStyle/>
          <a:p>
            <a:pPr marL="285750" lvl="1" indent="-285750">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La plupart des méthodes de représentation de documents reposent </a:t>
            </a:r>
            <a:r>
              <a:rPr lang="fr-FR" sz="1500" dirty="0" smtClean="0">
                <a:solidFill>
                  <a:schemeClr val="tx2">
                    <a:lumMod val="50000"/>
                  </a:schemeClr>
                </a:solidFill>
                <a:latin typeface="Georgia" panose="02040502050405020303" pitchFamily="18" charset="0"/>
                <a:cs typeface="Times New Roman" panose="02020603050405020304" pitchFamily="18" charset="0"/>
              </a:rPr>
              <a:t>sur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BoW</a:t>
            </a:r>
            <a:r>
              <a:rPr lang="fr-FR" sz="1500" dirty="0">
                <a:solidFill>
                  <a:schemeClr val="tx2">
                    <a:lumMod val="50000"/>
                  </a:schemeClr>
                </a:solidFill>
                <a:latin typeface="Georgia" panose="02040502050405020303" pitchFamily="18" charset="0"/>
                <a:cs typeface="Times New Roman" panose="02020603050405020304" pitchFamily="18" charset="0"/>
              </a:rPr>
              <a:t> .</a:t>
            </a:r>
          </a:p>
          <a:p>
            <a:pPr marL="285750" lvl="1" indent="-285750">
              <a:lnSpc>
                <a:spcPct val="150000"/>
              </a:lnSpc>
              <a:buFont typeface="Wingdings" panose="05000000000000000000" pitchFamily="2" charset="2"/>
              <a:buChar char="§"/>
            </a:pPr>
            <a:r>
              <a:rPr lang="fr-FR" sz="1500" dirty="0">
                <a:solidFill>
                  <a:schemeClr val="tx2">
                    <a:lumMod val="50000"/>
                  </a:schemeClr>
                </a:solidFill>
                <a:latin typeface="Georgia" panose="02040502050405020303" pitchFamily="18" charset="0"/>
                <a:cs typeface="Times New Roman" panose="02020603050405020304" pitchFamily="18" charset="0"/>
              </a:rPr>
              <a:t>La représentation des documents passe par une étape de reconnaissance des entités nommées.</a:t>
            </a:r>
          </a:p>
        </p:txBody>
      </p:sp>
      <p:sp>
        <p:nvSpPr>
          <p:cNvPr id="15" name="Rectangle 14"/>
          <p:cNvSpPr/>
          <p:nvPr/>
        </p:nvSpPr>
        <p:spPr>
          <a:xfrm>
            <a:off x="-1" y="414922"/>
            <a:ext cx="9120189" cy="6986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400" dirty="0">
                <a:solidFill>
                  <a:schemeClr val="bg1">
                    <a:lumMod val="85000"/>
                  </a:schemeClr>
                </a:solidFill>
                <a:latin typeface="Georgia" panose="02040502050405020303" pitchFamily="18" charset="0"/>
                <a:cs typeface="Times New Roman" panose="02020603050405020304" pitchFamily="18" charset="0"/>
              </a:rPr>
              <a:t>Reconnaissance des Entités Nommées Biomédicales</a:t>
            </a:r>
          </a:p>
          <a:p>
            <a:pPr lvl="0"/>
            <a:r>
              <a:rPr lang="fr-FR" sz="1400" dirty="0">
                <a:solidFill>
                  <a:schemeClr val="bg1">
                    <a:lumMod val="85000"/>
                  </a:schemeClr>
                </a:solidFill>
                <a:latin typeface="Georgia" panose="02040502050405020303" pitchFamily="18" charset="0"/>
                <a:cs typeface="Times New Roman" panose="02020603050405020304" pitchFamily="18" charset="0"/>
              </a:rPr>
              <a:t>Résolution de l’Ambigüité dans la Représentation Conceptuelle</a:t>
            </a:r>
          </a:p>
          <a:p>
            <a:pPr lvl="0"/>
            <a:r>
              <a:rPr lang="fr-FR" sz="1400" dirty="0">
                <a:solidFill>
                  <a:schemeClr val="bg1">
                    <a:lumMod val="85000"/>
                  </a:schemeClr>
                </a:solidFill>
                <a:latin typeface="Georgia" panose="02040502050405020303" pitchFamily="18" charset="0"/>
                <a:cs typeface="Times New Roman" panose="02020603050405020304" pitchFamily="18" charset="0"/>
              </a:rPr>
              <a:t>Enrichissement Sémantique du Texte Court : Web-</a:t>
            </a:r>
            <a:r>
              <a:rPr lang="fr-FR" sz="1400" dirty="0" err="1">
                <a:solidFill>
                  <a:schemeClr val="bg1">
                    <a:lumMod val="85000"/>
                  </a:schemeClr>
                </a:solidFill>
                <a:latin typeface="Georgia" panose="02040502050405020303" pitchFamily="18" charset="0"/>
                <a:cs typeface="Times New Roman" panose="02020603050405020304" pitchFamily="18" charset="0"/>
              </a:rPr>
              <a:t>Kernel</a:t>
            </a:r>
            <a:endParaRPr lang="fr-FR" sz="1400" dirty="0">
              <a:solidFill>
                <a:schemeClr val="bg1">
                  <a:lumMod val="85000"/>
                </a:schemeClr>
              </a:solidFill>
              <a:latin typeface="Georgia" panose="02040502050405020303" pitchFamily="18" charset="0"/>
              <a:cs typeface="Times New Roman" panose="02020603050405020304" pitchFamily="18" charset="0"/>
            </a:endParaRPr>
          </a:p>
        </p:txBody>
      </p:sp>
      <p:sp>
        <p:nvSpPr>
          <p:cNvPr id="10" name="Rectangle 9"/>
          <p:cNvSpPr/>
          <p:nvPr/>
        </p:nvSpPr>
        <p:spPr>
          <a:xfrm>
            <a:off x="0" y="-1"/>
            <a:ext cx="9120189" cy="4311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a:solidFill>
                  <a:schemeClr val="accent5">
                    <a:lumMod val="50000"/>
                  </a:schemeClr>
                </a:solidFill>
                <a:latin typeface="Georgia" panose="02040502050405020303" pitchFamily="18" charset="0"/>
                <a:ea typeface="Tahoma" panose="020B0604030504040204" pitchFamily="34" charset="0"/>
                <a:cs typeface="Times New Roman" panose="02020603050405020304" pitchFamily="18" charset="0"/>
              </a:rPr>
              <a:t>Représentation et Conceptualisation du texte biomédicale</a:t>
            </a:r>
          </a:p>
        </p:txBody>
      </p:sp>
      <p:sp>
        <p:nvSpPr>
          <p:cNvPr id="16" name="Rogner un rectangle à un seul coin 15"/>
          <p:cNvSpPr/>
          <p:nvPr/>
        </p:nvSpPr>
        <p:spPr>
          <a:xfrm>
            <a:off x="1161702" y="2388640"/>
            <a:ext cx="6022238" cy="443247"/>
          </a:xfrm>
          <a:prstGeom prst="snip1Rect">
            <a:avLst>
              <a:gd name="adj" fmla="val 19285"/>
            </a:avLst>
          </a:prstGeom>
          <a:solidFill>
            <a:schemeClr val="bg1"/>
          </a:solidFill>
          <a:ln w="19050">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2"/>
              </a:buClr>
              <a:buSzPct val="120000"/>
            </a:pPr>
            <a:endParaRPr lang="en-US" sz="1500" dirty="0" smtClean="0">
              <a:solidFill>
                <a:schemeClr val="tx1"/>
              </a:solidFill>
              <a:latin typeface="Georgia" panose="02040502050405020303" pitchFamily="18" charset="0"/>
              <a:cs typeface="Times New Roman" panose="02020603050405020304" pitchFamily="18" charset="0"/>
            </a:endParaRPr>
          </a:p>
          <a:p>
            <a:pPr>
              <a:buClr>
                <a:schemeClr val="tx2"/>
              </a:buClr>
              <a:buSzPct val="120000"/>
            </a:pPr>
            <a:r>
              <a:rPr lang="fr-FR" sz="1500" dirty="0">
                <a:solidFill>
                  <a:schemeClr val="tx1"/>
                </a:solidFill>
                <a:latin typeface="Georgia" panose="02040502050405020303" pitchFamily="18" charset="0"/>
                <a:cs typeface="Times New Roman" panose="02020603050405020304" pitchFamily="18" charset="0"/>
              </a:rPr>
              <a:t>Deux méthodes de représentation de documents </a:t>
            </a:r>
            <a:r>
              <a:rPr lang="fr-FR" sz="1500" dirty="0" smtClean="0">
                <a:solidFill>
                  <a:schemeClr val="tx1"/>
                </a:solidFill>
                <a:latin typeface="Georgia" panose="02040502050405020303" pitchFamily="18" charset="0"/>
                <a:cs typeface="Times New Roman" panose="02020603050405020304" pitchFamily="18" charset="0"/>
              </a:rPr>
              <a:t>biomédicaux</a:t>
            </a:r>
            <a:endParaRPr lang="fr-FR" sz="1500" dirty="0">
              <a:solidFill>
                <a:schemeClr val="tx1"/>
              </a:solidFill>
              <a:latin typeface="Georgia" panose="02040502050405020303" pitchFamily="18" charset="0"/>
              <a:cs typeface="Times New Roman" panose="02020603050405020304" pitchFamily="18" charset="0"/>
            </a:endParaRPr>
          </a:p>
          <a:p>
            <a:pPr>
              <a:buClr>
                <a:schemeClr val="tx2"/>
              </a:buClr>
              <a:buSzPct val="120000"/>
            </a:pPr>
            <a:endParaRPr lang="en-US" sz="1500" dirty="0">
              <a:solidFill>
                <a:schemeClr val="tx1"/>
              </a:solidFill>
              <a:latin typeface="Georgia" panose="02040502050405020303" pitchFamily="18" charset="0"/>
              <a:cs typeface="Times New Roman" panose="02020603050405020304" pitchFamily="18" charset="0"/>
            </a:endParaRPr>
          </a:p>
        </p:txBody>
      </p:sp>
      <p:sp>
        <p:nvSpPr>
          <p:cNvPr id="18" name="Rectangle à coins arrondis 17"/>
          <p:cNvSpPr/>
          <p:nvPr/>
        </p:nvSpPr>
        <p:spPr>
          <a:xfrm>
            <a:off x="645498" y="1446215"/>
            <a:ext cx="7662189" cy="740747"/>
          </a:xfrm>
          <a:prstGeom prst="roundRect">
            <a:avLst>
              <a:gd name="adj" fmla="val 27327"/>
            </a:avLst>
          </a:prstGeom>
          <a:solidFill>
            <a:schemeClr val="bg1">
              <a:lumMod val="85000"/>
            </a:schemeClr>
          </a:solidFill>
          <a:ln w="19050">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buClr>
                <a:schemeClr val="tx2"/>
              </a:buClr>
              <a:buSzPct val="120000"/>
            </a:pPr>
            <a:endParaRPr lang="fr-FR" sz="1500" dirty="0" smtClean="0">
              <a:solidFill>
                <a:schemeClr val="accent5">
                  <a:lumMod val="50000"/>
                </a:schemeClr>
              </a:solidFill>
              <a:latin typeface="Georgia" panose="02040502050405020303" pitchFamily="18" charset="0"/>
              <a:cs typeface="Times New Roman" panose="02020603050405020304" pitchFamily="18" charset="0"/>
            </a:endParaRPr>
          </a:p>
          <a:p>
            <a:pPr marL="0" lvl="1" algn="ctr">
              <a:buClr>
                <a:schemeClr val="tx2"/>
              </a:buClr>
              <a:buSzPct val="120000"/>
            </a:pPr>
            <a:r>
              <a:rPr lang="fr-FR" sz="1500" dirty="0" smtClean="0">
                <a:solidFill>
                  <a:schemeClr val="accent5">
                    <a:lumMod val="50000"/>
                  </a:schemeClr>
                </a:solidFill>
                <a:latin typeface="Georgia" panose="02040502050405020303" pitchFamily="18" charset="0"/>
                <a:cs typeface="Times New Roman" panose="02020603050405020304" pitchFamily="18" charset="0"/>
              </a:rPr>
              <a:t>La </a:t>
            </a:r>
            <a:r>
              <a:rPr lang="fr-FR" sz="1500" dirty="0">
                <a:solidFill>
                  <a:schemeClr val="accent5">
                    <a:lumMod val="50000"/>
                  </a:schemeClr>
                </a:solidFill>
                <a:latin typeface="Georgia" panose="02040502050405020303" pitchFamily="18" charset="0"/>
                <a:cs typeface="Times New Roman" panose="02020603050405020304" pitchFamily="18" charset="0"/>
              </a:rPr>
              <a:t>tache principale des applications de fouille de texte est la représentation du </a:t>
            </a:r>
            <a:r>
              <a:rPr lang="fr-FR" sz="1500" dirty="0" smtClean="0">
                <a:solidFill>
                  <a:schemeClr val="accent5">
                    <a:lumMod val="50000"/>
                  </a:schemeClr>
                </a:solidFill>
                <a:latin typeface="Georgia" panose="02040502050405020303" pitchFamily="18" charset="0"/>
                <a:cs typeface="Times New Roman" panose="02020603050405020304" pitchFamily="18" charset="0"/>
              </a:rPr>
              <a:t>texte: </a:t>
            </a:r>
            <a:r>
              <a:rPr lang="fr-FR" sz="1500" dirty="0">
                <a:solidFill>
                  <a:schemeClr val="accent5">
                    <a:lumMod val="50000"/>
                  </a:schemeClr>
                </a:solidFill>
                <a:latin typeface="Georgia" panose="02040502050405020303" pitchFamily="18" charset="0"/>
                <a:cs typeface="Times New Roman" panose="02020603050405020304" pitchFamily="18" charset="0"/>
              </a:rPr>
              <a:t>Transformer les documents bruts en vecteurs numériques</a:t>
            </a:r>
          </a:p>
          <a:p>
            <a:pPr marL="0" lvl="1" algn="ctr">
              <a:buClr>
                <a:schemeClr val="tx2"/>
              </a:buClr>
              <a:buSzPct val="120000"/>
            </a:pPr>
            <a:endParaRPr lang="en-US" sz="15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19" name="Rectangle à coins arrondis 18"/>
          <p:cNvSpPr/>
          <p:nvPr/>
        </p:nvSpPr>
        <p:spPr>
          <a:xfrm>
            <a:off x="1193064" y="4115305"/>
            <a:ext cx="7597370" cy="679118"/>
          </a:xfrm>
          <a:prstGeom prst="roundRect">
            <a:avLst/>
          </a:prstGeom>
          <a:solidFill>
            <a:schemeClr val="bg1"/>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7051" lvl="1" indent="-285750">
              <a:buFont typeface="Arial" panose="020B0604020202020204" pitchFamily="34" charset="0"/>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Sac de Concept  (Bag of Concepts -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BoC</a:t>
            </a:r>
            <a:r>
              <a:rPr lang="fr-FR" sz="1500" b="1" i="1" dirty="0">
                <a:ln w="0"/>
                <a:solidFill>
                  <a:schemeClr val="tx1"/>
                </a:solidFill>
                <a:latin typeface="Georgia" panose="02040502050405020303" pitchFamily="18" charset="0"/>
                <a:cs typeface="Times New Roman" panose="02020603050405020304" pitchFamily="18" charset="0"/>
              </a:rPr>
              <a:t>) </a:t>
            </a:r>
            <a:r>
              <a:rPr lang="fr-FR" sz="1500" dirty="0">
                <a:ln w="0"/>
                <a:solidFill>
                  <a:schemeClr val="tx1"/>
                </a:solidFill>
                <a:latin typeface="Georgia" panose="02040502050405020303" pitchFamily="18" charset="0"/>
                <a:cs typeface="Times New Roman" panose="02020603050405020304" pitchFamily="18" charset="0"/>
              </a:rPr>
              <a:t>permet d'extraire </a:t>
            </a:r>
            <a:r>
              <a:rPr lang="fr-FR" sz="1500" dirty="0" smtClean="0">
                <a:ln w="0"/>
                <a:solidFill>
                  <a:schemeClr val="tx1"/>
                </a:solidFill>
                <a:latin typeface="Georgia" panose="02040502050405020303" pitchFamily="18" charset="0"/>
                <a:cs typeface="Times New Roman" panose="02020603050405020304" pitchFamily="18" charset="0"/>
              </a:rPr>
              <a:t>la </a:t>
            </a:r>
            <a:r>
              <a:rPr lang="fr-FR" sz="1500" dirty="0">
                <a:ln w="0"/>
                <a:solidFill>
                  <a:schemeClr val="tx1"/>
                </a:solidFill>
                <a:latin typeface="Georgia" panose="02040502050405020303" pitchFamily="18" charset="0"/>
                <a:cs typeface="Times New Roman" panose="02020603050405020304" pitchFamily="18" charset="0"/>
              </a:rPr>
              <a:t>sémantique qui </a:t>
            </a:r>
            <a:r>
              <a:rPr lang="fr-FR" sz="1500" dirty="0" smtClean="0">
                <a:ln w="0"/>
                <a:solidFill>
                  <a:schemeClr val="tx1"/>
                </a:solidFill>
                <a:latin typeface="Georgia" panose="02040502050405020303" pitchFamily="18" charset="0"/>
                <a:cs typeface="Times New Roman" panose="02020603050405020304" pitchFamily="18" charset="0"/>
              </a:rPr>
              <a:t>réside </a:t>
            </a:r>
            <a:r>
              <a:rPr lang="fr-FR" sz="1500" dirty="0">
                <a:ln w="0"/>
                <a:solidFill>
                  <a:schemeClr val="tx1"/>
                </a:solidFill>
                <a:latin typeface="Georgia" panose="02040502050405020303" pitchFamily="18" charset="0"/>
                <a:cs typeface="Times New Roman" panose="02020603050405020304" pitchFamily="18" charset="0"/>
              </a:rPr>
              <a:t>dans le texte original</a:t>
            </a:r>
          </a:p>
        </p:txBody>
      </p:sp>
      <p:cxnSp>
        <p:nvCxnSpPr>
          <p:cNvPr id="29" name="Connecteur en angle 28"/>
          <p:cNvCxnSpPr>
            <a:stCxn id="16" idx="2"/>
            <a:endCxn id="19" idx="1"/>
          </p:cNvCxnSpPr>
          <p:nvPr/>
        </p:nvCxnSpPr>
        <p:spPr>
          <a:xfrm rot="10800000" flipH="1" flipV="1">
            <a:off x="1161702" y="2610264"/>
            <a:ext cx="31362" cy="1844600"/>
          </a:xfrm>
          <a:prstGeom prst="bentConnector3">
            <a:avLst>
              <a:gd name="adj1" fmla="val -728908"/>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en angle 29"/>
          <p:cNvCxnSpPr>
            <a:stCxn id="16" idx="2"/>
            <a:endCxn id="17" idx="1"/>
          </p:cNvCxnSpPr>
          <p:nvPr/>
        </p:nvCxnSpPr>
        <p:spPr>
          <a:xfrm rot="10800000" flipH="1" flipV="1">
            <a:off x="1161701" y="2610264"/>
            <a:ext cx="23121" cy="920440"/>
          </a:xfrm>
          <a:prstGeom prst="bentConnector3">
            <a:avLst>
              <a:gd name="adj1" fmla="val -988712"/>
            </a:avLst>
          </a:prstGeom>
          <a:ln w="28575">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à coins arrondis 16"/>
          <p:cNvSpPr/>
          <p:nvPr/>
        </p:nvSpPr>
        <p:spPr>
          <a:xfrm>
            <a:off x="1184823" y="3193748"/>
            <a:ext cx="7597370" cy="673911"/>
          </a:xfrm>
          <a:prstGeom prst="roundRect">
            <a:avLst/>
          </a:prstGeom>
          <a:solidFill>
            <a:schemeClr val="bg1"/>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7051" lvl="1" indent="-285750">
              <a:buFont typeface="Arial" panose="020B0604020202020204" pitchFamily="34" charset="0"/>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Sac de Mots (Bag of Word -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BoW</a:t>
            </a:r>
            <a:r>
              <a:rPr lang="fr-FR" sz="1500" b="1" i="1" dirty="0">
                <a:solidFill>
                  <a:schemeClr val="accent5">
                    <a:lumMod val="50000"/>
                  </a:schemeClr>
                </a:solidFill>
                <a:latin typeface="Georgia" panose="02040502050405020303" pitchFamily="18" charset="0"/>
                <a:cs typeface="Times New Roman" panose="02020603050405020304" pitchFamily="18" charset="0"/>
              </a:rPr>
              <a:t>) </a:t>
            </a:r>
            <a:r>
              <a:rPr lang="fr-FR" sz="1500" dirty="0">
                <a:ln w="0"/>
                <a:solidFill>
                  <a:schemeClr val="tx1"/>
                </a:solidFill>
                <a:latin typeface="Georgia" panose="02040502050405020303" pitchFamily="18" charset="0"/>
                <a:cs typeface="Times New Roman" panose="02020603050405020304" pitchFamily="18" charset="0"/>
              </a:rPr>
              <a:t>représente un vecteur de document par ses mots fréquents</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7</a:t>
            </a:fld>
            <a:endParaRPr lang="fr-FR"/>
          </a:p>
        </p:txBody>
      </p:sp>
      <p:sp>
        <p:nvSpPr>
          <p:cNvPr id="12" name="Rectangle 11"/>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4" name="Rectangle 13"/>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09827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100" kern="0" dirty="0" err="1" smtClean="0">
                <a:solidFill>
                  <a:schemeClr val="accent5">
                    <a:lumMod val="50000"/>
                  </a:schemeClr>
                </a:solidFill>
                <a:latin typeface="Georgia" panose="02040502050405020303" pitchFamily="18" charset="0"/>
              </a:rPr>
              <a:t>Approaches</a:t>
            </a:r>
            <a:r>
              <a:rPr lang="fr-FR" sz="1100" kern="0" dirty="0" smtClean="0">
                <a:solidFill>
                  <a:schemeClr val="accent5">
                    <a:lumMod val="50000"/>
                  </a:schemeClr>
                </a:solidFill>
                <a:latin typeface="Georgia" panose="02040502050405020303" pitchFamily="18" charset="0"/>
              </a:rPr>
              <a:t> </a:t>
            </a:r>
            <a:r>
              <a:rPr lang="fr-FR" sz="1100" kern="0" dirty="0" err="1">
                <a:solidFill>
                  <a:schemeClr val="accent5">
                    <a:lumMod val="50000"/>
                  </a:schemeClr>
                </a:solidFill>
                <a:latin typeface="Georgia" panose="02040502050405020303" pitchFamily="18" charset="0"/>
              </a:rPr>
              <a:t>BioNER</a:t>
            </a:r>
            <a:endParaRPr lang="fr-FR" sz="1100" kern="0" dirty="0">
              <a:solidFill>
                <a:schemeClr val="accent5">
                  <a:lumMod val="50000"/>
                </a:schemeClr>
              </a:solidFill>
              <a:latin typeface="Georgia" panose="02040502050405020303" pitchFamily="18" charset="0"/>
            </a:endParaRPr>
          </a:p>
          <a:p>
            <a:r>
              <a:rPr lang="en-US" altLang="fr-FR" sz="1100" kern="0" dirty="0" err="1">
                <a:solidFill>
                  <a:schemeClr val="accent5">
                    <a:lumMod val="50000"/>
                  </a:schemeClr>
                </a:solidFill>
                <a:latin typeface="Georgia" panose="02040502050405020303" pitchFamily="18" charset="0"/>
              </a:rPr>
              <a:t>Méthodes</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d’Apprentissage</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Automatique</a:t>
            </a:r>
            <a:endParaRPr lang="en-US" altLang="fr-FR" sz="1100" kern="0" dirty="0">
              <a:solidFill>
                <a:schemeClr val="accent5">
                  <a:lumMod val="50000"/>
                </a:schemeClr>
              </a:solidFill>
              <a:latin typeface="Georgia" panose="02040502050405020303" pitchFamily="18" charset="0"/>
            </a:endParaRPr>
          </a:p>
          <a:p>
            <a:r>
              <a:rPr lang="en-US" altLang="fr-FR" sz="1100" kern="0" dirty="0" err="1" smtClean="0">
                <a:solidFill>
                  <a:schemeClr val="accent5">
                    <a:lumMod val="50000"/>
                  </a:schemeClr>
                </a:solidFill>
                <a:latin typeface="Georgia" panose="02040502050405020303" pitchFamily="18" charset="0"/>
              </a:rPr>
              <a:t>Organigramme</a:t>
            </a:r>
            <a:endParaRPr lang="en-US" altLang="fr-FR" sz="1100" kern="0" dirty="0">
              <a:solidFill>
                <a:schemeClr val="accent5">
                  <a:lumMod val="50000"/>
                </a:schemeClr>
              </a:solidFill>
              <a:latin typeface="Georgia" panose="02040502050405020303" pitchFamily="18" charset="0"/>
            </a:endParaRPr>
          </a:p>
          <a:p>
            <a:pPr lvl="0"/>
            <a:r>
              <a:rPr lang="en-US" altLang="fr-FR" sz="1100" kern="0" dirty="0" err="1">
                <a:solidFill>
                  <a:schemeClr val="accent5">
                    <a:lumMod val="50000"/>
                  </a:schemeClr>
                </a:solidFill>
                <a:latin typeface="Georgia" panose="02040502050405020303" pitchFamily="18" charset="0"/>
              </a:rPr>
              <a:t>Résultats</a:t>
            </a:r>
            <a:r>
              <a:rPr lang="en-US" altLang="fr-FR" sz="1100" kern="0" dirty="0">
                <a:solidFill>
                  <a:schemeClr val="accent5">
                    <a:lumMod val="50000"/>
                  </a:schemeClr>
                </a:solidFill>
                <a:latin typeface="Georgia" panose="02040502050405020303" pitchFamily="18" charset="0"/>
              </a:rPr>
              <a:t> et Discussions</a:t>
            </a:r>
          </a:p>
        </p:txBody>
      </p:sp>
      <p:sp>
        <p:nvSpPr>
          <p:cNvPr id="13" name="Rectangle 12"/>
          <p:cNvSpPr/>
          <p:nvPr/>
        </p:nvSpPr>
        <p:spPr>
          <a:xfrm>
            <a:off x="1" y="-9259"/>
            <a:ext cx="5320131"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2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9" name="Rectangle 8"/>
          <p:cNvSpPr/>
          <p:nvPr/>
        </p:nvSpPr>
        <p:spPr>
          <a:xfrm>
            <a:off x="148282" y="1479270"/>
            <a:ext cx="8703935" cy="4247317"/>
          </a:xfrm>
          <a:prstGeom prst="rect">
            <a:avLst/>
          </a:prstGeom>
        </p:spPr>
        <p:txBody>
          <a:bodyPr wrap="square">
            <a:spAutoFit/>
          </a:bodyPr>
          <a:lstStyle/>
          <a:p>
            <a:pPr marL="358145" lvl="1" indent="-285750" algn="justLow">
              <a:lnSpc>
                <a:spcPct val="150000"/>
              </a:lnSpc>
              <a:buFont typeface="Wingdings" panose="05000000000000000000" pitchFamily="2" charset="2"/>
              <a:buChar char="§"/>
            </a:pPr>
            <a:r>
              <a:rPr lang="fr-FR" sz="1500" dirty="0">
                <a:ln w="0"/>
                <a:latin typeface="Georgia" panose="02040502050405020303" pitchFamily="18" charset="0"/>
                <a:cs typeface="Times New Roman" panose="02020603050405020304" pitchFamily="18" charset="0"/>
              </a:rPr>
              <a:t>Les entités nommées </a:t>
            </a:r>
            <a:r>
              <a:rPr lang="fr-FR" sz="1500" b="1" i="1" dirty="0">
                <a:ln w="0"/>
                <a:solidFill>
                  <a:schemeClr val="accent5">
                    <a:lumMod val="50000"/>
                  </a:schemeClr>
                </a:solidFill>
                <a:latin typeface="Georgia" panose="02040502050405020303" pitchFamily="18" charset="0"/>
                <a:cs typeface="Times New Roman" panose="02020603050405020304" pitchFamily="18" charset="0"/>
              </a:rPr>
              <a:t>biomédicales (</a:t>
            </a: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Biomedical</a:t>
            </a:r>
            <a:r>
              <a:rPr lang="fr-FR" sz="1500" b="1" i="1" dirty="0">
                <a:ln w="0"/>
                <a:solidFill>
                  <a:schemeClr val="accent5">
                    <a:lumMod val="50000"/>
                  </a:schemeClr>
                </a:solidFill>
                <a:latin typeface="Georgia" panose="02040502050405020303" pitchFamily="18" charset="0"/>
                <a:cs typeface="Times New Roman" panose="02020603050405020304" pitchFamily="18" charset="0"/>
              </a:rPr>
              <a:t> </a:t>
            </a: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Named</a:t>
            </a:r>
            <a:r>
              <a:rPr lang="fr-FR" sz="1500" b="1" i="1" dirty="0">
                <a:ln w="0"/>
                <a:solidFill>
                  <a:schemeClr val="accent5">
                    <a:lumMod val="50000"/>
                  </a:schemeClr>
                </a:solidFill>
                <a:latin typeface="Georgia" panose="02040502050405020303" pitchFamily="18" charset="0"/>
                <a:cs typeface="Times New Roman" panose="02020603050405020304" pitchFamily="18" charset="0"/>
              </a:rPr>
              <a:t> </a:t>
            </a: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Entity</a:t>
            </a:r>
            <a:r>
              <a:rPr lang="fr-FR" sz="1500" b="1" i="1" dirty="0">
                <a:ln w="0"/>
                <a:solidFill>
                  <a:schemeClr val="accent5">
                    <a:lumMod val="50000"/>
                  </a:schemeClr>
                </a:solidFill>
                <a:latin typeface="Georgia" panose="02040502050405020303" pitchFamily="18" charset="0"/>
                <a:cs typeface="Times New Roman" panose="02020603050405020304" pitchFamily="18" charset="0"/>
              </a:rPr>
              <a:t> - </a:t>
            </a: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BioNE</a:t>
            </a:r>
            <a:r>
              <a:rPr lang="fr-FR" sz="1500" b="1" i="1" dirty="0">
                <a:ln w="0"/>
                <a:solidFill>
                  <a:schemeClr val="accent5">
                    <a:lumMod val="50000"/>
                  </a:schemeClr>
                </a:solidFill>
                <a:latin typeface="Georgia" panose="02040502050405020303" pitchFamily="18" charset="0"/>
                <a:cs typeface="Times New Roman" panose="02020603050405020304" pitchFamily="18" charset="0"/>
              </a:rPr>
              <a:t>) </a:t>
            </a:r>
            <a:r>
              <a:rPr lang="fr-FR" sz="1500" dirty="0">
                <a:ln w="0"/>
                <a:latin typeface="Georgia" panose="02040502050405020303" pitchFamily="18" charset="0"/>
                <a:cs typeface="Times New Roman" panose="02020603050405020304" pitchFamily="18" charset="0"/>
              </a:rPr>
              <a:t>sont des expressions qui désignent des objets ou des groupes d'objets spécifiques dans la littérature biomédicale (gènes, protéines, cellules, etc…),</a:t>
            </a:r>
          </a:p>
          <a:p>
            <a:pPr marL="358145" lvl="1" indent="-285750" algn="justLow">
              <a:lnSpc>
                <a:spcPct val="150000"/>
              </a:lnSpc>
              <a:buFont typeface="Wingdings" panose="05000000000000000000" pitchFamily="2" charset="2"/>
              <a:buChar char="§"/>
            </a:pPr>
            <a:r>
              <a:rPr lang="fr-FR" sz="1500" dirty="0">
                <a:ln w="0"/>
                <a:latin typeface="Georgia" panose="02040502050405020303" pitchFamily="18" charset="0"/>
                <a:cs typeface="Times New Roman" panose="02020603050405020304" pitchFamily="18" charset="0"/>
              </a:rPr>
              <a:t>La reconnaissance des entités nommées biomédicale </a:t>
            </a:r>
            <a:r>
              <a:rPr lang="fr-FR" sz="1500" dirty="0">
                <a:ln w="0"/>
                <a:solidFill>
                  <a:schemeClr val="accent5">
                    <a:lumMod val="50000"/>
                  </a:schemeClr>
                </a:solidFill>
                <a:latin typeface="Georgia" panose="02040502050405020303" pitchFamily="18" charset="0"/>
                <a:cs typeface="Times New Roman" panose="02020603050405020304" pitchFamily="18" charset="0"/>
              </a:rPr>
              <a:t>(</a:t>
            </a: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BioNER</a:t>
            </a:r>
            <a:r>
              <a:rPr lang="fr-FR" sz="1500" dirty="0">
                <a:ln w="0"/>
                <a:solidFill>
                  <a:schemeClr val="accent5">
                    <a:lumMod val="50000"/>
                  </a:schemeClr>
                </a:solidFill>
                <a:latin typeface="Georgia" panose="02040502050405020303" pitchFamily="18" charset="0"/>
                <a:cs typeface="Times New Roman" panose="02020603050405020304" pitchFamily="18" charset="0"/>
              </a:rPr>
              <a:t>) </a:t>
            </a:r>
            <a:r>
              <a:rPr lang="fr-FR" sz="1500" dirty="0">
                <a:ln w="0"/>
                <a:latin typeface="Georgia" panose="02040502050405020303" pitchFamily="18" charset="0"/>
                <a:cs typeface="Times New Roman" panose="02020603050405020304" pitchFamily="18" charset="0"/>
              </a:rPr>
              <a:t>est la tâche qui vise à reconnaître automatiquement les entités nommées </a:t>
            </a:r>
            <a:r>
              <a:rPr lang="fr-FR" sz="1500" dirty="0" smtClean="0">
                <a:ln w="0"/>
                <a:latin typeface="Georgia" panose="02040502050405020303" pitchFamily="18" charset="0"/>
                <a:cs typeface="Times New Roman" panose="02020603050405020304" pitchFamily="18" charset="0"/>
              </a:rPr>
              <a:t>biomédicales,</a:t>
            </a:r>
            <a:endParaRPr lang="fr-FR" sz="1500" dirty="0">
              <a:ln w="0"/>
              <a:latin typeface="Georgia" panose="02040502050405020303" pitchFamily="18" charset="0"/>
              <a:cs typeface="Times New Roman" panose="02020603050405020304" pitchFamily="18" charset="0"/>
            </a:endParaRPr>
          </a:p>
          <a:p>
            <a:pPr marL="358145" lvl="1" indent="-285750" algn="justLow">
              <a:lnSpc>
                <a:spcPct val="150000"/>
              </a:lnSpc>
              <a:buFont typeface="Wingdings" panose="05000000000000000000" pitchFamily="2" charset="2"/>
              <a:buChar char="§"/>
            </a:pP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BioNER</a:t>
            </a:r>
            <a:r>
              <a:rPr lang="fr-FR" sz="1500" dirty="0">
                <a:ln w="0"/>
                <a:latin typeface="Georgia" panose="02040502050405020303" pitchFamily="18" charset="0"/>
                <a:cs typeface="Times New Roman" panose="02020603050405020304" pitchFamily="18" charset="0"/>
              </a:rPr>
              <a:t> joue un rôle important et peut avoir un impact positif ou négatif sur plusieurs applications de La fouille de textes biomédicale qui utilisent la reconnaissance des </a:t>
            </a:r>
            <a:r>
              <a:rPr lang="fr-FR" sz="1500" b="1" i="1" dirty="0" err="1">
                <a:ln w="0"/>
                <a:solidFill>
                  <a:schemeClr val="accent5">
                    <a:lumMod val="50000"/>
                  </a:schemeClr>
                </a:solidFill>
                <a:latin typeface="Georgia" panose="02040502050405020303" pitchFamily="18" charset="0"/>
                <a:cs typeface="Times New Roman" panose="02020603050405020304" pitchFamily="18" charset="0"/>
              </a:rPr>
              <a:t>BioNEs</a:t>
            </a:r>
            <a:r>
              <a:rPr lang="fr-FR" sz="1500" dirty="0">
                <a:ln w="0"/>
                <a:solidFill>
                  <a:schemeClr val="accent5">
                    <a:lumMod val="50000"/>
                  </a:schemeClr>
                </a:solidFill>
                <a:latin typeface="Georgia" panose="02040502050405020303" pitchFamily="18" charset="0"/>
                <a:cs typeface="Times New Roman" panose="02020603050405020304" pitchFamily="18" charset="0"/>
              </a:rPr>
              <a:t> </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La Catégorisation du Texte Biomédicale, </a:t>
            </a: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Partitionnement </a:t>
            </a:r>
            <a:r>
              <a:rPr lang="fr-FR" sz="1500" b="1" i="1" dirty="0">
                <a:ln w="0"/>
                <a:latin typeface="Georgia" panose="02040502050405020303" pitchFamily="18" charset="0"/>
                <a:cs typeface="Times New Roman" panose="02020603050405020304" pitchFamily="18" charset="0"/>
              </a:rPr>
              <a:t>de Données ou </a:t>
            </a:r>
            <a:r>
              <a:rPr lang="fr-FR" sz="1500" b="1" i="1" dirty="0" err="1">
                <a:ln w="0"/>
                <a:latin typeface="Georgia" panose="02040502050405020303" pitchFamily="18" charset="0"/>
                <a:cs typeface="Times New Roman" panose="02020603050405020304" pitchFamily="18" charset="0"/>
              </a:rPr>
              <a:t>Clustering</a:t>
            </a:r>
            <a:r>
              <a:rPr lang="fr-FR" sz="1500" b="1" i="1" dirty="0">
                <a:ln w="0"/>
                <a:latin typeface="Georgia" panose="02040502050405020303" pitchFamily="18" charset="0"/>
                <a:cs typeface="Times New Roman" panose="02020603050405020304" pitchFamily="18" charset="0"/>
              </a:rPr>
              <a:t>, </a:t>
            </a:r>
            <a:endParaRPr lang="fr-FR" sz="1500" b="1" i="1" dirty="0" smtClean="0">
              <a:ln w="0"/>
              <a:latin typeface="Georgia" panose="02040502050405020303" pitchFamily="18" charset="0"/>
              <a:cs typeface="Times New Roman" panose="02020603050405020304" pitchFamily="18" charset="0"/>
            </a:endParaRP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Les </a:t>
            </a:r>
            <a:r>
              <a:rPr lang="fr-FR" sz="1500" b="1" i="1" dirty="0">
                <a:ln w="0"/>
                <a:latin typeface="Georgia" panose="02040502050405020303" pitchFamily="18" charset="0"/>
                <a:cs typeface="Times New Roman" panose="02020603050405020304" pitchFamily="18" charset="0"/>
              </a:rPr>
              <a:t>systèmes question/réponse Biomédicale, </a:t>
            </a:r>
            <a:endParaRPr lang="fr-FR" sz="1500" b="1" i="1" dirty="0" smtClean="0">
              <a:ln w="0"/>
              <a:latin typeface="Georgia" panose="02040502050405020303" pitchFamily="18" charset="0"/>
              <a:cs typeface="Times New Roman" panose="02020603050405020304" pitchFamily="18" charset="0"/>
            </a:endParaRP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La </a:t>
            </a:r>
            <a:r>
              <a:rPr lang="fr-FR" sz="1500" b="1" i="1" dirty="0">
                <a:ln w="0"/>
                <a:latin typeface="Georgia" panose="02040502050405020303" pitchFamily="18" charset="0"/>
                <a:cs typeface="Times New Roman" panose="02020603050405020304" pitchFamily="18" charset="0"/>
              </a:rPr>
              <a:t>recherche d’information </a:t>
            </a:r>
            <a:r>
              <a:rPr lang="fr-FR" sz="1500" b="1" i="1" dirty="0" smtClean="0">
                <a:ln w="0"/>
                <a:latin typeface="Georgia" panose="02040502050405020303" pitchFamily="18" charset="0"/>
                <a:cs typeface="Times New Roman" panose="02020603050405020304" pitchFamily="18" charset="0"/>
              </a:rPr>
              <a:t>Biom</a:t>
            </a:r>
            <a:r>
              <a:rPr lang="fr-FR" sz="1500" b="1" i="1" dirty="0">
                <a:ln w="0"/>
                <a:latin typeface="Georgia" panose="02040502050405020303" pitchFamily="18" charset="0"/>
                <a:cs typeface="Times New Roman" panose="02020603050405020304" pitchFamily="18" charset="0"/>
              </a:rPr>
              <a:t>é</a:t>
            </a:r>
            <a:r>
              <a:rPr lang="fr-FR" sz="1500" b="1" i="1" dirty="0" smtClean="0">
                <a:ln w="0"/>
                <a:latin typeface="Georgia" panose="02040502050405020303" pitchFamily="18" charset="0"/>
                <a:cs typeface="Times New Roman" panose="02020603050405020304" pitchFamily="18" charset="0"/>
              </a:rPr>
              <a:t>dicale, </a:t>
            </a:r>
            <a:endParaRPr lang="fr-FR" sz="1500" b="1" i="1" dirty="0">
              <a:ln w="0"/>
              <a:latin typeface="Georgia" panose="02040502050405020303" pitchFamily="18" charset="0"/>
              <a:cs typeface="Times New Roman" panose="02020603050405020304" pitchFamily="18" charset="0"/>
            </a:endParaRPr>
          </a:p>
          <a:p>
            <a:pPr marL="815345" lvl="2" indent="-285750" algn="justLow">
              <a:lnSpc>
                <a:spcPct val="150000"/>
              </a:lnSpc>
              <a:buFont typeface="Wingdings" panose="05000000000000000000" pitchFamily="2" charset="2"/>
              <a:buChar char="§"/>
            </a:pPr>
            <a:r>
              <a:rPr lang="fr-FR" sz="1500" b="1" i="1" dirty="0" smtClean="0">
                <a:ln w="0"/>
                <a:latin typeface="Georgia" panose="02040502050405020303" pitchFamily="18" charset="0"/>
                <a:cs typeface="Times New Roman" panose="02020603050405020304" pitchFamily="18" charset="0"/>
              </a:rPr>
              <a:t>La Construction d‘Ontologie Biomédicale .</a:t>
            </a:r>
            <a:endParaRPr lang="fr-FR" sz="1500" b="1" i="1" dirty="0">
              <a:ln w="0"/>
              <a:latin typeface="Georgia" panose="02040502050405020303"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8</a:t>
            </a:fld>
            <a:endParaRPr lang="fr-FR"/>
          </a:p>
        </p:txBody>
      </p:sp>
      <p:sp>
        <p:nvSpPr>
          <p:cNvPr id="6" name="Rectangle 5"/>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8" name="Rectangle 7"/>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1875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320134" y="-9256"/>
            <a:ext cx="3800056" cy="10984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200" b="1" kern="0" dirty="0" err="1" smtClean="0">
                <a:solidFill>
                  <a:schemeClr val="bg1"/>
                </a:solidFill>
                <a:latin typeface="Georgia" panose="02040502050405020303" pitchFamily="18" charset="0"/>
              </a:rPr>
              <a:t>Approaches</a:t>
            </a:r>
            <a:r>
              <a:rPr lang="fr-FR" sz="1200" b="1" kern="0" dirty="0" smtClean="0">
                <a:solidFill>
                  <a:schemeClr val="bg1"/>
                </a:solidFill>
                <a:latin typeface="Georgia" panose="02040502050405020303" pitchFamily="18" charset="0"/>
              </a:rPr>
              <a:t> </a:t>
            </a:r>
            <a:r>
              <a:rPr lang="fr-FR" sz="1200" b="1" kern="0" dirty="0" err="1">
                <a:solidFill>
                  <a:schemeClr val="bg1"/>
                </a:solidFill>
                <a:latin typeface="Georgia" panose="02040502050405020303" pitchFamily="18" charset="0"/>
              </a:rPr>
              <a:t>BioNER</a:t>
            </a:r>
            <a:r>
              <a:rPr lang="fr-FR" sz="1200" b="1" kern="0" dirty="0">
                <a:solidFill>
                  <a:schemeClr val="bg1"/>
                </a:solidFill>
                <a:latin typeface="Georgia" panose="02040502050405020303" pitchFamily="18" charset="0"/>
              </a:rPr>
              <a:t> </a:t>
            </a:r>
          </a:p>
          <a:p>
            <a:r>
              <a:rPr lang="en-US" altLang="fr-FR" sz="1100" kern="0" dirty="0" err="1">
                <a:solidFill>
                  <a:schemeClr val="accent5">
                    <a:lumMod val="50000"/>
                  </a:schemeClr>
                </a:solidFill>
                <a:latin typeface="Georgia" panose="02040502050405020303" pitchFamily="18" charset="0"/>
              </a:rPr>
              <a:t>Méthodes</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d’Apprentissage</a:t>
            </a:r>
            <a:r>
              <a:rPr lang="en-US" altLang="fr-FR" sz="1100" kern="0" dirty="0">
                <a:solidFill>
                  <a:schemeClr val="accent5">
                    <a:lumMod val="50000"/>
                  </a:schemeClr>
                </a:solidFill>
                <a:latin typeface="Georgia" panose="02040502050405020303" pitchFamily="18" charset="0"/>
              </a:rPr>
              <a:t> </a:t>
            </a:r>
            <a:r>
              <a:rPr lang="en-US" altLang="fr-FR" sz="1100" kern="0" dirty="0" err="1">
                <a:solidFill>
                  <a:schemeClr val="accent5">
                    <a:lumMod val="50000"/>
                  </a:schemeClr>
                </a:solidFill>
                <a:latin typeface="Georgia" panose="02040502050405020303" pitchFamily="18" charset="0"/>
              </a:rPr>
              <a:t>Automatique</a:t>
            </a:r>
            <a:endParaRPr lang="en-US" altLang="fr-FR" sz="1100" kern="0" dirty="0">
              <a:solidFill>
                <a:schemeClr val="accent5">
                  <a:lumMod val="50000"/>
                </a:schemeClr>
              </a:solidFill>
              <a:latin typeface="Georgia" panose="02040502050405020303" pitchFamily="18" charset="0"/>
            </a:endParaRPr>
          </a:p>
          <a:p>
            <a:r>
              <a:rPr lang="en-US" altLang="fr-FR" sz="1100" kern="0" dirty="0" err="1" smtClean="0">
                <a:solidFill>
                  <a:schemeClr val="accent5">
                    <a:lumMod val="50000"/>
                  </a:schemeClr>
                </a:solidFill>
                <a:latin typeface="Georgia" panose="02040502050405020303" pitchFamily="18" charset="0"/>
              </a:rPr>
              <a:t>Organigramme</a:t>
            </a:r>
            <a:endParaRPr lang="en-US" altLang="fr-FR" sz="1100" kern="0" dirty="0">
              <a:solidFill>
                <a:schemeClr val="accent5">
                  <a:lumMod val="50000"/>
                </a:schemeClr>
              </a:solidFill>
              <a:latin typeface="Georgia" panose="02040502050405020303" pitchFamily="18" charset="0"/>
            </a:endParaRPr>
          </a:p>
          <a:p>
            <a:pPr lvl="0"/>
            <a:r>
              <a:rPr lang="en-US" altLang="fr-FR" sz="1100" kern="0" dirty="0" err="1">
                <a:solidFill>
                  <a:schemeClr val="accent5">
                    <a:lumMod val="50000"/>
                  </a:schemeClr>
                </a:solidFill>
                <a:latin typeface="Georgia" panose="02040502050405020303" pitchFamily="18" charset="0"/>
              </a:rPr>
              <a:t>Résultats</a:t>
            </a:r>
            <a:r>
              <a:rPr lang="en-US" altLang="fr-FR" sz="1100" kern="0" dirty="0">
                <a:solidFill>
                  <a:schemeClr val="accent5">
                    <a:lumMod val="50000"/>
                  </a:schemeClr>
                </a:solidFill>
                <a:latin typeface="Georgia" panose="02040502050405020303" pitchFamily="18" charset="0"/>
              </a:rPr>
              <a:t> et Discussions</a:t>
            </a:r>
          </a:p>
        </p:txBody>
      </p:sp>
      <p:sp>
        <p:nvSpPr>
          <p:cNvPr id="20" name="Rectangle 19"/>
          <p:cNvSpPr/>
          <p:nvPr/>
        </p:nvSpPr>
        <p:spPr>
          <a:xfrm>
            <a:off x="1" y="-9259"/>
            <a:ext cx="5320131" cy="1098471"/>
          </a:xfrm>
          <a:prstGeom prst="rect">
            <a:avLst/>
          </a:prstGeom>
          <a:solidFill>
            <a:schemeClr val="accent5">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a:r>
              <a:rPr lang="fr-FR" sz="1200" b="1" dirty="0">
                <a:solidFill>
                  <a:schemeClr val="bg1"/>
                </a:solidFill>
                <a:latin typeface="Georgia" panose="02040502050405020303" pitchFamily="18" charset="0"/>
                <a:ea typeface="Tahoma" panose="020B0604030504040204" pitchFamily="34" charset="0"/>
                <a:cs typeface="Times New Roman" panose="02020603050405020304" pitchFamily="18" charset="0"/>
              </a:rPr>
              <a:t>Reconnaissance des Entités Nommées Biomédicales</a:t>
            </a:r>
            <a:endParaRPr lang="fr-MA" sz="1200" b="1" dirty="0">
              <a:solidFill>
                <a:schemeClr val="bg1"/>
              </a:solidFill>
              <a:latin typeface="Georgia" panose="02040502050405020303" pitchFamily="18" charset="0"/>
              <a:ea typeface="Tahoma" panose="020B0604030504040204" pitchFamily="34" charset="0"/>
              <a:cs typeface="Times New Roman" panose="02020603050405020304" pitchFamily="18" charset="0"/>
            </a:endParaRP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Résolution de l’Ambigüité dans la Représentation Conceptuelle</a:t>
            </a:r>
          </a:p>
          <a:p>
            <a:pPr lvl="1"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Enrichissement Sémantique du Texte Court : Web-</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Kernel</a:t>
            </a:r>
            <a:endPar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Catégorisation</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du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Texte</a:t>
            </a:r>
            <a:r>
              <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 </a:t>
            </a:r>
            <a:r>
              <a:rPr lang="en-US"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Biomédical</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Indexation et Recherche d’Information </a:t>
            </a:r>
          </a:p>
          <a:p>
            <a:pPr algn="r"/>
            <a:r>
              <a:rPr lang="fr-FR"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Navigation et Représentations des Résultats de Recherche de </a:t>
            </a:r>
            <a:r>
              <a:rPr lang="fr-FR" sz="1100" dirty="0" err="1">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rPr>
              <a:t>PubMed</a:t>
            </a:r>
            <a:endParaRPr lang="en-US" sz="1100" dirty="0">
              <a:solidFill>
                <a:schemeClr val="bg1">
                  <a:lumMod val="75000"/>
                </a:schemeClr>
              </a:solidFill>
              <a:latin typeface="Georgia" panose="02040502050405020303" pitchFamily="18" charset="0"/>
              <a:ea typeface="Tahoma" panose="020B0604030504040204" pitchFamily="34" charset="0"/>
              <a:cs typeface="Times New Roman" panose="02020603050405020304" pitchFamily="18" charset="0"/>
            </a:endParaRPr>
          </a:p>
        </p:txBody>
      </p:sp>
      <p:sp>
        <p:nvSpPr>
          <p:cNvPr id="42" name="Moins 41"/>
          <p:cNvSpPr/>
          <p:nvPr/>
        </p:nvSpPr>
        <p:spPr>
          <a:xfrm>
            <a:off x="1901788" y="2486966"/>
            <a:ext cx="2388094" cy="330786"/>
          </a:xfrm>
          <a:prstGeom prst="mathMinus">
            <a:avLst/>
          </a:prstGeom>
          <a:solidFill>
            <a:srgbClr val="374557"/>
          </a:solidFill>
          <a:ln>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Moins 42"/>
          <p:cNvSpPr/>
          <p:nvPr/>
        </p:nvSpPr>
        <p:spPr>
          <a:xfrm>
            <a:off x="1901788" y="3156573"/>
            <a:ext cx="2388094" cy="330786"/>
          </a:xfrm>
          <a:prstGeom prst="mathMinus">
            <a:avLst/>
          </a:prstGeom>
          <a:solidFill>
            <a:srgbClr val="374557"/>
          </a:solidFill>
          <a:ln>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Moins 43"/>
          <p:cNvSpPr/>
          <p:nvPr/>
        </p:nvSpPr>
        <p:spPr>
          <a:xfrm>
            <a:off x="1739495" y="3820971"/>
            <a:ext cx="2388094" cy="330786"/>
          </a:xfrm>
          <a:prstGeom prst="mathMinus">
            <a:avLst/>
          </a:prstGeom>
          <a:solidFill>
            <a:srgbClr val="374557"/>
          </a:solidFill>
          <a:ln>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Moins 44"/>
          <p:cNvSpPr/>
          <p:nvPr/>
        </p:nvSpPr>
        <p:spPr>
          <a:xfrm>
            <a:off x="1294413" y="1740172"/>
            <a:ext cx="2388094" cy="330786"/>
          </a:xfrm>
          <a:prstGeom prst="mathMinus">
            <a:avLst/>
          </a:prstGeom>
          <a:solidFill>
            <a:srgbClr val="374557"/>
          </a:solidFill>
          <a:ln>
            <a:solidFill>
              <a:srgbClr val="374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à coins arrondis 45"/>
          <p:cNvSpPr/>
          <p:nvPr/>
        </p:nvSpPr>
        <p:spPr>
          <a:xfrm>
            <a:off x="3276854" y="1764122"/>
            <a:ext cx="4396673" cy="38184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itchFamily="2" charset="2"/>
              <a:buChar char="Ø"/>
            </a:pPr>
            <a:r>
              <a:rPr lang="fr-FR" sz="1400" dirty="0">
                <a:latin typeface="Georgia" panose="02040502050405020303" pitchFamily="18" charset="0"/>
              </a:rPr>
              <a:t>Approche basée sur les Règles </a:t>
            </a:r>
            <a:r>
              <a:rPr lang="fr-FR" sz="1400" dirty="0" smtClean="0">
                <a:latin typeface="Georgia" panose="02040502050405020303" pitchFamily="18" charset="0"/>
              </a:rPr>
              <a:t>Linguistiques</a:t>
            </a:r>
            <a:endParaRPr lang="fr-FR" sz="1400" dirty="0">
              <a:latin typeface="Georgia" panose="02040502050405020303" pitchFamily="18" charset="0"/>
            </a:endParaRPr>
          </a:p>
        </p:txBody>
      </p:sp>
      <p:sp>
        <p:nvSpPr>
          <p:cNvPr id="30" name="Ellipse 29"/>
          <p:cNvSpPr/>
          <p:nvPr/>
        </p:nvSpPr>
        <p:spPr>
          <a:xfrm>
            <a:off x="470646" y="1619911"/>
            <a:ext cx="2743071" cy="2688465"/>
          </a:xfrm>
          <a:prstGeom prst="ellipse">
            <a:avLst/>
          </a:prstGeom>
          <a:solidFill>
            <a:schemeClr val="bg2"/>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accent5">
                    <a:lumMod val="50000"/>
                  </a:schemeClr>
                </a:solidFill>
                <a:latin typeface="Georgia" panose="02040502050405020303" pitchFamily="18" charset="0"/>
                <a:cs typeface="Times New Roman" panose="02020603050405020304" pitchFamily="18" charset="0"/>
              </a:rPr>
              <a:t>Approches </a:t>
            </a:r>
            <a:r>
              <a:rPr lang="en-US" altLang="fr-FR" sz="1600" dirty="0">
                <a:solidFill>
                  <a:schemeClr val="accent5">
                    <a:lumMod val="50000"/>
                  </a:schemeClr>
                </a:solidFill>
                <a:latin typeface="Georgia" panose="02040502050405020303" pitchFamily="18" charset="0"/>
                <a:cs typeface="Times New Roman" panose="02020603050405020304" pitchFamily="18" charset="0"/>
              </a:rPr>
              <a:t>La Reconnaissance des </a:t>
            </a:r>
            <a:r>
              <a:rPr lang="fr-FR" altLang="fr-FR" sz="1600" dirty="0">
                <a:solidFill>
                  <a:schemeClr val="accent5">
                    <a:lumMod val="50000"/>
                  </a:schemeClr>
                </a:solidFill>
                <a:latin typeface="Georgia" panose="02040502050405020303" pitchFamily="18" charset="0"/>
                <a:cs typeface="Times New Roman" panose="02020603050405020304" pitchFamily="18" charset="0"/>
              </a:rPr>
              <a:t>Entités Nommées </a:t>
            </a:r>
          </a:p>
          <a:p>
            <a:pPr algn="ctr"/>
            <a:r>
              <a:rPr lang="fr-FR" altLang="fr-FR" sz="1600" dirty="0">
                <a:solidFill>
                  <a:schemeClr val="accent5">
                    <a:lumMod val="50000"/>
                  </a:schemeClr>
                </a:solidFill>
                <a:latin typeface="Georgia" panose="02040502050405020303" pitchFamily="18" charset="0"/>
                <a:cs typeface="Times New Roman" panose="02020603050405020304" pitchFamily="18" charset="0"/>
              </a:rPr>
              <a:t>Biomédicale </a:t>
            </a:r>
            <a:endParaRPr lang="fr-FR" sz="1600" dirty="0">
              <a:solidFill>
                <a:schemeClr val="accent5">
                  <a:lumMod val="50000"/>
                </a:schemeClr>
              </a:solidFill>
              <a:latin typeface="Georgia" panose="02040502050405020303" pitchFamily="18" charset="0"/>
              <a:cs typeface="Times New Roman" panose="02020603050405020304" pitchFamily="18" charset="0"/>
            </a:endParaRPr>
          </a:p>
        </p:txBody>
      </p:sp>
      <p:sp>
        <p:nvSpPr>
          <p:cNvPr id="47" name="Rectangle à coins arrondis 46"/>
          <p:cNvSpPr/>
          <p:nvPr/>
        </p:nvSpPr>
        <p:spPr>
          <a:xfrm>
            <a:off x="3682507" y="2435904"/>
            <a:ext cx="5190049" cy="38184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itchFamily="2" charset="2"/>
              <a:buChar char="Ø"/>
            </a:pPr>
            <a:r>
              <a:rPr lang="fr-FR" sz="1400" dirty="0">
                <a:latin typeface="Georgia" panose="02040502050405020303" pitchFamily="18" charset="0"/>
              </a:rPr>
              <a:t>Approche basée sur la Recherche Dans un </a:t>
            </a:r>
            <a:r>
              <a:rPr lang="fr-FR" sz="1400" dirty="0" smtClean="0">
                <a:latin typeface="Georgia" panose="02040502050405020303" pitchFamily="18" charset="0"/>
              </a:rPr>
              <a:t>Dictionnaire</a:t>
            </a:r>
            <a:endParaRPr lang="fr-FR" sz="1400" dirty="0">
              <a:latin typeface="Georgia" panose="02040502050405020303" pitchFamily="18" charset="0"/>
            </a:endParaRPr>
          </a:p>
        </p:txBody>
      </p:sp>
      <p:sp>
        <p:nvSpPr>
          <p:cNvPr id="48" name="Rectangle à coins arrondis 47"/>
          <p:cNvSpPr/>
          <p:nvPr/>
        </p:nvSpPr>
        <p:spPr>
          <a:xfrm>
            <a:off x="3682506" y="3105511"/>
            <a:ext cx="4396673" cy="38184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itchFamily="2" charset="2"/>
              <a:buChar char="Ø"/>
            </a:pPr>
            <a:r>
              <a:rPr lang="fr-FR" sz="1400" dirty="0">
                <a:latin typeface="Georgia" panose="02040502050405020303" pitchFamily="18" charset="0"/>
              </a:rPr>
              <a:t>Approche Basée sur des Mesures Statistiques</a:t>
            </a:r>
          </a:p>
        </p:txBody>
      </p:sp>
      <p:sp>
        <p:nvSpPr>
          <p:cNvPr id="49" name="Rectangle à coins arrondis 48"/>
          <p:cNvSpPr/>
          <p:nvPr/>
        </p:nvSpPr>
        <p:spPr>
          <a:xfrm>
            <a:off x="3276853" y="3775118"/>
            <a:ext cx="5207978" cy="38184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itchFamily="2" charset="2"/>
              <a:buChar char="Ø"/>
            </a:pPr>
            <a:r>
              <a:rPr lang="fr-FR" sz="1400" dirty="0">
                <a:latin typeface="Georgia" panose="02040502050405020303" pitchFamily="18" charset="0"/>
              </a:rPr>
              <a:t>Approche Basée Sur l’Apprentissage Automatique</a:t>
            </a:r>
          </a:p>
        </p:txBody>
      </p:sp>
      <p:sp>
        <p:nvSpPr>
          <p:cNvPr id="2" name="Espace réservé du numéro de diapositive 1"/>
          <p:cNvSpPr>
            <a:spLocks noGrp="1"/>
          </p:cNvSpPr>
          <p:nvPr>
            <p:ph type="sldNum" sz="quarter" idx="12"/>
          </p:nvPr>
        </p:nvSpPr>
        <p:spPr/>
        <p:txBody>
          <a:bodyPr/>
          <a:lstStyle/>
          <a:p>
            <a:fld id="{75EDAB94-CD54-409F-8695-4F2B79843608}" type="slidenum">
              <a:rPr lang="fr-FR" smtClean="0"/>
              <a:t>9</a:t>
            </a:fld>
            <a:endParaRPr lang="fr-FR"/>
          </a:p>
        </p:txBody>
      </p:sp>
      <p:sp>
        <p:nvSpPr>
          <p:cNvPr id="14" name="Rectangle 13"/>
          <p:cNvSpPr/>
          <p:nvPr/>
        </p:nvSpPr>
        <p:spPr>
          <a:xfrm>
            <a:off x="4585881" y="6611817"/>
            <a:ext cx="4534306" cy="21932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bg1"/>
                </a:solidFill>
                <a:latin typeface="Georgia" panose="02040502050405020303" pitchFamily="18" charset="0"/>
                <a:ea typeface="Times New Roman" panose="02020603050405020304" pitchFamily="18" charset="0"/>
                <a:cs typeface="+mj-cs"/>
              </a:rPr>
              <a:t>09/11/2019</a:t>
            </a:r>
            <a:endParaRPr lang="fr-FR" sz="1400" dirty="0">
              <a:solidFill>
                <a:schemeClr val="bg1"/>
              </a:solidFill>
              <a:latin typeface="Georgia" panose="02040502050405020303" pitchFamily="18" charset="0"/>
              <a:ea typeface="Times New Roman" panose="02020603050405020304" pitchFamily="18" charset="0"/>
              <a:cs typeface="+mj-cs"/>
            </a:endParaRPr>
          </a:p>
        </p:txBody>
      </p:sp>
      <p:sp>
        <p:nvSpPr>
          <p:cNvPr id="16" name="Rectangle 15"/>
          <p:cNvSpPr/>
          <p:nvPr/>
        </p:nvSpPr>
        <p:spPr>
          <a:xfrm>
            <a:off x="-1" y="6611816"/>
            <a:ext cx="4585880" cy="219326"/>
          </a:xfrm>
          <a:prstGeom prst="rect">
            <a:avLst/>
          </a:prstGeom>
          <a:solidFill>
            <a:schemeClr val="bg1">
              <a:lumMod val="75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9977"/>
            <a:r>
              <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Mohammed </a:t>
            </a:r>
            <a:r>
              <a:rPr lang="fr-FR" sz="1400" dirty="0" smtClean="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rPr>
              <a:t>RAIS</a:t>
            </a:r>
            <a:endParaRPr lang="fr-FR" sz="1400" dirty="0">
              <a:solidFill>
                <a:schemeClr val="accent5">
                  <a:lumMod val="50000"/>
                </a:schemeClr>
              </a:solidFill>
              <a:latin typeface="Georgia" panose="02040502050405020303" pitchFamily="18" charset="0"/>
              <a:ea typeface="Times New Roman" panose="02020603050405020304" pitchFamily="18" charset="0"/>
              <a:cs typeface="Times New Roman" panose="02020603050405020304" pitchFamily="18" charset="0"/>
            </a:endParaRPr>
          </a:p>
        </p:txBody>
      </p:sp>
      <p:sp>
        <p:nvSpPr>
          <p:cNvPr id="17" name="Rectangle 16"/>
          <p:cNvSpPr/>
          <p:nvPr/>
        </p:nvSpPr>
        <p:spPr>
          <a:xfrm>
            <a:off x="251456" y="4659720"/>
            <a:ext cx="8747126" cy="1131079"/>
          </a:xfrm>
          <a:prstGeom prst="rect">
            <a:avLst/>
          </a:prstGeom>
        </p:spPr>
        <p:txBody>
          <a:bodyPr wrap="square">
            <a:spAutoFit/>
          </a:bodyPr>
          <a:lstStyle/>
          <a:p>
            <a:pPr marL="285750" lvl="1" indent="-285750" algn="just">
              <a:lnSpc>
                <a:spcPct val="150000"/>
              </a:lnSpc>
              <a:buFont typeface="Wingdings" panose="05000000000000000000" pitchFamily="2" charset="2"/>
              <a:buChar char="§"/>
            </a:pPr>
            <a:r>
              <a:rPr lang="fr-FR" sz="1500" b="1" i="1" dirty="0">
                <a:solidFill>
                  <a:schemeClr val="accent5">
                    <a:lumMod val="50000"/>
                  </a:schemeClr>
                </a:solidFill>
                <a:latin typeface="Georgia" panose="02040502050405020303" pitchFamily="18" charset="0"/>
                <a:cs typeface="Times New Roman" panose="02020603050405020304" pitchFamily="18" charset="0"/>
              </a:rPr>
              <a:t>Les Méthodes de Reconnaissances des Entités Nommées Basées sur L’Apprentissage Automatique, sont plus efficaces que ceux des autres approches, et ont été </a:t>
            </a:r>
            <a:r>
              <a:rPr lang="fr-FR" sz="1500" b="1" i="1" dirty="0" smtClean="0">
                <a:solidFill>
                  <a:schemeClr val="accent5">
                    <a:lumMod val="50000"/>
                  </a:schemeClr>
                </a:solidFill>
                <a:latin typeface="Georgia" panose="02040502050405020303" pitchFamily="18" charset="0"/>
                <a:cs typeface="Times New Roman" panose="02020603050405020304" pitchFamily="18" charset="0"/>
              </a:rPr>
              <a:t>largement </a:t>
            </a:r>
            <a:r>
              <a:rPr lang="fr-FR" sz="1500" b="1" i="1" dirty="0">
                <a:solidFill>
                  <a:schemeClr val="accent5">
                    <a:lumMod val="50000"/>
                  </a:schemeClr>
                </a:solidFill>
                <a:latin typeface="Georgia" panose="02040502050405020303" pitchFamily="18" charset="0"/>
                <a:cs typeface="Times New Roman" panose="02020603050405020304" pitchFamily="18" charset="0"/>
              </a:rPr>
              <a:t>utilisé pour la reconnaissance des </a:t>
            </a:r>
            <a:r>
              <a:rPr lang="fr-FR" sz="1500" b="1" i="1" dirty="0" err="1">
                <a:solidFill>
                  <a:schemeClr val="accent5">
                    <a:lumMod val="50000"/>
                  </a:schemeClr>
                </a:solidFill>
                <a:latin typeface="Georgia" panose="02040502050405020303" pitchFamily="18" charset="0"/>
                <a:cs typeface="Times New Roman" panose="02020603050405020304" pitchFamily="18" charset="0"/>
              </a:rPr>
              <a:t>BioNEs</a:t>
            </a:r>
            <a:r>
              <a:rPr lang="fr-FR" sz="1500" b="1" i="1" dirty="0">
                <a:solidFill>
                  <a:schemeClr val="accent5">
                    <a:lumMod val="50000"/>
                  </a:schemeClr>
                </a:solidFill>
                <a:latin typeface="Georgia" panose="02040502050405020303" pitchFamily="18" charset="0"/>
                <a:cs typeface="Times New Roman" panose="02020603050405020304" pitchFamily="18" charset="0"/>
              </a:rPr>
              <a:t>. </a:t>
            </a:r>
            <a:endParaRPr lang="fr-FR" sz="1500" b="1" i="1" dirty="0" smtClean="0">
              <a:solidFill>
                <a:schemeClr val="accent5">
                  <a:lumMod val="50000"/>
                </a:schemeClr>
              </a:solidFill>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3727536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icepaper 4">
    <a:dk1>
      <a:srgbClr val="00264C"/>
    </a:dk1>
    <a:lt1>
      <a:srgbClr val="FFFFFF"/>
    </a:lt1>
    <a:dk2>
      <a:srgbClr val="333333"/>
    </a:dk2>
    <a:lt2>
      <a:srgbClr val="2E697E"/>
    </a:lt2>
    <a:accent1>
      <a:srgbClr val="BAC8AA"/>
    </a:accent1>
    <a:accent2>
      <a:srgbClr val="6E9883"/>
    </a:accent2>
    <a:accent3>
      <a:srgbClr val="FFFFFF"/>
    </a:accent3>
    <a:accent4>
      <a:srgbClr val="001F40"/>
    </a:accent4>
    <a:accent5>
      <a:srgbClr val="D9E0D2"/>
    </a:accent5>
    <a:accent6>
      <a:srgbClr val="638976"/>
    </a:accent6>
    <a:hlink>
      <a:srgbClr val="CC9900"/>
    </a:hlink>
    <a:folHlink>
      <a:srgbClr val="7DAECF"/>
    </a:folHlink>
  </a:clrScheme>
  <a:fontScheme name="Ricepape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Ricepaper 4">
    <a:dk1>
      <a:srgbClr val="00264C"/>
    </a:dk1>
    <a:lt1>
      <a:srgbClr val="FFFFFF"/>
    </a:lt1>
    <a:dk2>
      <a:srgbClr val="333333"/>
    </a:dk2>
    <a:lt2>
      <a:srgbClr val="2E697E"/>
    </a:lt2>
    <a:accent1>
      <a:srgbClr val="BAC8AA"/>
    </a:accent1>
    <a:accent2>
      <a:srgbClr val="6E9883"/>
    </a:accent2>
    <a:accent3>
      <a:srgbClr val="FFFFFF"/>
    </a:accent3>
    <a:accent4>
      <a:srgbClr val="001F40"/>
    </a:accent4>
    <a:accent5>
      <a:srgbClr val="D9E0D2"/>
    </a:accent5>
    <a:accent6>
      <a:srgbClr val="638976"/>
    </a:accent6>
    <a:hlink>
      <a:srgbClr val="CC9900"/>
    </a:hlink>
    <a:folHlink>
      <a:srgbClr val="7DAECF"/>
    </a:folHlink>
  </a:clrScheme>
  <a:fontScheme name="Ricepape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25885</TotalTime>
  <Words>11732</Words>
  <Application>Microsoft Office PowerPoint</Application>
  <PresentationFormat>Personnalisé</PresentationFormat>
  <Paragraphs>1719</Paragraphs>
  <Slides>55</Slides>
  <Notes>54</Notes>
  <HiddenSlides>1</HiddenSlides>
  <MMClips>0</MMClips>
  <ScaleCrop>false</ScaleCrop>
  <HeadingPairs>
    <vt:vector size="8" baseType="variant">
      <vt:variant>
        <vt:lpstr>Polices utilisées</vt:lpstr>
      </vt:variant>
      <vt:variant>
        <vt:i4>12</vt:i4>
      </vt:variant>
      <vt:variant>
        <vt:lpstr>Thème</vt:lpstr>
      </vt:variant>
      <vt:variant>
        <vt:i4>1</vt:i4>
      </vt:variant>
      <vt:variant>
        <vt:lpstr>Serveurs OLE incorporés</vt:lpstr>
      </vt:variant>
      <vt:variant>
        <vt:i4>1</vt:i4>
      </vt:variant>
      <vt:variant>
        <vt:lpstr>Titres des diapositives</vt:lpstr>
      </vt:variant>
      <vt:variant>
        <vt:i4>55</vt:i4>
      </vt:variant>
    </vt:vector>
  </HeadingPairs>
  <TitlesOfParts>
    <vt:vector size="69" baseType="lpstr">
      <vt:lpstr>Arial Unicode MS</vt:lpstr>
      <vt:lpstr>Adobe Caslon Pro</vt:lpstr>
      <vt:lpstr>Arial</vt:lpstr>
      <vt:lpstr>Calibri</vt:lpstr>
      <vt:lpstr>Calibri Light</vt:lpstr>
      <vt:lpstr>Cambria Math</vt:lpstr>
      <vt:lpstr>Century Gothic</vt:lpstr>
      <vt:lpstr>Ebrima</vt:lpstr>
      <vt:lpstr>Georgia</vt:lpstr>
      <vt:lpstr>Tahoma</vt:lpstr>
      <vt:lpstr>Times New Roman</vt:lpstr>
      <vt:lpstr>Wingdings</vt:lpstr>
      <vt:lpstr>Thème Office</vt:lpstr>
      <vt:lpstr>Equation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Mohammed RAIS</dc:creator>
  <cp:lastModifiedBy>simohamed rais</cp:lastModifiedBy>
  <cp:revision>1565</cp:revision>
  <cp:lastPrinted>2016-04-14T11:55:50Z</cp:lastPrinted>
  <dcterms:created xsi:type="dcterms:W3CDTF">2015-11-30T11:19:51Z</dcterms:created>
  <dcterms:modified xsi:type="dcterms:W3CDTF">2019-11-08T10:11:22Z</dcterms:modified>
</cp:coreProperties>
</file>